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1.svg" ContentType="image/svg+xml"/>
  <Override PartName="/ppt/media/image103.svg" ContentType="image/svg+xml"/>
  <Override PartName="/ppt/media/image105.svg" ContentType="image/svg+xml"/>
  <Override PartName="/ppt/media/image107.svg" ContentType="image/svg+xml"/>
  <Override PartName="/ppt/media/image109.svg" ContentType="image/svg+xml"/>
  <Override PartName="/ppt/media/image112.svg" ContentType="image/svg+xml"/>
  <Override PartName="/ppt/media/image114.svg" ContentType="image/svg+xml"/>
  <Override PartName="/ppt/media/image116.svg" ContentType="image/svg+xml"/>
  <Override PartName="/ppt/media/image118.svg" ContentType="image/svg+xml"/>
  <Override PartName="/ppt/media/image12.svg" ContentType="image/svg+xml"/>
  <Override PartName="/ppt/media/image120.svg" ContentType="image/svg+xml"/>
  <Override PartName="/ppt/media/image15.svg" ContentType="image/svg+xml"/>
  <Override PartName="/ppt/media/image17.svg" ContentType="image/svg+xml"/>
  <Override PartName="/ppt/media/image24.svg" ContentType="image/svg+xml"/>
  <Override PartName="/ppt/media/image26.svg" ContentType="image/svg+xml"/>
  <Override PartName="/ppt/media/image29.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8.svg" ContentType="image/svg+xml"/>
  <Override PartName="/ppt/media/image60.svg" ContentType="image/svg+xml"/>
  <Override PartName="/ppt/media/image62.svg" ContentType="image/svg+xml"/>
  <Override PartName="/ppt/media/image70.svg" ContentType="image/svg+xml"/>
  <Override PartName="/ppt/media/image79.svg" ContentType="image/svg+xml"/>
  <Override PartName="/ppt/media/image81.svg" ContentType="image/svg+xml"/>
  <Override PartName="/ppt/media/image83.svg" ContentType="image/svg+xml"/>
  <Override PartName="/ppt/media/image85.svg" ContentType="image/svg+xml"/>
  <Override PartName="/ppt/media/image88.svg" ContentType="image/svg+xml"/>
  <Override PartName="/ppt/media/image91.svg" ContentType="image/svg+xml"/>
  <Override PartName="/ppt/media/image93.svg" ContentType="image/svg+xml"/>
  <Override PartName="/ppt/media/image95.svg" ContentType="image/svg+xml"/>
  <Override PartName="/ppt/media/image97.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413" r:id="rId3"/>
    <p:sldId id="414" r:id="rId4"/>
    <p:sldId id="365" r:id="rId5"/>
    <p:sldId id="412" r:id="rId6"/>
    <p:sldId id="498" r:id="rId7"/>
    <p:sldId id="368" r:id="rId8"/>
    <p:sldId id="369" r:id="rId9"/>
    <p:sldId id="370" r:id="rId10"/>
    <p:sldId id="371" r:id="rId11"/>
    <p:sldId id="372" r:id="rId12"/>
    <p:sldId id="474" r:id="rId13"/>
    <p:sldId id="415" r:id="rId14"/>
    <p:sldId id="268" r:id="rId15"/>
    <p:sldId id="331" r:id="rId16"/>
    <p:sldId id="332" r:id="rId17"/>
    <p:sldId id="333" r:id="rId18"/>
    <p:sldId id="334" r:id="rId19"/>
    <p:sldId id="335" r:id="rId20"/>
    <p:sldId id="399" r:id="rId22"/>
    <p:sldId id="499" r:id="rId23"/>
    <p:sldId id="341" r:id="rId24"/>
    <p:sldId id="342" r:id="rId25"/>
    <p:sldId id="343" r:id="rId26"/>
    <p:sldId id="344" r:id="rId27"/>
    <p:sldId id="345" r:id="rId28"/>
    <p:sldId id="444" r:id="rId29"/>
    <p:sldId id="450" r:id="rId30"/>
    <p:sldId id="453" r:id="rId31"/>
    <p:sldId id="445" r:id="rId32"/>
    <p:sldId id="448" r:id="rId33"/>
    <p:sldId id="349" r:id="rId34"/>
    <p:sldId id="449" r:id="rId35"/>
    <p:sldId id="452" r:id="rId36"/>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8560"/>
    <a:srgbClr val="595959"/>
    <a:srgbClr val="FAC090"/>
    <a:srgbClr val="D0FBFB"/>
    <a:srgbClr val="F0EE00"/>
    <a:srgbClr val="F5F5F5"/>
    <a:srgbClr val="F4F4F4"/>
    <a:srgbClr val="C8B07F"/>
    <a:srgbClr val="C20316"/>
    <a:srgbClr val="C702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99" autoAdjust="0"/>
    <p:restoredTop sz="94660"/>
  </p:normalViewPr>
  <p:slideViewPr>
    <p:cSldViewPr snapToGrid="0">
      <p:cViewPr>
        <p:scale>
          <a:sx n="75" d="100"/>
          <a:sy n="75" d="100"/>
        </p:scale>
        <p:origin x="1518"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94.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微软雅黑" panose="020B0503020204020204" pitchFamily="34" charset="-122"/>
              <a:ea typeface="微软雅黑" panose="020B0503020204020204" pitchFamily="34" charset="-122"/>
              <a:sym typeface="+mn-ea"/>
            </a:endParaRP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tags" Target="../tags/tag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2" Type="http://schemas.openxmlformats.org/officeDocument/2006/relationships/slideLayout" Target="../slideLayouts/slideLayout1.xml"/><Relationship Id="rId31" Type="http://schemas.openxmlformats.org/officeDocument/2006/relationships/tags" Target="../tags/tag48.xml"/><Relationship Id="rId30" Type="http://schemas.openxmlformats.org/officeDocument/2006/relationships/image" Target="../media/image22.png"/><Relationship Id="rId3" Type="http://schemas.openxmlformats.org/officeDocument/2006/relationships/tags" Target="../tags/tag22.xml"/><Relationship Id="rId29" Type="http://schemas.openxmlformats.org/officeDocument/2006/relationships/image" Target="../media/image8.png"/><Relationship Id="rId28" Type="http://schemas.openxmlformats.org/officeDocument/2006/relationships/tags" Target="../tags/tag47.xml"/><Relationship Id="rId27" Type="http://schemas.openxmlformats.org/officeDocument/2006/relationships/tags" Target="../tags/tag46.xml"/><Relationship Id="rId26" Type="http://schemas.openxmlformats.org/officeDocument/2006/relationships/tags" Target="../tags/tag45.xml"/><Relationship Id="rId25" Type="http://schemas.openxmlformats.org/officeDocument/2006/relationships/tags" Target="../tags/tag44.xml"/><Relationship Id="rId24" Type="http://schemas.openxmlformats.org/officeDocument/2006/relationships/tags" Target="../tags/tag43.xml"/><Relationship Id="rId23" Type="http://schemas.openxmlformats.org/officeDocument/2006/relationships/tags" Target="../tags/tag42.xml"/><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tags" Target="../tags/tag21.xml"/><Relationship Id="rId19" Type="http://schemas.openxmlformats.org/officeDocument/2006/relationships/tags" Target="../tags/tag38.xml"/><Relationship Id="rId18" Type="http://schemas.openxmlformats.org/officeDocument/2006/relationships/tags" Target="../tags/tag37.xml"/><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tags" Target="../tags/tag49.xml"/><Relationship Id="rId2" Type="http://schemas.openxmlformats.org/officeDocument/2006/relationships/image" Target="../media/image8.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9" Type="http://schemas.openxmlformats.org/officeDocument/2006/relationships/image" Target="../media/image29.sv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 Id="rId3" Type="http://schemas.openxmlformats.org/officeDocument/2006/relationships/image" Target="../media/image23.png"/><Relationship Id="rId2" Type="http://schemas.openxmlformats.org/officeDocument/2006/relationships/image" Target="../media/image8.png"/><Relationship Id="rId11" Type="http://schemas.openxmlformats.org/officeDocument/2006/relationships/slideLayout" Target="../slideLayouts/slideLayout1.xml"/><Relationship Id="rId10" Type="http://schemas.openxmlformats.org/officeDocument/2006/relationships/image" Target="../media/image30.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svg"/><Relationship Id="rId7" Type="http://schemas.openxmlformats.org/officeDocument/2006/relationships/image" Target="../media/image35.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3" Type="http://schemas.openxmlformats.org/officeDocument/2006/relationships/image" Target="../media/image31.png"/><Relationship Id="rId27" Type="http://schemas.openxmlformats.org/officeDocument/2006/relationships/slideLayout" Target="../slideLayouts/slideLayout1.xml"/><Relationship Id="rId26" Type="http://schemas.openxmlformats.org/officeDocument/2006/relationships/image" Target="../media/image54.svg"/><Relationship Id="rId25" Type="http://schemas.openxmlformats.org/officeDocument/2006/relationships/image" Target="../media/image53.png"/><Relationship Id="rId24" Type="http://schemas.openxmlformats.org/officeDocument/2006/relationships/image" Target="../media/image52.svg"/><Relationship Id="rId23" Type="http://schemas.openxmlformats.org/officeDocument/2006/relationships/image" Target="../media/image51.png"/><Relationship Id="rId22" Type="http://schemas.openxmlformats.org/officeDocument/2006/relationships/image" Target="../media/image50.svg"/><Relationship Id="rId21" Type="http://schemas.openxmlformats.org/officeDocument/2006/relationships/image" Target="../media/image49.png"/><Relationship Id="rId20" Type="http://schemas.openxmlformats.org/officeDocument/2006/relationships/image" Target="../media/image48.svg"/><Relationship Id="rId2" Type="http://schemas.openxmlformats.org/officeDocument/2006/relationships/image" Target="../media/image8.png"/><Relationship Id="rId19" Type="http://schemas.openxmlformats.org/officeDocument/2006/relationships/image" Target="../media/image47.png"/><Relationship Id="rId18" Type="http://schemas.openxmlformats.org/officeDocument/2006/relationships/image" Target="../media/image46.svg"/><Relationship Id="rId17" Type="http://schemas.openxmlformats.org/officeDocument/2006/relationships/image" Target="../media/image45.png"/><Relationship Id="rId16" Type="http://schemas.openxmlformats.org/officeDocument/2006/relationships/image" Target="../media/image44.svg"/><Relationship Id="rId15" Type="http://schemas.openxmlformats.org/officeDocument/2006/relationships/image" Target="../media/image43.png"/><Relationship Id="rId14" Type="http://schemas.openxmlformats.org/officeDocument/2006/relationships/image" Target="../media/image42.svg"/><Relationship Id="rId13" Type="http://schemas.openxmlformats.org/officeDocument/2006/relationships/image" Target="../media/image41.png"/><Relationship Id="rId12" Type="http://schemas.openxmlformats.org/officeDocument/2006/relationships/image" Target="../media/image40.svg"/><Relationship Id="rId11" Type="http://schemas.openxmlformats.org/officeDocument/2006/relationships/image" Target="../media/image39.png"/><Relationship Id="rId10" Type="http://schemas.openxmlformats.org/officeDocument/2006/relationships/image" Target="../media/image38.sv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svg"/><Relationship Id="rId7" Type="http://schemas.openxmlformats.org/officeDocument/2006/relationships/image" Target="../media/image61.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3" Type="http://schemas.openxmlformats.org/officeDocument/2006/relationships/image" Target="../media/image57.png"/><Relationship Id="rId2" Type="http://schemas.openxmlformats.org/officeDocument/2006/relationships/image" Target="../media/image8.png"/><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29.svg"/><Relationship Id="rId6" Type="http://schemas.openxmlformats.org/officeDocument/2006/relationships/image" Target="../media/image28.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8.png"/><Relationship Id="rId14" Type="http://schemas.openxmlformats.org/officeDocument/2006/relationships/notesSlide" Target="../notesSlides/notesSlide1.xml"/><Relationship Id="rId13" Type="http://schemas.openxmlformats.org/officeDocument/2006/relationships/slideLayout" Target="../slideLayouts/slideLayout1.xml"/><Relationship Id="rId12" Type="http://schemas.openxmlformats.org/officeDocument/2006/relationships/image" Target="../media/image71.png"/><Relationship Id="rId11" Type="http://schemas.openxmlformats.org/officeDocument/2006/relationships/image" Target="../media/image70.svg"/><Relationship Id="rId10" Type="http://schemas.openxmlformats.org/officeDocument/2006/relationships/image" Target="../media/image69.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tags" Target="../tags/tag4.xml"/><Relationship Id="rId2" Type="http://schemas.openxmlformats.org/officeDocument/2006/relationships/image" Target="../media/image5.png"/><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7.png"/><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9.svg"/><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75.png"/></Relationships>
</file>

<file path=ppt/slides/_rels/slide22.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85.svg"/><Relationship Id="rId7" Type="http://schemas.openxmlformats.org/officeDocument/2006/relationships/image" Target="../media/image84.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 Id="rId3" Type="http://schemas.openxmlformats.org/officeDocument/2006/relationships/image" Target="../media/image80.png"/><Relationship Id="rId2" Type="http://schemas.openxmlformats.org/officeDocument/2006/relationships/image" Target="../media/image8.png"/><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1.svg"/><Relationship Id="rId7" Type="http://schemas.openxmlformats.org/officeDocument/2006/relationships/image" Target="../media/image90.png"/><Relationship Id="rId6" Type="http://schemas.openxmlformats.org/officeDocument/2006/relationships/image" Target="../media/image89.png"/><Relationship Id="rId5" Type="http://schemas.openxmlformats.org/officeDocument/2006/relationships/tags" Target="../tags/tag50.xml"/><Relationship Id="rId4" Type="http://schemas.openxmlformats.org/officeDocument/2006/relationships/image" Target="../media/image88.svg"/><Relationship Id="rId3" Type="http://schemas.openxmlformats.org/officeDocument/2006/relationships/image" Target="../media/image87.png"/><Relationship Id="rId2" Type="http://schemas.openxmlformats.org/officeDocument/2006/relationships/image" Target="../media/image8.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9" Type="http://schemas.openxmlformats.org/officeDocument/2006/relationships/image" Target="../media/image97.svg"/><Relationship Id="rId8" Type="http://schemas.openxmlformats.org/officeDocument/2006/relationships/image" Target="../media/image96.png"/><Relationship Id="rId7" Type="http://schemas.openxmlformats.org/officeDocument/2006/relationships/image" Target="../media/image95.svg"/><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33" Type="http://schemas.openxmlformats.org/officeDocument/2006/relationships/slideLayout" Target="../slideLayouts/slideLayout1.xml"/><Relationship Id="rId32" Type="http://schemas.openxmlformats.org/officeDocument/2006/relationships/image" Target="../media/image120.svg"/><Relationship Id="rId31" Type="http://schemas.openxmlformats.org/officeDocument/2006/relationships/image" Target="../media/image119.png"/><Relationship Id="rId30" Type="http://schemas.openxmlformats.org/officeDocument/2006/relationships/image" Target="../media/image118.svg"/><Relationship Id="rId3" Type="http://schemas.openxmlformats.org/officeDocument/2006/relationships/tags" Target="../tags/tag51.xml"/><Relationship Id="rId29" Type="http://schemas.openxmlformats.org/officeDocument/2006/relationships/image" Target="../media/image117.png"/><Relationship Id="rId28" Type="http://schemas.openxmlformats.org/officeDocument/2006/relationships/image" Target="../media/image116.svg"/><Relationship Id="rId27" Type="http://schemas.openxmlformats.org/officeDocument/2006/relationships/image" Target="../media/image115.png"/><Relationship Id="rId26" Type="http://schemas.openxmlformats.org/officeDocument/2006/relationships/image" Target="../media/image114.svg"/><Relationship Id="rId25" Type="http://schemas.openxmlformats.org/officeDocument/2006/relationships/image" Target="../media/image113.png"/><Relationship Id="rId24" Type="http://schemas.openxmlformats.org/officeDocument/2006/relationships/image" Target="../media/image112.svg"/><Relationship Id="rId23" Type="http://schemas.openxmlformats.org/officeDocument/2006/relationships/image" Target="../media/image111.png"/><Relationship Id="rId22" Type="http://schemas.openxmlformats.org/officeDocument/2006/relationships/image" Target="../media/image110.png"/><Relationship Id="rId21" Type="http://schemas.openxmlformats.org/officeDocument/2006/relationships/image" Target="../media/image109.svg"/><Relationship Id="rId20" Type="http://schemas.openxmlformats.org/officeDocument/2006/relationships/image" Target="../media/image108.png"/><Relationship Id="rId2" Type="http://schemas.openxmlformats.org/officeDocument/2006/relationships/image" Target="../media/image8.png"/><Relationship Id="rId19" Type="http://schemas.openxmlformats.org/officeDocument/2006/relationships/image" Target="../media/image107.svg"/><Relationship Id="rId18" Type="http://schemas.openxmlformats.org/officeDocument/2006/relationships/image" Target="../media/image106.png"/><Relationship Id="rId17" Type="http://schemas.openxmlformats.org/officeDocument/2006/relationships/image" Target="../media/image105.svg"/><Relationship Id="rId16" Type="http://schemas.openxmlformats.org/officeDocument/2006/relationships/image" Target="../media/image104.png"/><Relationship Id="rId15" Type="http://schemas.openxmlformats.org/officeDocument/2006/relationships/image" Target="../media/image103.svg"/><Relationship Id="rId14" Type="http://schemas.openxmlformats.org/officeDocument/2006/relationships/image" Target="../media/image102.png"/><Relationship Id="rId13" Type="http://schemas.openxmlformats.org/officeDocument/2006/relationships/image" Target="../media/image101.svg"/><Relationship Id="rId12" Type="http://schemas.openxmlformats.org/officeDocument/2006/relationships/image" Target="../media/image100.png"/><Relationship Id="rId11" Type="http://schemas.openxmlformats.org/officeDocument/2006/relationships/image" Target="../media/image99.svg"/><Relationship Id="rId10" Type="http://schemas.openxmlformats.org/officeDocument/2006/relationships/image" Target="../media/image98.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25.png"/><Relationship Id="rId7" Type="http://schemas.openxmlformats.org/officeDocument/2006/relationships/image" Target="../media/image124.png"/><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3" Type="http://schemas.openxmlformats.org/officeDocument/2006/relationships/image" Target="../media/image74.png"/><Relationship Id="rId2" Type="http://schemas.openxmlformats.org/officeDocument/2006/relationships/image" Target="../media/image8.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6.png"/><Relationship Id="rId2" Type="http://schemas.openxmlformats.org/officeDocument/2006/relationships/image" Target="../media/image5.png"/><Relationship Id="rId1" Type="http://schemas.openxmlformats.org/officeDocument/2006/relationships/tags" Target="../tags/tag5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8.png"/><Relationship Id="rId3" Type="http://schemas.openxmlformats.org/officeDocument/2006/relationships/image" Target="../media/image127.png"/><Relationship Id="rId2" Type="http://schemas.openxmlformats.org/officeDocument/2006/relationships/image" Target="../media/image5.png"/><Relationship Id="rId1" Type="http://schemas.openxmlformats.org/officeDocument/2006/relationships/tags" Target="../tags/tag53.xml"/></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tags" Target="../tags/tag55.xml"/><Relationship Id="rId3"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tags" Target="../tags/tag54.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1.png"/><Relationship Id="rId3" Type="http://schemas.openxmlformats.org/officeDocument/2006/relationships/image" Target="../media/image5.png"/><Relationship Id="rId2" Type="http://schemas.openxmlformats.org/officeDocument/2006/relationships/tags" Target="../tags/tag56.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ags" Target="../tags/tag7.xml"/><Relationship Id="rId4" Type="http://schemas.openxmlformats.org/officeDocument/2006/relationships/image" Target="../media/image5.png"/><Relationship Id="rId3" Type="http://schemas.openxmlformats.org/officeDocument/2006/relationships/tags" Target="../tags/tag6.xml"/><Relationship Id="rId2" Type="http://schemas.openxmlformats.org/officeDocument/2006/relationships/image" Target="../media/image3.png"/><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0" Type="http://schemas.openxmlformats.org/officeDocument/2006/relationships/slideLayout" Target="../slideLayouts/slideLayout1.xml"/><Relationship Id="rId3" Type="http://schemas.openxmlformats.org/officeDocument/2006/relationships/tags" Target="../tags/tag59.xml"/><Relationship Id="rId29" Type="http://schemas.openxmlformats.org/officeDocument/2006/relationships/image" Target="../media/image6.png"/><Relationship Id="rId28" Type="http://schemas.openxmlformats.org/officeDocument/2006/relationships/image" Target="../media/image8.png"/><Relationship Id="rId27" Type="http://schemas.openxmlformats.org/officeDocument/2006/relationships/tags" Target="../tags/tag83.xml"/><Relationship Id="rId26" Type="http://schemas.openxmlformats.org/officeDocument/2006/relationships/tags" Target="../tags/tag82.xml"/><Relationship Id="rId25" Type="http://schemas.openxmlformats.org/officeDocument/2006/relationships/tags" Target="../tags/tag81.xml"/><Relationship Id="rId24" Type="http://schemas.openxmlformats.org/officeDocument/2006/relationships/tags" Target="../tags/tag80.xml"/><Relationship Id="rId23" Type="http://schemas.openxmlformats.org/officeDocument/2006/relationships/tags" Target="../tags/tag79.xml"/><Relationship Id="rId22" Type="http://schemas.openxmlformats.org/officeDocument/2006/relationships/tags" Target="../tags/tag78.xml"/><Relationship Id="rId21" Type="http://schemas.openxmlformats.org/officeDocument/2006/relationships/tags" Target="../tags/tag77.xml"/><Relationship Id="rId20" Type="http://schemas.openxmlformats.org/officeDocument/2006/relationships/tags" Target="../tags/tag76.xml"/><Relationship Id="rId2" Type="http://schemas.openxmlformats.org/officeDocument/2006/relationships/tags" Target="../tags/tag58.xml"/><Relationship Id="rId19" Type="http://schemas.openxmlformats.org/officeDocument/2006/relationships/tags" Target="../tags/tag75.xml"/><Relationship Id="rId18" Type="http://schemas.openxmlformats.org/officeDocument/2006/relationships/tags" Target="../tags/tag74.xml"/><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31.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image" Target="../media/image132.jpeg"/><Relationship Id="rId2" Type="http://schemas.openxmlformats.org/officeDocument/2006/relationships/image" Target="../media/image5.png"/><Relationship Id="rId11" Type="http://schemas.openxmlformats.org/officeDocument/2006/relationships/slideLayout" Target="../slideLayouts/slideLayout1.xml"/><Relationship Id="rId10" Type="http://schemas.openxmlformats.org/officeDocument/2006/relationships/image" Target="../media/image133.jpeg"/><Relationship Id="rId1" Type="http://schemas.openxmlformats.org/officeDocument/2006/relationships/tags" Target="../tags/tag84.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5.png"/><Relationship Id="rId3" Type="http://schemas.openxmlformats.org/officeDocument/2006/relationships/image" Target="../media/image134.png"/><Relationship Id="rId2" Type="http://schemas.openxmlformats.org/officeDocument/2006/relationships/image" Target="../media/image5.png"/><Relationship Id="rId1" Type="http://schemas.openxmlformats.org/officeDocument/2006/relationships/tags" Target="../tags/tag91.xml"/></Relationships>
</file>

<file path=ppt/slides/_rels/slide3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93.xml"/><Relationship Id="rId7" Type="http://schemas.openxmlformats.org/officeDocument/2006/relationships/image" Target="../media/image13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tags" Target="../tags/tag9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ags" Target="../tags/tag9.xml"/><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tags" Target="../tags/tag8.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tags" Target="../tags/tag11.xml"/><Relationship Id="rId3" Type="http://schemas.openxmlformats.org/officeDocument/2006/relationships/image" Target="../media/image9.png"/><Relationship Id="rId2" Type="http://schemas.openxmlformats.org/officeDocument/2006/relationships/tags" Target="../tags/tag10.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svg"/><Relationship Id="rId2" Type="http://schemas.openxmlformats.org/officeDocument/2006/relationships/image" Target="../media/image11.png"/><Relationship Id="rId18" Type="http://schemas.openxmlformats.org/officeDocument/2006/relationships/slideLayout" Target="../slideLayouts/slideLayout1.xml"/><Relationship Id="rId17" Type="http://schemas.openxmlformats.org/officeDocument/2006/relationships/image" Target="../media/image8.png"/><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image" Target="../media/image18.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8.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9345930" y="3798530"/>
            <a:ext cx="2715276" cy="271527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78" y="2096787"/>
            <a:ext cx="4973794" cy="373876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602" y="-205826"/>
            <a:ext cx="2267398" cy="2824704"/>
          </a:xfrm>
          <a:prstGeom prst="rect">
            <a:avLst/>
          </a:prstGeom>
        </p:spPr>
      </p:pic>
      <p:sp>
        <p:nvSpPr>
          <p:cNvPr id="12" name="文本框 11"/>
          <p:cNvSpPr txBox="1"/>
          <p:nvPr/>
        </p:nvSpPr>
        <p:spPr>
          <a:xfrm>
            <a:off x="5191125" y="3940810"/>
            <a:ext cx="2881630" cy="398780"/>
          </a:xfrm>
          <a:prstGeom prst="rect">
            <a:avLst/>
          </a:prstGeom>
          <a:noFill/>
        </p:spPr>
        <p:txBody>
          <a:bodyPr wrap="square" rtlCol="0">
            <a:spAutoFit/>
          </a:bodyPr>
          <a:lstStyle/>
          <a:p>
            <a:r>
              <a:rPr kumimoji="1" lang="en-US" altLang="zh-CN" sz="2000" dirty="0">
                <a:solidFill>
                  <a:srgbClr val="A18560"/>
                </a:solidFill>
                <a:cs typeface="+mn-ea"/>
                <a:sym typeface="+mn-lt"/>
              </a:rPr>
              <a:t>Eastmoney  Securities </a:t>
            </a:r>
            <a:endParaRPr kumimoji="1" lang="zh-CN" altLang="en-US" sz="2000" dirty="0">
              <a:solidFill>
                <a:srgbClr val="A18560"/>
              </a:solidFill>
              <a:cs typeface="+mn-ea"/>
              <a:sym typeface="+mn-lt"/>
            </a:endParaRPr>
          </a:p>
        </p:txBody>
      </p:sp>
      <p:sp>
        <p:nvSpPr>
          <p:cNvPr id="8" name="文本框 7"/>
          <p:cNvSpPr txBox="1"/>
          <p:nvPr/>
        </p:nvSpPr>
        <p:spPr>
          <a:xfrm>
            <a:off x="5191125" y="2599690"/>
            <a:ext cx="7256780" cy="1198880"/>
          </a:xfrm>
          <a:prstGeom prst="rect">
            <a:avLst/>
          </a:prstGeom>
          <a:noFill/>
        </p:spPr>
        <p:txBody>
          <a:bodyPr wrap="square" rtlCol="0">
            <a:spAutoFit/>
          </a:bodyPr>
          <a:p>
            <a:pPr algn="ctr"/>
            <a:r>
              <a:rPr kumimoji="1" lang="en-US" altLang="zh-CN" sz="7200" b="1" dirty="0" smtClean="0">
                <a:solidFill>
                  <a:srgbClr val="A18560"/>
                </a:solidFill>
                <a:latin typeface="微软雅黑" panose="020B0503020204020204" pitchFamily="34" charset="-122"/>
                <a:ea typeface="微软雅黑" panose="020B0503020204020204" pitchFamily="34" charset="-122"/>
                <a:cs typeface="+mn-ea"/>
                <a:sym typeface="+mn-ea"/>
              </a:rPr>
              <a:t>金融机构（中学</a:t>
            </a:r>
            <a:r>
              <a:rPr kumimoji="1" lang="zh-CN" altLang="en-US" sz="7200" b="1" dirty="0" smtClean="0">
                <a:solidFill>
                  <a:srgbClr val="A18560"/>
                </a:solidFill>
                <a:latin typeface="微软雅黑" panose="020B0503020204020204" pitchFamily="34" charset="-122"/>
                <a:ea typeface="微软雅黑" panose="020B0503020204020204" pitchFamily="34" charset="-122"/>
                <a:cs typeface="+mn-ea"/>
                <a:sym typeface="+mn-ea"/>
              </a:rPr>
              <a:t>）</a:t>
            </a:r>
            <a:endParaRPr kumimoji="1" lang="zh-CN" altLang="en-US" sz="7200" b="1" dirty="0" smtClean="0">
              <a:solidFill>
                <a:srgbClr val="A18560"/>
              </a:solidFill>
              <a:latin typeface="微软雅黑" panose="020B0503020204020204" pitchFamily="34" charset="-122"/>
              <a:ea typeface="微软雅黑" panose="020B0503020204020204" pitchFamily="34" charset="-122"/>
              <a:cs typeface="+mn-ea"/>
              <a:sym typeface="+mn-ea"/>
            </a:endParaRPr>
          </a:p>
        </p:txBody>
      </p:sp>
      <p:sp>
        <p:nvSpPr>
          <p:cNvPr id="2051" name="矩形 30"/>
          <p:cNvSpPr/>
          <p:nvPr/>
        </p:nvSpPr>
        <p:spPr>
          <a:xfrm>
            <a:off x="6802755" y="4738370"/>
            <a:ext cx="1270000" cy="1291590"/>
          </a:xfrm>
          <a:prstGeom prst="rect">
            <a:avLst/>
          </a:prstGeom>
          <a:noFill/>
          <a:ln w="9525">
            <a:noFill/>
          </a:ln>
        </p:spPr>
        <p:txBody>
          <a:bodyPr wrap="square">
            <a:spAutoFit/>
          </a:bodyPr>
          <a:p>
            <a:pPr algn="l">
              <a:lnSpc>
                <a:spcPct val="130000"/>
              </a:lnSpc>
              <a:spcBef>
                <a:spcPct val="0"/>
              </a:spcBef>
              <a:buFont typeface="Arial" panose="020B0604020202020204" pitchFamily="34" charset="0"/>
              <a:buNone/>
            </a:pPr>
            <a:r>
              <a:rPr lang="zh-CN" altLang="en-US" sz="2000" dirty="0">
                <a:solidFill>
                  <a:schemeClr val="tx1">
                    <a:lumMod val="75000"/>
                    <a:lumOff val="25000"/>
                  </a:schemeClr>
                </a:solidFill>
                <a:latin typeface="+mn-ea"/>
                <a:cs typeface="+mn-ea"/>
                <a:sym typeface="+mn-ea"/>
              </a:rPr>
              <a:t>主讲人：营业部：日</a:t>
            </a:r>
            <a:r>
              <a:rPr lang="en-US" altLang="zh-CN" sz="2000" dirty="0">
                <a:solidFill>
                  <a:schemeClr val="tx1">
                    <a:lumMod val="75000"/>
                    <a:lumOff val="25000"/>
                  </a:schemeClr>
                </a:solidFill>
                <a:latin typeface="+mn-ea"/>
                <a:cs typeface="+mn-ea"/>
                <a:sym typeface="+mn-ea"/>
              </a:rPr>
              <a:t>   </a:t>
            </a:r>
            <a:r>
              <a:rPr lang="zh-CN" altLang="en-US" sz="2000" dirty="0">
                <a:solidFill>
                  <a:schemeClr val="tx1">
                    <a:lumMod val="75000"/>
                    <a:lumOff val="25000"/>
                  </a:schemeClr>
                </a:solidFill>
                <a:latin typeface="+mn-ea"/>
                <a:cs typeface="+mn-ea"/>
                <a:sym typeface="+mn-ea"/>
              </a:rPr>
              <a:t>期：</a:t>
            </a:r>
            <a:endParaRPr lang="zh-CN" altLang="en-US" sz="2000" dirty="0">
              <a:solidFill>
                <a:schemeClr val="tx1">
                  <a:lumMod val="75000"/>
                  <a:lumOff val="25000"/>
                </a:schemeClr>
              </a:solidFill>
              <a:latin typeface="+mn-ea"/>
              <a:cs typeface="+mn-ea"/>
              <a:sym typeface="+mn-ea"/>
            </a:endParaRPr>
          </a:p>
        </p:txBody>
      </p:sp>
      <p:pic>
        <p:nvPicPr>
          <p:cNvPr id="10" name="图片 9" descr="logo"/>
          <p:cNvPicPr>
            <a:picLocks noChangeAspect="1"/>
          </p:cNvPicPr>
          <p:nvPr>
            <p:custDataLst>
              <p:tags r:id="rId5"/>
            </p:custDataLst>
          </p:nvPr>
        </p:nvPicPr>
        <p:blipFill>
          <a:blip r:embed="rId6"/>
          <a:stretch>
            <a:fillRect/>
          </a:stretch>
        </p:blipFill>
        <p:spPr>
          <a:xfrm>
            <a:off x="217170" y="-524510"/>
            <a:ext cx="3973830" cy="26498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60460" y="-43815"/>
            <a:ext cx="1424940" cy="1722755"/>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1"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2051"/>
                                        </p:tgtEl>
                                        <p:attrNameLst>
                                          <p:attrName>style.visibility</p:attrName>
                                        </p:attrNameLst>
                                      </p:cBhvr>
                                      <p:to>
                                        <p:strVal val="visible"/>
                                      </p:to>
                                    </p:set>
                                    <p:anim calcmode="lin" valueType="num">
                                      <p:cBhvr additive="base">
                                        <p:cTn id="35" dur="500" fill="hold"/>
                                        <p:tgtEl>
                                          <p:spTgt spid="2051"/>
                                        </p:tgtEl>
                                        <p:attrNameLst>
                                          <p:attrName>ppt_x</p:attrName>
                                        </p:attrNameLst>
                                      </p:cBhvr>
                                      <p:tavLst>
                                        <p:tav tm="0">
                                          <p:val>
                                            <p:strVal val="#ppt_x"/>
                                          </p:val>
                                        </p:tav>
                                        <p:tav tm="100000">
                                          <p:val>
                                            <p:strVal val="#ppt_x"/>
                                          </p:val>
                                        </p:tav>
                                      </p:tavLst>
                                    </p:anim>
                                    <p:anim calcmode="lin" valueType="num">
                                      <p:cBhvr additive="base">
                                        <p:cTn id="36"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51" grpId="0"/>
      <p:bldP spid="1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3888549" cy="817939"/>
            <a:chOff x="2169366" y="2274395"/>
            <a:chExt cx="3888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2926080" cy="460375"/>
            </a:xfrm>
            <a:prstGeom prst="rect">
              <a:avLst/>
            </a:prstGeom>
            <a:noFill/>
          </p:spPr>
          <p:txBody>
            <a:bodyPr wrap="none" rtlCol="0">
              <a:spAutoFit/>
            </a:bodyPr>
            <a:lstStyle/>
            <a:p>
              <a:r>
                <a:rPr kumimoji="1" lang="zh-CN" altLang="en-US" sz="2400" b="1" dirty="0" smtClean="0">
                  <a:solidFill>
                    <a:srgbClr val="A18560"/>
                  </a:solidFill>
                  <a:cs typeface="+mn-ea"/>
                  <a:sym typeface="+mn-lt"/>
                </a:rPr>
                <a:t>中国金融机构的起源</a:t>
              </a:r>
              <a:endParaRPr kumimoji="1" lang="zh-CN" altLang="en-US" sz="2400" b="1" dirty="0">
                <a:solidFill>
                  <a:srgbClr val="A18560"/>
                </a:solidFill>
                <a:cs typeface="+mn-ea"/>
                <a:sym typeface="+mn-lt"/>
              </a:endParaRPr>
            </a:p>
          </p:txBody>
        </p:sp>
      </p:grpSp>
      <p:grpSp>
        <p:nvGrpSpPr>
          <p:cNvPr id="8" name="组合 7"/>
          <p:cNvGrpSpPr/>
          <p:nvPr/>
        </p:nvGrpSpPr>
        <p:grpSpPr>
          <a:xfrm>
            <a:off x="839470" y="1711325"/>
            <a:ext cx="2047240" cy="3637280"/>
            <a:chOff x="1322" y="2695"/>
            <a:chExt cx="3224" cy="5728"/>
          </a:xfrm>
        </p:grpSpPr>
        <p:sp>
          <p:nvSpPr>
            <p:cNvPr id="39" name="文本框 32"/>
            <p:cNvSpPr txBox="1"/>
            <p:nvPr>
              <p:custDataLst>
                <p:tags r:id="rId2"/>
              </p:custDataLst>
            </p:nvPr>
          </p:nvSpPr>
          <p:spPr>
            <a:xfrm>
              <a:off x="1702" y="2695"/>
              <a:ext cx="2845" cy="563"/>
            </a:xfrm>
            <a:prstGeom prst="rect">
              <a:avLst/>
            </a:prstGeom>
            <a:noFill/>
          </p:spPr>
          <p:txBody>
            <a:bodyPr wrap="square" rtlCol="0">
              <a:normAutofit lnSpcReduction="20000"/>
            </a:bodyPr>
            <a:p>
              <a:pPr indent="0">
                <a:lnSpc>
                  <a:spcPct val="120000"/>
                </a:lnSpc>
                <a:spcBef>
                  <a:spcPts val="0"/>
                </a:spcBef>
                <a:spcAft>
                  <a:spcPts val="0"/>
                </a:spcAft>
                <a:buSzPct val="100000"/>
              </a:pPr>
              <a:r>
                <a:rPr lang="zh-CN" altLang="en-US" sz="1400" b="1" dirty="0">
                  <a:solidFill>
                    <a:schemeClr val="tx1">
                      <a:lumMod val="75000"/>
                      <a:lumOff val="25000"/>
                    </a:schemeClr>
                  </a:solidFill>
                  <a:latin typeface="+mn-ea"/>
                  <a:cs typeface="+mn-ea"/>
                  <a:sym typeface="+mn-ea"/>
                </a:rPr>
                <a:t>1845年</a:t>
              </a:r>
              <a:endParaRPr lang="zh-CN" altLang="en-US" sz="1400" b="1" dirty="0">
                <a:solidFill>
                  <a:schemeClr val="tx1">
                    <a:lumMod val="75000"/>
                    <a:lumOff val="25000"/>
                  </a:schemeClr>
                </a:solidFill>
                <a:latin typeface="+mn-ea"/>
                <a:cs typeface="+mn-ea"/>
                <a:sym typeface="+mn-ea"/>
              </a:endParaRPr>
            </a:p>
          </p:txBody>
        </p:sp>
        <p:sp>
          <p:nvSpPr>
            <p:cNvPr id="40" name="文本框 39"/>
            <p:cNvSpPr txBox="1"/>
            <p:nvPr>
              <p:custDataLst>
                <p:tags r:id="rId3"/>
              </p:custDataLst>
            </p:nvPr>
          </p:nvSpPr>
          <p:spPr>
            <a:xfrm>
              <a:off x="1702" y="3163"/>
              <a:ext cx="2845" cy="1937"/>
            </a:xfrm>
            <a:prstGeom prst="rect">
              <a:avLst/>
            </a:prstGeom>
            <a:noFill/>
          </p:spPr>
          <p:txBody>
            <a:bodyPr wrap="square" rtlCol="0">
              <a:normAutofit/>
            </a:bodyPr>
            <a:p>
              <a:pPr indent="0">
                <a:lnSpc>
                  <a:spcPct val="130000"/>
                </a:lnSpc>
                <a:spcBef>
                  <a:spcPts val="0"/>
                </a:spcBef>
                <a:spcAft>
                  <a:spcPts val="0"/>
                </a:spcAft>
                <a:buSzPct val="100000"/>
              </a:pPr>
              <a:r>
                <a:rPr lang="zh-CN" altLang="en-US" sz="1400" b="1" dirty="0">
                  <a:solidFill>
                    <a:schemeClr val="tx1">
                      <a:lumMod val="75000"/>
                      <a:lumOff val="25000"/>
                    </a:schemeClr>
                  </a:solidFill>
                  <a:latin typeface="+mn-ea"/>
                  <a:cs typeface="+mn-ea"/>
                  <a:sym typeface="+mn-ea"/>
                </a:rPr>
                <a:t>英商东方银行</a:t>
              </a:r>
              <a:r>
                <a:rPr lang="zh-CN" altLang="en-US" sz="1400" dirty="0">
                  <a:solidFill>
                    <a:schemeClr val="tx1">
                      <a:lumMod val="75000"/>
                      <a:lumOff val="25000"/>
                    </a:schemeClr>
                  </a:solidFill>
                  <a:latin typeface="+mn-ea"/>
                  <a:cs typeface="+mn-ea"/>
                  <a:sym typeface="+mn-ea"/>
                </a:rPr>
                <a:t>在香港和广州设分行和分理处</a:t>
              </a:r>
              <a:endParaRPr lang="zh-CN" altLang="en-US" sz="1400" dirty="0">
                <a:solidFill>
                  <a:schemeClr val="tx1">
                    <a:lumMod val="75000"/>
                    <a:lumOff val="25000"/>
                  </a:schemeClr>
                </a:solidFill>
                <a:latin typeface="+mn-ea"/>
                <a:cs typeface="+mn-ea"/>
                <a:sym typeface="+mn-ea"/>
              </a:endParaRPr>
            </a:p>
          </p:txBody>
        </p:sp>
        <p:cxnSp>
          <p:nvCxnSpPr>
            <p:cNvPr id="43" name="直接连接符 42"/>
            <p:cNvCxnSpPr/>
            <p:nvPr>
              <p:custDataLst>
                <p:tags r:id="rId4"/>
              </p:custDataLst>
            </p:nvPr>
          </p:nvCxnSpPr>
          <p:spPr>
            <a:xfrm>
              <a:off x="1428" y="3106"/>
              <a:ext cx="0" cy="5137"/>
            </a:xfrm>
            <a:prstGeom prst="line">
              <a:avLst/>
            </a:prstGeom>
            <a:ln>
              <a:solidFill>
                <a:srgbClr val="A18560"/>
              </a:solidFill>
              <a:prstDash val="dash"/>
            </a:ln>
          </p:spPr>
          <p:style>
            <a:lnRef idx="1">
              <a:schemeClr val="accent1"/>
            </a:lnRef>
            <a:fillRef idx="0">
              <a:schemeClr val="accent1"/>
            </a:fillRef>
            <a:effectRef idx="0">
              <a:schemeClr val="accent1"/>
            </a:effectRef>
            <a:fontRef idx="minor">
              <a:schemeClr val="tx1"/>
            </a:fontRef>
          </p:style>
        </p:cxnSp>
        <p:sp>
          <p:nvSpPr>
            <p:cNvPr id="44" name="椭圆 43"/>
            <p:cNvSpPr/>
            <p:nvPr>
              <p:custDataLst>
                <p:tags r:id="rId5"/>
              </p:custDataLst>
            </p:nvPr>
          </p:nvSpPr>
          <p:spPr>
            <a:xfrm>
              <a:off x="1322" y="2871"/>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椭圆 46"/>
            <p:cNvSpPr/>
            <p:nvPr>
              <p:custDataLst>
                <p:tags r:id="rId6"/>
              </p:custDataLst>
            </p:nvPr>
          </p:nvSpPr>
          <p:spPr>
            <a:xfrm>
              <a:off x="1322" y="8213"/>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1998980" y="3247390"/>
            <a:ext cx="2047240" cy="2208530"/>
            <a:chOff x="3148" y="5114"/>
            <a:chExt cx="3224" cy="3478"/>
          </a:xfrm>
        </p:grpSpPr>
        <p:sp>
          <p:nvSpPr>
            <p:cNvPr id="42" name="文本框 41"/>
            <p:cNvSpPr txBox="1"/>
            <p:nvPr>
              <p:custDataLst>
                <p:tags r:id="rId7"/>
              </p:custDataLst>
            </p:nvPr>
          </p:nvSpPr>
          <p:spPr>
            <a:xfrm>
              <a:off x="3528" y="5114"/>
              <a:ext cx="2845" cy="563"/>
            </a:xfrm>
            <a:prstGeom prst="rect">
              <a:avLst/>
            </a:prstGeom>
            <a:noFill/>
          </p:spPr>
          <p:txBody>
            <a:bodyPr wrap="square" rtlCol="0">
              <a:normAutofit lnSpcReduction="20000"/>
            </a:bodyPr>
            <a:p>
              <a:pPr indent="0">
                <a:lnSpc>
                  <a:spcPct val="120000"/>
                </a:lnSpc>
                <a:spcBef>
                  <a:spcPts val="0"/>
                </a:spcBef>
                <a:spcAft>
                  <a:spcPts val="0"/>
                </a:spcAft>
                <a:buSzPct val="100000"/>
              </a:pPr>
              <a:r>
                <a:rPr lang="en-US" altLang="zh-CN" sz="1400" b="1" dirty="0">
                  <a:solidFill>
                    <a:schemeClr val="tx1">
                      <a:lumMod val="75000"/>
                      <a:lumOff val="25000"/>
                    </a:schemeClr>
                  </a:solidFill>
                  <a:latin typeface="+mn-ea"/>
                  <a:cs typeface="+mn-ea"/>
                  <a:sym typeface="+mn-ea"/>
                </a:rPr>
                <a:t>1</a:t>
              </a:r>
              <a:r>
                <a:rPr lang="zh-CN" altLang="en-US" sz="1400" b="1" dirty="0">
                  <a:solidFill>
                    <a:schemeClr val="tx1">
                      <a:lumMod val="75000"/>
                      <a:lumOff val="25000"/>
                    </a:schemeClr>
                  </a:solidFill>
                  <a:latin typeface="+mn-ea"/>
                  <a:cs typeface="+mn-ea"/>
                  <a:sym typeface="+mn-ea"/>
                </a:rPr>
                <a:t>847年</a:t>
              </a:r>
              <a:endParaRPr lang="zh-CN" altLang="en-US" sz="1400" b="1" spc="300" dirty="0">
                <a:solidFill>
                  <a:schemeClr val="tx1">
                    <a:lumMod val="75000"/>
                    <a:lumOff val="25000"/>
                  </a:schemeClr>
                </a:solidFill>
                <a:latin typeface="+mn-ea"/>
                <a:ea typeface="微软雅黑" panose="020B0503020204020204" pitchFamily="34" charset="-122"/>
                <a:cs typeface="+mn-ea"/>
                <a:sym typeface="+mn-ea"/>
              </a:endParaRPr>
            </a:p>
          </p:txBody>
        </p:sp>
        <p:sp>
          <p:nvSpPr>
            <p:cNvPr id="41" name="文本框 40"/>
            <p:cNvSpPr txBox="1"/>
            <p:nvPr>
              <p:custDataLst>
                <p:tags r:id="rId8"/>
              </p:custDataLst>
            </p:nvPr>
          </p:nvSpPr>
          <p:spPr>
            <a:xfrm>
              <a:off x="3528" y="5691"/>
              <a:ext cx="2845" cy="1937"/>
            </a:xfrm>
            <a:prstGeom prst="rect">
              <a:avLst/>
            </a:prstGeom>
            <a:noFill/>
          </p:spPr>
          <p:txBody>
            <a:bodyPr wrap="square" rtlCol="0">
              <a:normAutofit/>
            </a:bodyPr>
            <a:p>
              <a:pPr indent="0">
                <a:lnSpc>
                  <a:spcPct val="130000"/>
                </a:lnSpc>
                <a:spcBef>
                  <a:spcPts val="0"/>
                </a:spcBef>
                <a:spcAft>
                  <a:spcPts val="0"/>
                </a:spcAft>
                <a:buSzPct val="100000"/>
              </a:pPr>
              <a:r>
                <a:rPr lang="zh-CN" sz="1400" spc="150">
                  <a:solidFill>
                    <a:schemeClr val="tx1">
                      <a:lumMod val="75000"/>
                      <a:lumOff val="25000"/>
                    </a:schemeClr>
                  </a:solidFill>
                  <a:latin typeface="Arial" panose="020B0604020202020204" pitchFamily="34" charset="0"/>
                  <a:ea typeface="微软雅黑" panose="020B0503020204020204" pitchFamily="34" charset="-122"/>
                  <a:sym typeface="+mn-ea"/>
                </a:rPr>
                <a:t>设立上海分行，即</a:t>
              </a:r>
              <a:r>
                <a:rPr lang="zh-CN" sz="1400" b="1" spc="150">
                  <a:solidFill>
                    <a:schemeClr val="tx1">
                      <a:lumMod val="75000"/>
                      <a:lumOff val="25000"/>
                    </a:schemeClr>
                  </a:solidFill>
                  <a:latin typeface="Arial" panose="020B0604020202020204" pitchFamily="34" charset="0"/>
                  <a:ea typeface="微软雅黑" panose="020B0503020204020204" pitchFamily="34" charset="-122"/>
                  <a:sym typeface="+mn-ea"/>
                </a:rPr>
                <a:t>丽如银行</a:t>
              </a:r>
              <a:r>
                <a:rPr lang="zh-CN" sz="1400" spc="150">
                  <a:solidFill>
                    <a:schemeClr val="tx1">
                      <a:lumMod val="75000"/>
                      <a:lumOff val="25000"/>
                    </a:schemeClr>
                  </a:solidFill>
                  <a:latin typeface="Arial" panose="020B0604020202020204" pitchFamily="34" charset="0"/>
                  <a:ea typeface="微软雅黑" panose="020B0503020204020204" pitchFamily="34" charset="-122"/>
                  <a:sym typeface="+mn-ea"/>
                </a:rPr>
                <a:t>，成为我国第一家外商新式银行</a:t>
              </a:r>
              <a:endParaRPr lang="zh-CN" sz="1400" spc="150">
                <a:solidFill>
                  <a:schemeClr val="tx1">
                    <a:lumMod val="75000"/>
                    <a:lumOff val="25000"/>
                  </a:schemeClr>
                </a:solidFill>
                <a:latin typeface="Arial" panose="020B0604020202020204" pitchFamily="34" charset="0"/>
                <a:ea typeface="微软雅黑" panose="020B0503020204020204" pitchFamily="34" charset="-122"/>
                <a:sym typeface="+mn-ea"/>
              </a:endParaRPr>
            </a:p>
          </p:txBody>
        </p:sp>
        <p:sp>
          <p:nvSpPr>
            <p:cNvPr id="48" name="椭圆 38"/>
            <p:cNvSpPr/>
            <p:nvPr>
              <p:custDataLst>
                <p:tags r:id="rId9"/>
              </p:custDataLst>
            </p:nvPr>
          </p:nvSpPr>
          <p:spPr>
            <a:xfrm>
              <a:off x="3148" y="8382"/>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49" name="直接连接符 48"/>
            <p:cNvCxnSpPr/>
            <p:nvPr>
              <p:custDataLst>
                <p:tags r:id="rId10"/>
              </p:custDataLst>
            </p:nvPr>
          </p:nvCxnSpPr>
          <p:spPr>
            <a:xfrm>
              <a:off x="3253" y="5525"/>
              <a:ext cx="0" cy="2925"/>
            </a:xfrm>
            <a:prstGeom prst="line">
              <a:avLst/>
            </a:prstGeom>
            <a:ln>
              <a:solidFill>
                <a:srgbClr val="A18560"/>
              </a:solidFill>
              <a:prstDash val="dash"/>
            </a:ln>
          </p:spPr>
          <p:style>
            <a:lnRef idx="1">
              <a:schemeClr val="accent1"/>
            </a:lnRef>
            <a:fillRef idx="0">
              <a:schemeClr val="accent1"/>
            </a:fillRef>
            <a:effectRef idx="0">
              <a:schemeClr val="accent1"/>
            </a:effectRef>
            <a:fontRef idx="minor">
              <a:schemeClr val="tx1"/>
            </a:fontRef>
          </p:style>
        </p:cxnSp>
        <p:sp>
          <p:nvSpPr>
            <p:cNvPr id="52" name="椭圆 51"/>
            <p:cNvSpPr/>
            <p:nvPr>
              <p:custDataLst>
                <p:tags r:id="rId11"/>
              </p:custDataLst>
            </p:nvPr>
          </p:nvSpPr>
          <p:spPr>
            <a:xfrm>
              <a:off x="3148" y="5290"/>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4233545" y="1465580"/>
            <a:ext cx="2458720" cy="3990340"/>
            <a:chOff x="6667" y="2308"/>
            <a:chExt cx="3872" cy="6284"/>
          </a:xfrm>
        </p:grpSpPr>
        <p:sp>
          <p:nvSpPr>
            <p:cNvPr id="51" name="文本框 50"/>
            <p:cNvSpPr txBox="1"/>
            <p:nvPr>
              <p:custDataLst>
                <p:tags r:id="rId12"/>
              </p:custDataLst>
            </p:nvPr>
          </p:nvSpPr>
          <p:spPr>
            <a:xfrm>
              <a:off x="7031" y="2308"/>
              <a:ext cx="2845" cy="563"/>
            </a:xfrm>
            <a:prstGeom prst="rect">
              <a:avLst/>
            </a:prstGeom>
            <a:noFill/>
          </p:spPr>
          <p:txBody>
            <a:bodyPr wrap="square" rtlCol="0">
              <a:normAutofit lnSpcReduction="20000"/>
            </a:bodyPr>
            <a:p>
              <a:pPr indent="0">
                <a:lnSpc>
                  <a:spcPct val="120000"/>
                </a:lnSpc>
                <a:spcBef>
                  <a:spcPts val="0"/>
                </a:spcBef>
                <a:spcAft>
                  <a:spcPts val="0"/>
                </a:spcAft>
                <a:buSzPct val="100000"/>
              </a:pPr>
              <a:r>
                <a:rPr lang="zh-CN" altLang="en-US" sz="1400" b="1" dirty="0">
                  <a:solidFill>
                    <a:schemeClr val="tx1">
                      <a:lumMod val="75000"/>
                      <a:lumOff val="25000"/>
                    </a:schemeClr>
                  </a:solidFill>
                  <a:latin typeface="+mn-ea"/>
                  <a:cs typeface="+mn-ea"/>
                  <a:sym typeface="+mn-ea"/>
                </a:rPr>
                <a:t>18</a:t>
              </a:r>
              <a:r>
                <a:rPr lang="en-US" altLang="zh-CN" sz="1400" b="1" dirty="0">
                  <a:solidFill>
                    <a:schemeClr val="tx1">
                      <a:lumMod val="75000"/>
                      <a:lumOff val="25000"/>
                    </a:schemeClr>
                  </a:solidFill>
                  <a:latin typeface="+mn-ea"/>
                  <a:cs typeface="+mn-ea"/>
                  <a:sym typeface="+mn-ea"/>
                </a:rPr>
                <a:t>65</a:t>
              </a:r>
              <a:r>
                <a:rPr lang="zh-CN" altLang="en-US" sz="1400" b="1" dirty="0">
                  <a:solidFill>
                    <a:schemeClr val="tx1">
                      <a:lumMod val="75000"/>
                      <a:lumOff val="25000"/>
                    </a:schemeClr>
                  </a:solidFill>
                  <a:latin typeface="+mn-ea"/>
                  <a:cs typeface="+mn-ea"/>
                  <a:sym typeface="+mn-ea"/>
                </a:rPr>
                <a:t>年</a:t>
              </a:r>
              <a:endParaRPr lang="zh-CN" altLang="en-US" sz="1400" b="1" dirty="0">
                <a:solidFill>
                  <a:schemeClr val="tx1">
                    <a:lumMod val="75000"/>
                    <a:lumOff val="25000"/>
                  </a:schemeClr>
                </a:solidFill>
                <a:latin typeface="+mn-ea"/>
                <a:cs typeface="+mn-ea"/>
                <a:sym typeface="+mn-ea"/>
              </a:endParaRPr>
            </a:p>
          </p:txBody>
        </p:sp>
        <p:sp>
          <p:nvSpPr>
            <p:cNvPr id="50" name="文本框 49"/>
            <p:cNvSpPr txBox="1"/>
            <p:nvPr>
              <p:custDataLst>
                <p:tags r:id="rId13"/>
              </p:custDataLst>
            </p:nvPr>
          </p:nvSpPr>
          <p:spPr>
            <a:xfrm>
              <a:off x="7031" y="2848"/>
              <a:ext cx="3508" cy="1784"/>
            </a:xfrm>
            <a:prstGeom prst="rect">
              <a:avLst/>
            </a:prstGeom>
            <a:noFill/>
          </p:spPr>
          <p:txBody>
            <a:bodyPr wrap="square" rtlCol="0">
              <a:noAutofit/>
            </a:bodyPr>
            <a:p>
              <a:pPr indent="0">
                <a:lnSpc>
                  <a:spcPct val="130000"/>
                </a:lnSpc>
                <a:spcBef>
                  <a:spcPts val="0"/>
                </a:spcBef>
                <a:spcAft>
                  <a:spcPts val="0"/>
                </a:spcAft>
                <a:buSzPct val="100000"/>
              </a:pPr>
              <a:r>
                <a:rPr lang="zh-CN" altLang="en-US" sz="1400" dirty="0">
                  <a:solidFill>
                    <a:schemeClr val="tx1">
                      <a:lumMod val="75000"/>
                      <a:lumOff val="25000"/>
                    </a:schemeClr>
                  </a:solidFill>
                  <a:latin typeface="+mn-ea"/>
                  <a:cs typeface="+mn-ea"/>
                  <a:sym typeface="+mn-ea"/>
                </a:rPr>
                <a:t>华商设立我国首家民族保险企业——</a:t>
              </a:r>
              <a:r>
                <a:rPr lang="zh-CN" altLang="en-US" sz="1400" b="1" dirty="0">
                  <a:solidFill>
                    <a:schemeClr val="tx1">
                      <a:lumMod val="75000"/>
                      <a:lumOff val="25000"/>
                    </a:schemeClr>
                  </a:solidFill>
                  <a:latin typeface="+mn-ea"/>
                  <a:cs typeface="+mn-ea"/>
                  <a:sym typeface="+mn-ea"/>
                </a:rPr>
                <a:t>义和公司保险行</a:t>
              </a:r>
              <a:endParaRPr lang="zh-CN" altLang="en-US" sz="1400" b="1" dirty="0">
                <a:solidFill>
                  <a:schemeClr val="tx1">
                    <a:lumMod val="75000"/>
                    <a:lumOff val="25000"/>
                  </a:schemeClr>
                </a:solidFill>
                <a:latin typeface="+mn-ea"/>
                <a:cs typeface="+mn-ea"/>
                <a:sym typeface="+mn-ea"/>
              </a:endParaRPr>
            </a:p>
          </p:txBody>
        </p:sp>
        <p:cxnSp>
          <p:nvCxnSpPr>
            <p:cNvPr id="55" name="直接连接符 54"/>
            <p:cNvCxnSpPr/>
            <p:nvPr>
              <p:custDataLst>
                <p:tags r:id="rId14"/>
              </p:custDataLst>
            </p:nvPr>
          </p:nvCxnSpPr>
          <p:spPr>
            <a:xfrm>
              <a:off x="6772" y="3105"/>
              <a:ext cx="0" cy="5253"/>
            </a:xfrm>
            <a:prstGeom prst="line">
              <a:avLst/>
            </a:prstGeom>
            <a:ln>
              <a:solidFill>
                <a:srgbClr val="A18560"/>
              </a:solidFill>
              <a:prstDash val="dash"/>
            </a:ln>
          </p:spPr>
          <p:style>
            <a:lnRef idx="1">
              <a:schemeClr val="accent1"/>
            </a:lnRef>
            <a:fillRef idx="0">
              <a:schemeClr val="accent1"/>
            </a:fillRef>
            <a:effectRef idx="0">
              <a:schemeClr val="accent1"/>
            </a:effectRef>
            <a:fontRef idx="minor">
              <a:schemeClr val="tx1"/>
            </a:fontRef>
          </p:style>
        </p:cxnSp>
        <p:sp>
          <p:nvSpPr>
            <p:cNvPr id="53" name="椭圆 52"/>
            <p:cNvSpPr/>
            <p:nvPr>
              <p:custDataLst>
                <p:tags r:id="rId15"/>
              </p:custDataLst>
            </p:nvPr>
          </p:nvSpPr>
          <p:spPr>
            <a:xfrm>
              <a:off x="6667" y="2871"/>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custDataLst>
                <p:tags r:id="rId16"/>
              </p:custDataLst>
            </p:nvPr>
          </p:nvSpPr>
          <p:spPr>
            <a:xfrm>
              <a:off x="6667" y="8382"/>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4859020" y="3247390"/>
            <a:ext cx="2047240" cy="2101215"/>
            <a:chOff x="7652" y="5114"/>
            <a:chExt cx="3224" cy="3309"/>
          </a:xfrm>
        </p:grpSpPr>
        <p:sp>
          <p:nvSpPr>
            <p:cNvPr id="69" name="文本框 68"/>
            <p:cNvSpPr txBox="1"/>
            <p:nvPr>
              <p:custDataLst>
                <p:tags r:id="rId17"/>
              </p:custDataLst>
            </p:nvPr>
          </p:nvSpPr>
          <p:spPr>
            <a:xfrm>
              <a:off x="8032" y="5114"/>
              <a:ext cx="2845" cy="563"/>
            </a:xfrm>
            <a:prstGeom prst="rect">
              <a:avLst/>
            </a:prstGeom>
            <a:noFill/>
          </p:spPr>
          <p:txBody>
            <a:bodyPr wrap="square" rtlCol="0">
              <a:normAutofit lnSpcReduction="20000"/>
            </a:bodyPr>
            <a:p>
              <a:pPr indent="0">
                <a:lnSpc>
                  <a:spcPct val="120000"/>
                </a:lnSpc>
                <a:spcBef>
                  <a:spcPts val="0"/>
                </a:spcBef>
                <a:spcAft>
                  <a:spcPts val="0"/>
                </a:spcAft>
                <a:buSzPct val="100000"/>
              </a:pPr>
              <a:r>
                <a:rPr lang="zh-CN" altLang="en-US" sz="1400" b="1" dirty="0">
                  <a:solidFill>
                    <a:schemeClr val="tx1">
                      <a:lumMod val="75000"/>
                      <a:lumOff val="25000"/>
                    </a:schemeClr>
                  </a:solidFill>
                  <a:latin typeface="+mn-ea"/>
                  <a:cs typeface="+mn-ea"/>
                  <a:sym typeface="+mn-ea"/>
                </a:rPr>
                <a:t>1882年</a:t>
              </a:r>
              <a:endParaRPr lang="zh-CN" altLang="en-US" sz="1600" b="1" dirty="0">
                <a:solidFill>
                  <a:schemeClr val="tx1">
                    <a:lumMod val="75000"/>
                    <a:lumOff val="25000"/>
                  </a:schemeClr>
                </a:solidFill>
                <a:latin typeface="+mn-ea"/>
                <a:cs typeface="+mn-ea"/>
                <a:sym typeface="+mn-ea"/>
              </a:endParaRPr>
            </a:p>
            <a:p>
              <a:pPr indent="0">
                <a:lnSpc>
                  <a:spcPct val="120000"/>
                </a:lnSpc>
                <a:spcBef>
                  <a:spcPts val="0"/>
                </a:spcBef>
                <a:spcAft>
                  <a:spcPts val="0"/>
                </a:spcAft>
                <a:buSzPct val="100000"/>
              </a:pPr>
              <a:endParaRPr lang="zh-CN" altLang="en-US" sz="1600" b="1" spc="300" dirty="0">
                <a:solidFill>
                  <a:schemeClr val="tx1">
                    <a:lumMod val="75000"/>
                    <a:lumOff val="25000"/>
                  </a:schemeClr>
                </a:solidFill>
                <a:latin typeface="+mn-ea"/>
                <a:ea typeface="微软雅黑" panose="020B0503020204020204" pitchFamily="34" charset="-122"/>
                <a:cs typeface="+mn-ea"/>
                <a:sym typeface="+mn-ea"/>
              </a:endParaRPr>
            </a:p>
          </p:txBody>
        </p:sp>
        <p:sp>
          <p:nvSpPr>
            <p:cNvPr id="68" name="文本框 67"/>
            <p:cNvSpPr txBox="1"/>
            <p:nvPr>
              <p:custDataLst>
                <p:tags r:id="rId18"/>
              </p:custDataLst>
            </p:nvPr>
          </p:nvSpPr>
          <p:spPr>
            <a:xfrm>
              <a:off x="8032" y="5572"/>
              <a:ext cx="2845" cy="1937"/>
            </a:xfrm>
            <a:prstGeom prst="rect">
              <a:avLst/>
            </a:prstGeom>
            <a:noFill/>
          </p:spPr>
          <p:txBody>
            <a:bodyPr wrap="square" rtlCol="0">
              <a:normAutofit/>
            </a:bodyPr>
            <a:p>
              <a:pPr indent="0">
                <a:lnSpc>
                  <a:spcPct val="130000"/>
                </a:lnSpc>
                <a:spcBef>
                  <a:spcPts val="0"/>
                </a:spcBef>
                <a:spcAft>
                  <a:spcPts val="0"/>
                </a:spcAft>
                <a:buSzPct val="100000"/>
              </a:pPr>
              <a:r>
                <a:rPr lang="zh-CN" altLang="en-US" sz="1400" dirty="0">
                  <a:solidFill>
                    <a:schemeClr val="tx1">
                      <a:lumMod val="75000"/>
                      <a:lumOff val="25000"/>
                    </a:schemeClr>
                  </a:solidFill>
                  <a:latin typeface="+mn-ea"/>
                  <a:cs typeface="+mn-ea"/>
                  <a:sym typeface="+mn-ea"/>
                </a:rPr>
                <a:t>首家民族证券公司——</a:t>
              </a:r>
              <a:r>
                <a:rPr lang="zh-CN" altLang="en-US" sz="1400" b="1" dirty="0">
                  <a:solidFill>
                    <a:schemeClr val="tx1">
                      <a:lumMod val="75000"/>
                      <a:lumOff val="25000"/>
                    </a:schemeClr>
                  </a:solidFill>
                  <a:latin typeface="+mn-ea"/>
                  <a:cs typeface="+mn-ea"/>
                  <a:sym typeface="+mn-ea"/>
                </a:rPr>
                <a:t>上海平准股票公司</a:t>
              </a:r>
              <a:r>
                <a:rPr lang="zh-CN" altLang="en-US" sz="1400" dirty="0">
                  <a:solidFill>
                    <a:schemeClr val="tx1">
                      <a:lumMod val="75000"/>
                      <a:lumOff val="25000"/>
                    </a:schemeClr>
                  </a:solidFill>
                  <a:latin typeface="+mn-ea"/>
                  <a:cs typeface="+mn-ea"/>
                  <a:sym typeface="+mn-ea"/>
                </a:rPr>
                <a:t>成立</a:t>
              </a:r>
              <a:endParaRPr lang="zh-CN" altLang="en-US" sz="1400" dirty="0">
                <a:solidFill>
                  <a:schemeClr val="tx1">
                    <a:lumMod val="75000"/>
                    <a:lumOff val="25000"/>
                  </a:schemeClr>
                </a:solidFill>
                <a:latin typeface="+mn-ea"/>
                <a:cs typeface="+mn-ea"/>
                <a:sym typeface="+mn-ea"/>
              </a:endParaRPr>
            </a:p>
            <a:p>
              <a:pPr indent="0">
                <a:lnSpc>
                  <a:spcPct val="130000"/>
                </a:lnSpc>
                <a:spcBef>
                  <a:spcPts val="0"/>
                </a:spcBef>
                <a:spcAft>
                  <a:spcPts val="0"/>
                </a:spcAft>
                <a:buSzPct val="100000"/>
              </a:pPr>
              <a:endParaRPr lang="zh-CN" altLang="en-US" sz="1400" b="1" spc="150" dirty="0">
                <a:solidFill>
                  <a:schemeClr val="tx1">
                    <a:lumMod val="75000"/>
                    <a:lumOff val="25000"/>
                  </a:schemeClr>
                </a:solidFill>
                <a:latin typeface="+mn-ea"/>
                <a:ea typeface="微软雅黑" panose="020B0503020204020204" pitchFamily="34" charset="-122"/>
                <a:cs typeface="+mn-ea"/>
                <a:sym typeface="+mn-ea"/>
              </a:endParaRPr>
            </a:p>
          </p:txBody>
        </p:sp>
        <p:cxnSp>
          <p:nvCxnSpPr>
            <p:cNvPr id="73" name="直接连接符 72"/>
            <p:cNvCxnSpPr/>
            <p:nvPr>
              <p:custDataLst>
                <p:tags r:id="rId19"/>
              </p:custDataLst>
            </p:nvPr>
          </p:nvCxnSpPr>
          <p:spPr>
            <a:xfrm>
              <a:off x="7757" y="5524"/>
              <a:ext cx="0" cy="2689"/>
            </a:xfrm>
            <a:prstGeom prst="line">
              <a:avLst/>
            </a:prstGeom>
            <a:ln>
              <a:solidFill>
                <a:srgbClr val="A18560"/>
              </a:solidFill>
              <a:prstDash val="dash"/>
            </a:ln>
          </p:spPr>
          <p:style>
            <a:lnRef idx="1">
              <a:schemeClr val="accent1"/>
            </a:lnRef>
            <a:fillRef idx="0">
              <a:schemeClr val="accent1"/>
            </a:fillRef>
            <a:effectRef idx="0">
              <a:schemeClr val="accent1"/>
            </a:effectRef>
            <a:fontRef idx="minor">
              <a:schemeClr val="tx1"/>
            </a:fontRef>
          </p:style>
        </p:cxnSp>
        <p:sp>
          <p:nvSpPr>
            <p:cNvPr id="57" name="椭圆 70"/>
            <p:cNvSpPr/>
            <p:nvPr>
              <p:custDataLst>
                <p:tags r:id="rId20"/>
              </p:custDataLst>
            </p:nvPr>
          </p:nvSpPr>
          <p:spPr>
            <a:xfrm>
              <a:off x="7652" y="5290"/>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6" name="椭圆 65"/>
            <p:cNvSpPr/>
            <p:nvPr>
              <p:custDataLst>
                <p:tags r:id="rId21"/>
              </p:custDataLst>
            </p:nvPr>
          </p:nvSpPr>
          <p:spPr>
            <a:xfrm>
              <a:off x="7653" y="8213"/>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7198995" y="2026920"/>
            <a:ext cx="2047240" cy="2518410"/>
            <a:chOff x="11337" y="3192"/>
            <a:chExt cx="3224" cy="3966"/>
          </a:xfrm>
        </p:grpSpPr>
        <p:sp>
          <p:nvSpPr>
            <p:cNvPr id="60" name="文本框 59"/>
            <p:cNvSpPr txBox="1"/>
            <p:nvPr>
              <p:custDataLst>
                <p:tags r:id="rId22"/>
              </p:custDataLst>
            </p:nvPr>
          </p:nvSpPr>
          <p:spPr>
            <a:xfrm>
              <a:off x="11717" y="3192"/>
              <a:ext cx="2845" cy="563"/>
            </a:xfrm>
            <a:prstGeom prst="rect">
              <a:avLst/>
            </a:prstGeom>
            <a:noFill/>
          </p:spPr>
          <p:txBody>
            <a:bodyPr wrap="square" rtlCol="0">
              <a:normAutofit lnSpcReduction="20000"/>
            </a:bodyPr>
            <a:p>
              <a:pPr indent="0">
                <a:lnSpc>
                  <a:spcPct val="120000"/>
                </a:lnSpc>
                <a:spcBef>
                  <a:spcPts val="0"/>
                </a:spcBef>
                <a:spcAft>
                  <a:spcPts val="0"/>
                </a:spcAft>
                <a:buSzPct val="100000"/>
              </a:pPr>
              <a:r>
                <a:rPr lang="zh-CN" altLang="en-US" sz="1400" b="1" dirty="0">
                  <a:solidFill>
                    <a:schemeClr val="tx1">
                      <a:lumMod val="75000"/>
                      <a:lumOff val="25000"/>
                    </a:schemeClr>
                  </a:solidFill>
                  <a:latin typeface="+mn-ea"/>
                  <a:cs typeface="+mn-ea"/>
                  <a:sym typeface="+mn-ea"/>
                </a:rPr>
                <a:t>18</a:t>
              </a:r>
              <a:r>
                <a:rPr lang="en-US" altLang="zh-CN" sz="1400" b="1" dirty="0">
                  <a:solidFill>
                    <a:schemeClr val="tx1">
                      <a:lumMod val="75000"/>
                      <a:lumOff val="25000"/>
                    </a:schemeClr>
                  </a:solidFill>
                  <a:latin typeface="+mn-ea"/>
                  <a:cs typeface="+mn-ea"/>
                  <a:sym typeface="+mn-ea"/>
                </a:rPr>
                <a:t>97</a:t>
              </a:r>
              <a:r>
                <a:rPr lang="zh-CN" altLang="en-US" sz="1400" b="1" dirty="0">
                  <a:solidFill>
                    <a:schemeClr val="tx1">
                      <a:lumMod val="75000"/>
                      <a:lumOff val="25000"/>
                    </a:schemeClr>
                  </a:solidFill>
                  <a:latin typeface="+mn-ea"/>
                  <a:cs typeface="+mn-ea"/>
                  <a:sym typeface="+mn-ea"/>
                </a:rPr>
                <a:t>年</a:t>
              </a:r>
              <a:endParaRPr lang="zh-CN" altLang="en-US" sz="1400" b="1" dirty="0">
                <a:solidFill>
                  <a:schemeClr val="tx1">
                    <a:lumMod val="75000"/>
                    <a:lumOff val="25000"/>
                  </a:schemeClr>
                </a:solidFill>
                <a:latin typeface="+mn-ea"/>
                <a:cs typeface="+mn-ea"/>
                <a:sym typeface="+mn-ea"/>
              </a:endParaRPr>
            </a:p>
          </p:txBody>
        </p:sp>
        <p:sp>
          <p:nvSpPr>
            <p:cNvPr id="59" name="文本框 58"/>
            <p:cNvSpPr txBox="1"/>
            <p:nvPr>
              <p:custDataLst>
                <p:tags r:id="rId23"/>
              </p:custDataLst>
            </p:nvPr>
          </p:nvSpPr>
          <p:spPr>
            <a:xfrm>
              <a:off x="11717" y="3635"/>
              <a:ext cx="2845" cy="1937"/>
            </a:xfrm>
            <a:prstGeom prst="rect">
              <a:avLst/>
            </a:prstGeom>
            <a:noFill/>
          </p:spPr>
          <p:txBody>
            <a:bodyPr wrap="square" rtlCol="0">
              <a:normAutofit/>
            </a:bodyPr>
            <a:p>
              <a:pPr indent="0">
                <a:lnSpc>
                  <a:spcPct val="130000"/>
                </a:lnSpc>
                <a:spcBef>
                  <a:spcPts val="0"/>
                </a:spcBef>
                <a:spcAft>
                  <a:spcPts val="0"/>
                </a:spcAft>
                <a:buSzPct val="100000"/>
              </a:pPr>
              <a:r>
                <a:rPr lang="zh-CN" altLang="en-US" sz="1400" dirty="0">
                  <a:solidFill>
                    <a:schemeClr val="tx1">
                      <a:lumMod val="75000"/>
                      <a:lumOff val="25000"/>
                    </a:schemeClr>
                  </a:solidFill>
                  <a:latin typeface="+mn-ea"/>
                  <a:cs typeface="+mn-ea"/>
                  <a:sym typeface="+mn-ea"/>
                </a:rPr>
                <a:t>我国民族资本自建的第一家股份制银行——</a:t>
              </a:r>
              <a:r>
                <a:rPr lang="zh-CN" altLang="en-US" sz="1400" b="1" dirty="0">
                  <a:solidFill>
                    <a:schemeClr val="tx1">
                      <a:lumMod val="75000"/>
                      <a:lumOff val="25000"/>
                    </a:schemeClr>
                  </a:solidFill>
                  <a:latin typeface="+mn-ea"/>
                  <a:cs typeface="+mn-ea"/>
                  <a:sym typeface="+mn-ea"/>
                </a:rPr>
                <a:t>中国通商银行</a:t>
              </a:r>
              <a:r>
                <a:rPr lang="zh-CN" altLang="en-US" sz="1400" dirty="0">
                  <a:solidFill>
                    <a:schemeClr val="tx1">
                      <a:lumMod val="75000"/>
                      <a:lumOff val="25000"/>
                    </a:schemeClr>
                  </a:solidFill>
                  <a:latin typeface="+mn-ea"/>
                  <a:cs typeface="+mn-ea"/>
                  <a:sym typeface="+mn-ea"/>
                </a:rPr>
                <a:t>在上海设立</a:t>
              </a:r>
              <a:endParaRPr lang="zh-CN" altLang="en-US" sz="1400" dirty="0">
                <a:solidFill>
                  <a:schemeClr val="tx1">
                    <a:lumMod val="75000"/>
                    <a:lumOff val="25000"/>
                  </a:schemeClr>
                </a:solidFill>
                <a:latin typeface="+mn-ea"/>
                <a:cs typeface="+mn-ea"/>
                <a:sym typeface="+mn-ea"/>
              </a:endParaRPr>
            </a:p>
          </p:txBody>
        </p:sp>
        <p:sp>
          <p:nvSpPr>
            <p:cNvPr id="62" name="椭圆 61"/>
            <p:cNvSpPr/>
            <p:nvPr>
              <p:custDataLst>
                <p:tags r:id="rId24"/>
              </p:custDataLst>
            </p:nvPr>
          </p:nvSpPr>
          <p:spPr>
            <a:xfrm>
              <a:off x="11337" y="3368"/>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64" name="直接连接符 63"/>
            <p:cNvCxnSpPr/>
            <p:nvPr>
              <p:custDataLst>
                <p:tags r:id="rId25"/>
              </p:custDataLst>
            </p:nvPr>
          </p:nvCxnSpPr>
          <p:spPr>
            <a:xfrm>
              <a:off x="11443" y="3603"/>
              <a:ext cx="0" cy="3321"/>
            </a:xfrm>
            <a:prstGeom prst="line">
              <a:avLst/>
            </a:prstGeom>
            <a:ln>
              <a:solidFill>
                <a:srgbClr val="A18560"/>
              </a:solidFill>
              <a:prstDash val="dash"/>
            </a:ln>
          </p:spPr>
          <p:style>
            <a:lnRef idx="1">
              <a:schemeClr val="accent1"/>
            </a:lnRef>
            <a:fillRef idx="0">
              <a:schemeClr val="accent1"/>
            </a:fillRef>
            <a:effectRef idx="0">
              <a:schemeClr val="accent1"/>
            </a:effectRef>
            <a:fontRef idx="minor">
              <a:schemeClr val="tx1"/>
            </a:fontRef>
          </p:style>
        </p:cxnSp>
        <p:sp>
          <p:nvSpPr>
            <p:cNvPr id="58" name="椭圆 57"/>
            <p:cNvSpPr/>
            <p:nvPr>
              <p:custDataLst>
                <p:tags r:id="rId26"/>
              </p:custDataLst>
            </p:nvPr>
          </p:nvSpPr>
          <p:spPr>
            <a:xfrm>
              <a:off x="11337" y="6948"/>
              <a:ext cx="210" cy="210"/>
            </a:xfrm>
            <a:prstGeom prst="ellips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nvGrpSpPr>
        <p:grpSpPr>
          <a:xfrm>
            <a:off x="728345" y="3492500"/>
            <a:ext cx="8378190" cy="1927860"/>
            <a:chOff x="1147" y="5594"/>
            <a:chExt cx="13093" cy="2942"/>
          </a:xfrm>
        </p:grpSpPr>
        <p:sp>
          <p:nvSpPr>
            <p:cNvPr id="61" name="任意多边形: 形状 26"/>
            <p:cNvSpPr/>
            <p:nvPr>
              <p:custDataLst>
                <p:tags r:id="rId27"/>
              </p:custDataLst>
            </p:nvPr>
          </p:nvSpPr>
          <p:spPr>
            <a:xfrm>
              <a:off x="1147" y="5779"/>
              <a:ext cx="12825" cy="2757"/>
            </a:xfrm>
            <a:custGeom>
              <a:avLst/>
              <a:gdLst>
                <a:gd name="connsiteX0" fmla="*/ 0 w 10048240"/>
                <a:gd name="connsiteY0" fmla="*/ 2077720 h 2250642"/>
                <a:gd name="connsiteX1" fmla="*/ 5364480 w 10048240"/>
                <a:gd name="connsiteY1" fmla="*/ 2042160 h 2250642"/>
                <a:gd name="connsiteX2" fmla="*/ 10048240 w 10048240"/>
                <a:gd name="connsiteY2" fmla="*/ 0 h 2250642"/>
              </a:gdLst>
              <a:ahLst/>
              <a:cxnLst>
                <a:cxn ang="0">
                  <a:pos x="connsiteX0" y="connsiteY0"/>
                </a:cxn>
                <a:cxn ang="0">
                  <a:pos x="connsiteX1" y="connsiteY1"/>
                </a:cxn>
                <a:cxn ang="0">
                  <a:pos x="connsiteX2" y="connsiteY2"/>
                </a:cxn>
              </a:cxnLst>
              <a:rect l="l" t="t" r="r" b="b"/>
              <a:pathLst>
                <a:path w="10048240" h="2250642">
                  <a:moveTo>
                    <a:pt x="0" y="2077720"/>
                  </a:moveTo>
                  <a:cubicBezTo>
                    <a:pt x="1844886" y="2233083"/>
                    <a:pt x="3689773" y="2388447"/>
                    <a:pt x="5364480" y="2042160"/>
                  </a:cubicBezTo>
                  <a:cubicBezTo>
                    <a:pt x="7039187" y="1695873"/>
                    <a:pt x="8543713" y="847936"/>
                    <a:pt x="10048240" y="0"/>
                  </a:cubicBezTo>
                </a:path>
              </a:pathLst>
            </a:custGeom>
            <a:noFill/>
            <a:ln w="25400" cap="rnd">
              <a:solidFill>
                <a:srgbClr val="A18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等腰三角形 27"/>
            <p:cNvSpPr/>
            <p:nvPr>
              <p:custDataLst>
                <p:tags r:id="rId28"/>
              </p:custDataLst>
            </p:nvPr>
          </p:nvSpPr>
          <p:spPr>
            <a:xfrm rot="3211515">
              <a:off x="13940" y="5526"/>
              <a:ext cx="232" cy="368"/>
            </a:xfrm>
            <a:prstGeom prst="triangle">
              <a:avLst/>
            </a:prstGeom>
            <a:solidFill>
              <a:srgbClr val="A18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pic>
        <p:nvPicPr>
          <p:cNvPr id="6" name="图片 5" descr="LOGO橙字"/>
          <p:cNvPicPr>
            <a:picLocks noChangeAspect="1"/>
          </p:cNvPicPr>
          <p:nvPr/>
        </p:nvPicPr>
        <p:blipFill>
          <a:blip r:embed="rId29"/>
          <a:stretch>
            <a:fillRect/>
          </a:stretch>
        </p:blipFill>
        <p:spPr>
          <a:xfrm>
            <a:off x="9860915" y="6175375"/>
            <a:ext cx="1988185" cy="429260"/>
          </a:xfrm>
          <a:prstGeom prst="rect">
            <a:avLst/>
          </a:prstGeom>
        </p:spPr>
      </p:pic>
      <p:pic>
        <p:nvPicPr>
          <p:cNvPr id="7" name="图片 6"/>
          <p:cNvPicPr>
            <a:picLocks noChangeAspect="1"/>
          </p:cNvPicPr>
          <p:nvPr/>
        </p:nvPicPr>
        <p:blipFill rotWithShape="1">
          <a:blip r:embed="rId30">
            <a:extLst>
              <a:ext uri="{28A0092B-C50C-407E-A947-70E740481C1C}">
                <a14:useLocalDpi xmlns:a14="http://schemas.microsoft.com/office/drawing/2010/main" val="0"/>
              </a:ext>
            </a:extLst>
          </a:blip>
          <a:srcRect l="19240" b="12448"/>
          <a:stretch>
            <a:fillRect/>
          </a:stretch>
        </p:blipFill>
        <p:spPr>
          <a:xfrm>
            <a:off x="8877935" y="445135"/>
            <a:ext cx="5315585" cy="5968365"/>
          </a:xfrm>
          <a:prstGeom prst="rect">
            <a:avLst/>
          </a:prstGeom>
        </p:spPr>
      </p:pic>
      <p:sp>
        <p:nvSpPr>
          <p:cNvPr id="14" name="文本框 13"/>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ustDataLst>
      <p:tags r:id="rId3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000" fill="hold">
                                          <p:stCondLst>
                                            <p:cond delay="0"/>
                                          </p:stCondLst>
                                        </p:cTn>
                                        <p:tgtEl>
                                          <p:spTgt spid="13"/>
                                        </p:tgtEl>
                                        <p:attrNameLst>
                                          <p:attrName>style.visibility</p:attrName>
                                        </p:attrNameLst>
                                      </p:cBhvr>
                                      <p:to>
                                        <p:strVal val="visible"/>
                                      </p:to>
                                    </p:set>
                                    <p:animEffect transition="in" filter="wipe(down)">
                                      <p:cBhvr>
                                        <p:cTn id="12" dur="1000"/>
                                        <p:tgtEl>
                                          <p:spTgt spid="1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1.2"/>
                                          </p:val>
                                        </p:tav>
                                      </p:tavLst>
                                    </p:anim>
                                    <p:anim calcmode="lin" valueType="num">
                                      <p:cBhvr>
                                        <p:cTn id="22" dur="500" fill="hold"/>
                                        <p:tgtEl>
                                          <p:spTgt spid="8"/>
                                        </p:tgtEl>
                                        <p:attrNameLst>
                                          <p:attrName>ppt_h</p:attrName>
                                        </p:attrNameLst>
                                      </p:cBhvr>
                                      <p:tavLst>
                                        <p:tav tm="0">
                                          <p:val>
                                            <p:fltVal val="0"/>
                                          </p:val>
                                        </p:tav>
                                        <p:tav tm="100000">
                                          <p:val>
                                            <p:strVal val="#ppt_h*1.2"/>
                                          </p:val>
                                        </p:tav>
                                      </p:tavLst>
                                    </p:anim>
                                    <p:animEffect transition="in" filter="fade">
                                      <p:cBhvr>
                                        <p:cTn id="23" dur="500"/>
                                        <p:tgtEl>
                                          <p:spTgt spid="8"/>
                                        </p:tgtEl>
                                      </p:cBhvr>
                                    </p:animEffect>
                                    <p:anim to="" calcmode="lin" valueType="num">
                                      <p:cBhvr>
                                        <p:cTn id="24" dur="500" fill="hold">
                                          <p:stCondLst>
                                            <p:cond delay="0"/>
                                          </p:stCondLst>
                                        </p:cTn>
                                        <p:tgtEl>
                                          <p:spTgt spid="8"/>
                                        </p:tgtEl>
                                        <p:attrNameLst>
                                          <p:attrName>ppt_x</p:attrName>
                                        </p:attrNameLst>
                                      </p:cBhvr>
                                      <p:tavLst>
                                        <p:tav tm="0">
                                          <p:val>
                                            <p:fltVal val="0.64909"/>
                                          </p:val>
                                        </p:tav>
                                        <p:tav tm="100000">
                                          <p:val>
                                            <p:fltVal val="0.413643"/>
                                          </p:val>
                                        </p:tav>
                                      </p:tavLst>
                                    </p:anim>
                                    <p:anim to="" calcmode="lin" valueType="num">
                                      <p:cBhvr>
                                        <p:cTn id="25" dur="500" fill="hold">
                                          <p:stCondLst>
                                            <p:cond delay="0"/>
                                          </p:stCondLst>
                                        </p:cTn>
                                        <p:tgtEl>
                                          <p:spTgt spid="8"/>
                                        </p:tgtEl>
                                        <p:attrNameLst>
                                          <p:attrName>ppt_y</p:attrName>
                                        </p:attrNameLst>
                                      </p:cBhvr>
                                      <p:tavLst>
                                        <p:tav tm="0">
                                          <p:val>
                                            <p:fltVal val="0.5"/>
                                          </p:val>
                                        </p:tav>
                                        <p:tav tm="100000">
                                          <p:val>
                                            <p:fltVal val="0.50464"/>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1.2"/>
                                          </p:val>
                                        </p:tav>
                                      </p:tavLst>
                                    </p:anim>
                                    <p:anim calcmode="lin" valueType="num">
                                      <p:cBhvr>
                                        <p:cTn id="31" dur="500" fill="hold"/>
                                        <p:tgtEl>
                                          <p:spTgt spid="9"/>
                                        </p:tgtEl>
                                        <p:attrNameLst>
                                          <p:attrName>ppt_h</p:attrName>
                                        </p:attrNameLst>
                                      </p:cBhvr>
                                      <p:tavLst>
                                        <p:tav tm="0">
                                          <p:val>
                                            <p:fltVal val="0"/>
                                          </p:val>
                                        </p:tav>
                                        <p:tav tm="100000">
                                          <p:val>
                                            <p:strVal val="#ppt_h*1.2"/>
                                          </p:val>
                                        </p:tav>
                                      </p:tavLst>
                                    </p:anim>
                                    <p:animEffect transition="in" filter="fade">
                                      <p:cBhvr>
                                        <p:cTn id="32" dur="500"/>
                                        <p:tgtEl>
                                          <p:spTgt spid="9"/>
                                        </p:tgtEl>
                                      </p:cBhvr>
                                    </p:animEffect>
                                    <p:anim to="" calcmode="lin" valueType="num">
                                      <p:cBhvr>
                                        <p:cTn id="33" dur="500" fill="hold">
                                          <p:stCondLst>
                                            <p:cond delay="0"/>
                                          </p:stCondLst>
                                        </p:cTn>
                                        <p:tgtEl>
                                          <p:spTgt spid="9"/>
                                        </p:tgtEl>
                                        <p:attrNameLst>
                                          <p:attrName>ppt_x</p:attrName>
                                        </p:attrNameLst>
                                      </p:cBhvr>
                                      <p:tavLst>
                                        <p:tav tm="0">
                                          <p:val>
                                            <p:fltVal val="0.64909"/>
                                          </p:val>
                                        </p:tav>
                                        <p:tav tm="100000">
                                          <p:val>
                                            <p:fltVal val="0.461185"/>
                                          </p:val>
                                        </p:tav>
                                      </p:tavLst>
                                    </p:anim>
                                    <p:anim to="" calcmode="lin" valueType="num">
                                      <p:cBhvr>
                                        <p:cTn id="34" dur="500" fill="hold">
                                          <p:stCondLst>
                                            <p:cond delay="0"/>
                                          </p:stCondLst>
                                        </p:cTn>
                                        <p:tgtEl>
                                          <p:spTgt spid="9"/>
                                        </p:tgtEl>
                                        <p:attrNameLst>
                                          <p:attrName>ppt_y</p:attrName>
                                        </p:attrNameLst>
                                      </p:cBhvr>
                                      <p:tavLst>
                                        <p:tav tm="0">
                                          <p:val>
                                            <p:fltVal val="0.5"/>
                                          </p:val>
                                        </p:tav>
                                        <p:tav tm="100000">
                                          <p:val>
                                            <p:fltVal val="0.616634"/>
                                          </p:val>
                                        </p:tav>
                                      </p:tavLst>
                                    </p:anim>
                                  </p:childTnLst>
                                </p:cTn>
                              </p:par>
                              <p:par>
                                <p:cTn id="35" presetID="35" presetClass="path" presetSubtype="0" accel="50000" decel="50000" fill="hold" nodeType="withEffect">
                                  <p:stCondLst>
                                    <p:cond delay="0"/>
                                  </p:stCondLst>
                                  <p:childTnLst>
                                    <p:anim calcmode="lin" valueType="num">
                                      <p:cBhvr additive="base">
                                        <p:cTn id="36" dur="500" fill="hold">
                                          <p:stCondLst>
                                            <p:cond delay="0"/>
                                          </p:stCondLst>
                                        </p:cTn>
                                        <p:tgtEl>
                                          <p:spTgt spid="8"/>
                                        </p:tgtEl>
                                        <p:attrNameLst>
                                          <p:attrName>ppt_x</p:attrName>
                                        </p:attrNameLst>
                                      </p:cBhvr>
                                      <p:tavLst>
                                        <p:tav tm="0">
                                          <p:val>
                                            <p:strVal val="ppt_x"/>
                                          </p:val>
                                        </p:tav>
                                        <p:tav tm="100000">
                                          <p:val>
                                            <p:fltVal val="0.366101"/>
                                          </p:val>
                                        </p:tav>
                                      </p:tavLst>
                                    </p:anim>
                                    <p:anim calcmode="lin" valueType="num">
                                      <p:cBhvr additive="base">
                                        <p:cTn id="37" dur="500" fill="hold">
                                          <p:stCondLst>
                                            <p:cond delay="0"/>
                                          </p:stCondLst>
                                        </p:cTn>
                                        <p:tgtEl>
                                          <p:spTgt spid="8"/>
                                        </p:tgtEl>
                                        <p:attrNameLst>
                                          <p:attrName>ppt_y</p:attrName>
                                        </p:attrNameLst>
                                      </p:cBhvr>
                                      <p:tavLst>
                                        <p:tav tm="0">
                                          <p:val>
                                            <p:strVal val="ppt_y"/>
                                          </p:val>
                                        </p:tav>
                                        <p:tav tm="100000">
                                          <p:val>
                                            <p:fltVal val="0.4968"/>
                                          </p:val>
                                        </p:tav>
                                      </p:tavLst>
                                    </p:anim>
                                    <p:anim calcmode="lin" valueType="num">
                                      <p:cBhvr additive="base">
                                        <p:cTn id="38" dur="500" fill="hold">
                                          <p:stCondLst>
                                            <p:cond delay="0"/>
                                          </p:stCondLst>
                                        </p:cTn>
                                        <p:tgtEl>
                                          <p:spTgt spid="8"/>
                                        </p:tgtEl>
                                        <p:attrNameLst>
                                          <p:attrName>ppt_w</p:attrName>
                                        </p:attrNameLst>
                                      </p:cBhvr>
                                      <p:tavLst>
                                        <p:tav tm="0">
                                          <p:val>
                                            <p:strVal val="ppt_w"/>
                                          </p:val>
                                        </p:tav>
                                        <p:tav tm="100000">
                                          <p:val>
                                            <p:strVal val="#ppt_w"/>
                                          </p:val>
                                        </p:tav>
                                      </p:tavLst>
                                    </p:anim>
                                    <p:anim calcmode="lin" valueType="num">
                                      <p:cBhvr additive="base">
                                        <p:cTn id="39" dur="500" fill="hold">
                                          <p:stCondLst>
                                            <p:cond delay="0"/>
                                          </p:stCondLst>
                                        </p:cTn>
                                        <p:tgtEl>
                                          <p:spTgt spid="8"/>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1.2"/>
                                          </p:val>
                                        </p:tav>
                                      </p:tavLst>
                                    </p:anim>
                                    <p:anim calcmode="lin" valueType="num">
                                      <p:cBhvr>
                                        <p:cTn id="45" dur="500" fill="hold"/>
                                        <p:tgtEl>
                                          <p:spTgt spid="10"/>
                                        </p:tgtEl>
                                        <p:attrNameLst>
                                          <p:attrName>ppt_h</p:attrName>
                                        </p:attrNameLst>
                                      </p:cBhvr>
                                      <p:tavLst>
                                        <p:tav tm="0">
                                          <p:val>
                                            <p:fltVal val="0"/>
                                          </p:val>
                                        </p:tav>
                                        <p:tav tm="100000">
                                          <p:val>
                                            <p:strVal val="#ppt_h*1.2"/>
                                          </p:val>
                                        </p:tav>
                                      </p:tavLst>
                                    </p:anim>
                                    <p:animEffect transition="in" filter="fade">
                                      <p:cBhvr>
                                        <p:cTn id="46" dur="500"/>
                                        <p:tgtEl>
                                          <p:spTgt spid="10"/>
                                        </p:tgtEl>
                                      </p:cBhvr>
                                    </p:animEffect>
                                    <p:anim to="" calcmode="lin" valueType="num">
                                      <p:cBhvr>
                                        <p:cTn id="47" dur="500" fill="hold">
                                          <p:stCondLst>
                                            <p:cond delay="0"/>
                                          </p:stCondLst>
                                        </p:cTn>
                                        <p:tgtEl>
                                          <p:spTgt spid="10"/>
                                        </p:tgtEl>
                                        <p:attrNameLst>
                                          <p:attrName>ppt_x</p:attrName>
                                        </p:attrNameLst>
                                      </p:cBhvr>
                                      <p:tavLst>
                                        <p:tav tm="0">
                                          <p:val>
                                            <p:fltVal val="0.64909"/>
                                          </p:val>
                                        </p:tav>
                                        <p:tav tm="100000">
                                          <p:val>
                                            <p:fltVal val="0.55282"/>
                                          </p:val>
                                        </p:tav>
                                      </p:tavLst>
                                    </p:anim>
                                    <p:anim to="" calcmode="lin" valueType="num">
                                      <p:cBhvr>
                                        <p:cTn id="48" dur="500" fill="hold">
                                          <p:stCondLst>
                                            <p:cond delay="0"/>
                                          </p:stCondLst>
                                        </p:cTn>
                                        <p:tgtEl>
                                          <p:spTgt spid="10"/>
                                        </p:tgtEl>
                                        <p:attrNameLst>
                                          <p:attrName>ppt_y</p:attrName>
                                        </p:attrNameLst>
                                      </p:cBhvr>
                                      <p:tavLst>
                                        <p:tav tm="0">
                                          <p:val>
                                            <p:fltVal val="0.5"/>
                                          </p:val>
                                        </p:tav>
                                        <p:tav tm="100000">
                                          <p:val>
                                            <p:fltVal val="0.50464"/>
                                          </p:val>
                                        </p:tav>
                                      </p:tavLst>
                                    </p:anim>
                                  </p:childTnLst>
                                </p:cTn>
                              </p:par>
                              <p:par>
                                <p:cTn id="49" presetID="35" presetClass="path" presetSubtype="0" accel="50000" decel="50000" fill="hold" nodeType="withEffect">
                                  <p:stCondLst>
                                    <p:cond delay="0"/>
                                  </p:stCondLst>
                                  <p:childTnLst>
                                    <p:anim calcmode="lin" valueType="num">
                                      <p:cBhvr additive="base">
                                        <p:cTn id="50" dur="500" fill="hold">
                                          <p:stCondLst>
                                            <p:cond delay="0"/>
                                          </p:stCondLst>
                                        </p:cTn>
                                        <p:tgtEl>
                                          <p:spTgt spid="8"/>
                                        </p:tgtEl>
                                        <p:attrNameLst>
                                          <p:attrName>ppt_x</p:attrName>
                                        </p:attrNameLst>
                                      </p:cBhvr>
                                      <p:tavLst>
                                        <p:tav tm="0">
                                          <p:val>
                                            <p:strVal val="ppt_x"/>
                                          </p:val>
                                        </p:tav>
                                        <p:tav tm="100000">
                                          <p:val>
                                            <p:fltVal val="0.257594"/>
                                          </p:val>
                                        </p:tav>
                                      </p:tavLst>
                                    </p:anim>
                                    <p:anim calcmode="lin" valueType="num">
                                      <p:cBhvr additive="base">
                                        <p:cTn id="51" dur="500" fill="hold">
                                          <p:stCondLst>
                                            <p:cond delay="0"/>
                                          </p:stCondLst>
                                        </p:cTn>
                                        <p:tgtEl>
                                          <p:spTgt spid="8"/>
                                        </p:tgtEl>
                                        <p:attrNameLst>
                                          <p:attrName>ppt_y</p:attrName>
                                        </p:attrNameLst>
                                      </p:cBhvr>
                                      <p:tavLst>
                                        <p:tav tm="0">
                                          <p:val>
                                            <p:strVal val="ppt_y"/>
                                          </p:val>
                                        </p:tav>
                                        <p:tav tm="100000">
                                          <p:val>
                                            <p:fltVal val="0.514717"/>
                                          </p:val>
                                        </p:tav>
                                      </p:tavLst>
                                    </p:anim>
                                    <p:anim calcmode="lin" valueType="num">
                                      <p:cBhvr additive="base">
                                        <p:cTn id="52" dur="500" fill="hold">
                                          <p:stCondLst>
                                            <p:cond delay="0"/>
                                          </p:stCondLst>
                                        </p:cTn>
                                        <p:tgtEl>
                                          <p:spTgt spid="8"/>
                                        </p:tgtEl>
                                        <p:attrNameLst>
                                          <p:attrName>ppt_w</p:attrName>
                                        </p:attrNameLst>
                                      </p:cBhvr>
                                      <p:tavLst>
                                        <p:tav tm="0">
                                          <p:val>
                                            <p:strVal val="ppt_w"/>
                                          </p:val>
                                        </p:tav>
                                        <p:tav tm="100000">
                                          <p:val>
                                            <p:strVal val="#ppt_w"/>
                                          </p:val>
                                        </p:tav>
                                      </p:tavLst>
                                    </p:anim>
                                    <p:anim calcmode="lin" valueType="num">
                                      <p:cBhvr additive="base">
                                        <p:cTn id="53" dur="500" fill="hold">
                                          <p:stCondLst>
                                            <p:cond delay="0"/>
                                          </p:stCondLst>
                                        </p:cTn>
                                        <p:tgtEl>
                                          <p:spTgt spid="8"/>
                                        </p:tgtEl>
                                        <p:attrNameLst>
                                          <p:attrName>ppt_h</p:attrName>
                                        </p:attrNameLst>
                                      </p:cBhvr>
                                      <p:tavLst>
                                        <p:tav tm="0">
                                          <p:val>
                                            <p:strVal val="ppt_h"/>
                                          </p:val>
                                        </p:tav>
                                        <p:tav tm="100000">
                                          <p:val>
                                            <p:strVal val="#ppt_h"/>
                                          </p:val>
                                        </p:tav>
                                      </p:tavLst>
                                    </p:anim>
                                  </p:childTnLst>
                                </p:cTn>
                              </p:par>
                              <p:par>
                                <p:cTn id="54" presetID="35" presetClass="path" presetSubtype="0" accel="50000" decel="50000" fill="hold" nodeType="withEffect">
                                  <p:stCondLst>
                                    <p:cond delay="0"/>
                                  </p:stCondLst>
                                  <p:childTnLst>
                                    <p:anim calcmode="lin" valueType="num">
                                      <p:cBhvr additive="base">
                                        <p:cTn id="55" dur="500" fill="hold">
                                          <p:stCondLst>
                                            <p:cond delay="0"/>
                                          </p:stCondLst>
                                        </p:cTn>
                                        <p:tgtEl>
                                          <p:spTgt spid="9"/>
                                        </p:tgtEl>
                                        <p:attrNameLst>
                                          <p:attrName>ppt_x</p:attrName>
                                        </p:attrNameLst>
                                      </p:cBhvr>
                                      <p:tavLst>
                                        <p:tav tm="0">
                                          <p:val>
                                            <p:strVal val="ppt_x"/>
                                          </p:val>
                                        </p:tav>
                                        <p:tav tm="100000">
                                          <p:val>
                                            <p:fltVal val="0.352679"/>
                                          </p:val>
                                        </p:tav>
                                      </p:tavLst>
                                    </p:anim>
                                    <p:anim calcmode="lin" valueType="num">
                                      <p:cBhvr additive="base">
                                        <p:cTn id="56" dur="500" fill="hold">
                                          <p:stCondLst>
                                            <p:cond delay="0"/>
                                          </p:stCondLst>
                                        </p:cTn>
                                        <p:tgtEl>
                                          <p:spTgt spid="9"/>
                                        </p:tgtEl>
                                        <p:attrNameLst>
                                          <p:attrName>ppt_y</p:attrName>
                                        </p:attrNameLst>
                                      </p:cBhvr>
                                      <p:tavLst>
                                        <p:tav tm="0">
                                          <p:val>
                                            <p:strVal val="ppt_y"/>
                                          </p:val>
                                        </p:tav>
                                        <p:tav tm="100000">
                                          <p:val>
                                            <p:fltVal val="0.634551"/>
                                          </p:val>
                                        </p:tav>
                                      </p:tavLst>
                                    </p:anim>
                                    <p:anim calcmode="lin" valueType="num">
                                      <p:cBhvr additive="base">
                                        <p:cTn id="57" dur="500" fill="hold">
                                          <p:stCondLst>
                                            <p:cond delay="0"/>
                                          </p:stCondLst>
                                        </p:cTn>
                                        <p:tgtEl>
                                          <p:spTgt spid="9"/>
                                        </p:tgtEl>
                                        <p:attrNameLst>
                                          <p:attrName>ppt_w</p:attrName>
                                        </p:attrNameLst>
                                      </p:cBhvr>
                                      <p:tavLst>
                                        <p:tav tm="0">
                                          <p:val>
                                            <p:strVal val="ppt_w"/>
                                          </p:val>
                                        </p:tav>
                                        <p:tav tm="100000">
                                          <p:val>
                                            <p:strVal val="#ppt_w"/>
                                          </p:val>
                                        </p:tav>
                                      </p:tavLst>
                                    </p:anim>
                                    <p:anim calcmode="lin" valueType="num">
                                      <p:cBhvr additive="base">
                                        <p:cTn id="58" dur="500" fill="hold">
                                          <p:stCondLst>
                                            <p:cond delay="0"/>
                                          </p:stCondLst>
                                        </p:cTn>
                                        <p:tgtEl>
                                          <p:spTgt spid="9"/>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1.2"/>
                                          </p:val>
                                        </p:tav>
                                      </p:tavLst>
                                    </p:anim>
                                    <p:anim calcmode="lin" valueType="num">
                                      <p:cBhvr>
                                        <p:cTn id="64" dur="500" fill="hold"/>
                                        <p:tgtEl>
                                          <p:spTgt spid="11"/>
                                        </p:tgtEl>
                                        <p:attrNameLst>
                                          <p:attrName>ppt_h</p:attrName>
                                        </p:attrNameLst>
                                      </p:cBhvr>
                                      <p:tavLst>
                                        <p:tav tm="0">
                                          <p:val>
                                            <p:fltVal val="0"/>
                                          </p:val>
                                        </p:tav>
                                        <p:tav tm="100000">
                                          <p:val>
                                            <p:strVal val="#ppt_h*1.2"/>
                                          </p:val>
                                        </p:tav>
                                      </p:tavLst>
                                    </p:anim>
                                    <p:animEffect transition="in" filter="fade">
                                      <p:cBhvr>
                                        <p:cTn id="65" dur="500"/>
                                        <p:tgtEl>
                                          <p:spTgt spid="11"/>
                                        </p:tgtEl>
                                      </p:cBhvr>
                                    </p:animEffect>
                                    <p:anim to="" calcmode="lin" valueType="num">
                                      <p:cBhvr>
                                        <p:cTn id="66" dur="500" fill="hold">
                                          <p:stCondLst>
                                            <p:cond delay="0"/>
                                          </p:stCondLst>
                                        </p:cTn>
                                        <p:tgtEl>
                                          <p:spTgt spid="11"/>
                                        </p:tgtEl>
                                        <p:attrNameLst>
                                          <p:attrName>ppt_x</p:attrName>
                                        </p:attrNameLst>
                                      </p:cBhvr>
                                      <p:tavLst>
                                        <p:tav tm="0">
                                          <p:val>
                                            <p:fltVal val="0.64909"/>
                                          </p:val>
                                        </p:tav>
                                        <p:tav tm="100000">
                                          <p:val>
                                            <p:fltVal val="0.578483"/>
                                          </p:val>
                                        </p:tav>
                                      </p:tavLst>
                                    </p:anim>
                                    <p:anim to="" calcmode="lin" valueType="num">
                                      <p:cBhvr>
                                        <p:cTn id="67" dur="500" fill="hold">
                                          <p:stCondLst>
                                            <p:cond delay="0"/>
                                          </p:stCondLst>
                                        </p:cTn>
                                        <p:tgtEl>
                                          <p:spTgt spid="11"/>
                                        </p:tgtEl>
                                        <p:attrNameLst>
                                          <p:attrName>ppt_y</p:attrName>
                                        </p:attrNameLst>
                                      </p:cBhvr>
                                      <p:tavLst>
                                        <p:tav tm="0">
                                          <p:val>
                                            <p:fltVal val="0.5"/>
                                          </p:val>
                                        </p:tav>
                                        <p:tav tm="100000">
                                          <p:val>
                                            <p:fltVal val="0.626724"/>
                                          </p:val>
                                        </p:tav>
                                      </p:tavLst>
                                    </p:anim>
                                  </p:childTnLst>
                                </p:cTn>
                              </p:par>
                              <p:par>
                                <p:cTn id="68" presetID="35" presetClass="path" presetSubtype="0" accel="50000" decel="50000" fill="hold" nodeType="withEffect">
                                  <p:stCondLst>
                                    <p:cond delay="0"/>
                                  </p:stCondLst>
                                  <p:childTnLst>
                                    <p:anim calcmode="lin" valueType="num">
                                      <p:cBhvr additive="base">
                                        <p:cTn id="69" dur="500" fill="hold">
                                          <p:stCondLst>
                                            <p:cond delay="0"/>
                                          </p:stCondLst>
                                        </p:cTn>
                                        <p:tgtEl>
                                          <p:spTgt spid="8"/>
                                        </p:tgtEl>
                                        <p:attrNameLst>
                                          <p:attrName>ppt_x</p:attrName>
                                        </p:attrNameLst>
                                      </p:cBhvr>
                                      <p:tavLst>
                                        <p:tav tm="0">
                                          <p:val>
                                            <p:strVal val="ppt_x"/>
                                          </p:val>
                                        </p:tav>
                                        <p:tav tm="100000">
                                          <p:val>
                                            <p:fltVal val="0.248803"/>
                                          </p:val>
                                        </p:tav>
                                      </p:tavLst>
                                    </p:anim>
                                    <p:anim calcmode="lin" valueType="num">
                                      <p:cBhvr additive="base">
                                        <p:cTn id="70" dur="500" fill="hold">
                                          <p:stCondLst>
                                            <p:cond delay="0"/>
                                          </p:stCondLst>
                                        </p:cTn>
                                        <p:tgtEl>
                                          <p:spTgt spid="8"/>
                                        </p:tgtEl>
                                        <p:attrNameLst>
                                          <p:attrName>ppt_y</p:attrName>
                                        </p:attrNameLst>
                                      </p:cBhvr>
                                      <p:tavLst>
                                        <p:tav tm="0">
                                          <p:val>
                                            <p:strVal val="ppt_y"/>
                                          </p:val>
                                        </p:tav>
                                        <p:tav tm="100000">
                                          <p:val>
                                            <p:fltVal val="0.514717"/>
                                          </p:val>
                                        </p:tav>
                                      </p:tavLst>
                                    </p:anim>
                                    <p:anim calcmode="lin" valueType="num">
                                      <p:cBhvr additive="base">
                                        <p:cTn id="71" dur="500" fill="hold">
                                          <p:stCondLst>
                                            <p:cond delay="0"/>
                                          </p:stCondLst>
                                        </p:cTn>
                                        <p:tgtEl>
                                          <p:spTgt spid="8"/>
                                        </p:tgtEl>
                                        <p:attrNameLst>
                                          <p:attrName>ppt_w</p:attrName>
                                        </p:attrNameLst>
                                      </p:cBhvr>
                                      <p:tavLst>
                                        <p:tav tm="0">
                                          <p:val>
                                            <p:strVal val="ppt_w"/>
                                          </p:val>
                                        </p:tav>
                                        <p:tav tm="100000">
                                          <p:val>
                                            <p:strVal val="#ppt_w"/>
                                          </p:val>
                                        </p:tav>
                                      </p:tavLst>
                                    </p:anim>
                                    <p:anim calcmode="lin" valueType="num">
                                      <p:cBhvr additive="base">
                                        <p:cTn id="72" dur="500" fill="hold">
                                          <p:stCondLst>
                                            <p:cond delay="0"/>
                                          </p:stCondLst>
                                        </p:cTn>
                                        <p:tgtEl>
                                          <p:spTgt spid="8"/>
                                        </p:tgtEl>
                                        <p:attrNameLst>
                                          <p:attrName>ppt_h</p:attrName>
                                        </p:attrNameLst>
                                      </p:cBhvr>
                                      <p:tavLst>
                                        <p:tav tm="0">
                                          <p:val>
                                            <p:strVal val="ppt_h"/>
                                          </p:val>
                                        </p:tav>
                                        <p:tav tm="100000">
                                          <p:val>
                                            <p:strVal val="#ppt_h"/>
                                          </p:val>
                                        </p:tav>
                                      </p:tavLst>
                                    </p:anim>
                                  </p:childTnLst>
                                </p:cTn>
                              </p:par>
                              <p:par>
                                <p:cTn id="73" presetID="35" presetClass="path" presetSubtype="0" accel="50000" decel="50000" fill="hold" nodeType="withEffect">
                                  <p:stCondLst>
                                    <p:cond delay="0"/>
                                  </p:stCondLst>
                                  <p:childTnLst>
                                    <p:anim calcmode="lin" valueType="num">
                                      <p:cBhvr additive="base">
                                        <p:cTn id="74" dur="500" fill="hold">
                                          <p:stCondLst>
                                            <p:cond delay="0"/>
                                          </p:stCondLst>
                                        </p:cTn>
                                        <p:tgtEl>
                                          <p:spTgt spid="9"/>
                                        </p:tgtEl>
                                        <p:attrNameLst>
                                          <p:attrName>ppt_x</p:attrName>
                                        </p:attrNameLst>
                                      </p:cBhvr>
                                      <p:tavLst>
                                        <p:tav tm="0">
                                          <p:val>
                                            <p:strVal val="ppt_x"/>
                                          </p:val>
                                        </p:tav>
                                        <p:tav tm="100000">
                                          <p:val>
                                            <p:fltVal val="0.343888"/>
                                          </p:val>
                                        </p:tav>
                                      </p:tavLst>
                                    </p:anim>
                                    <p:anim calcmode="lin" valueType="num">
                                      <p:cBhvr additive="base">
                                        <p:cTn id="75" dur="500" fill="hold">
                                          <p:stCondLst>
                                            <p:cond delay="0"/>
                                          </p:stCondLst>
                                        </p:cTn>
                                        <p:tgtEl>
                                          <p:spTgt spid="9"/>
                                        </p:tgtEl>
                                        <p:attrNameLst>
                                          <p:attrName>ppt_y</p:attrName>
                                        </p:attrNameLst>
                                      </p:cBhvr>
                                      <p:tavLst>
                                        <p:tav tm="0">
                                          <p:val>
                                            <p:strVal val="ppt_y"/>
                                          </p:val>
                                        </p:tav>
                                        <p:tav tm="100000">
                                          <p:val>
                                            <p:fltVal val="0.634551"/>
                                          </p:val>
                                        </p:tav>
                                      </p:tavLst>
                                    </p:anim>
                                    <p:anim calcmode="lin" valueType="num">
                                      <p:cBhvr additive="base">
                                        <p:cTn id="76" dur="500" fill="hold">
                                          <p:stCondLst>
                                            <p:cond delay="0"/>
                                          </p:stCondLst>
                                        </p:cTn>
                                        <p:tgtEl>
                                          <p:spTgt spid="9"/>
                                        </p:tgtEl>
                                        <p:attrNameLst>
                                          <p:attrName>ppt_w</p:attrName>
                                        </p:attrNameLst>
                                      </p:cBhvr>
                                      <p:tavLst>
                                        <p:tav tm="0">
                                          <p:val>
                                            <p:strVal val="ppt_w"/>
                                          </p:val>
                                        </p:tav>
                                        <p:tav tm="100000">
                                          <p:val>
                                            <p:strVal val="#ppt_w"/>
                                          </p:val>
                                        </p:tav>
                                      </p:tavLst>
                                    </p:anim>
                                    <p:anim calcmode="lin" valueType="num">
                                      <p:cBhvr additive="base">
                                        <p:cTn id="77" dur="500" fill="hold">
                                          <p:stCondLst>
                                            <p:cond delay="0"/>
                                          </p:stCondLst>
                                        </p:cTn>
                                        <p:tgtEl>
                                          <p:spTgt spid="9"/>
                                        </p:tgtEl>
                                        <p:attrNameLst>
                                          <p:attrName>ppt_h</p:attrName>
                                        </p:attrNameLst>
                                      </p:cBhvr>
                                      <p:tavLst>
                                        <p:tav tm="0">
                                          <p:val>
                                            <p:strVal val="ppt_h"/>
                                          </p:val>
                                        </p:tav>
                                        <p:tav tm="100000">
                                          <p:val>
                                            <p:strVal val="#ppt_h"/>
                                          </p:val>
                                        </p:tav>
                                      </p:tavLst>
                                    </p:anim>
                                  </p:childTnLst>
                                </p:cTn>
                              </p:par>
                              <p:par>
                                <p:cTn id="78" presetID="35" presetClass="path" presetSubtype="0" accel="50000" decel="50000" fill="hold" nodeType="withEffect">
                                  <p:stCondLst>
                                    <p:cond delay="0"/>
                                  </p:stCondLst>
                                  <p:childTnLst>
                                    <p:anim calcmode="lin" valueType="num">
                                      <p:cBhvr additive="base">
                                        <p:cTn id="79" dur="500" fill="hold">
                                          <p:stCondLst>
                                            <p:cond delay="0"/>
                                          </p:stCondLst>
                                        </p:cTn>
                                        <p:tgtEl>
                                          <p:spTgt spid="10"/>
                                        </p:tgtEl>
                                        <p:attrNameLst>
                                          <p:attrName>ppt_x</p:attrName>
                                        </p:attrNameLst>
                                      </p:cBhvr>
                                      <p:tavLst>
                                        <p:tav tm="0">
                                          <p:val>
                                            <p:strVal val="ppt_x"/>
                                          </p:val>
                                        </p:tav>
                                        <p:tav tm="100000">
                                          <p:val>
                                            <p:fltVal val="0.544029"/>
                                          </p:val>
                                        </p:tav>
                                      </p:tavLst>
                                    </p:anim>
                                    <p:anim calcmode="lin" valueType="num">
                                      <p:cBhvr additive="base">
                                        <p:cTn id="80" dur="500" fill="hold">
                                          <p:stCondLst>
                                            <p:cond delay="0"/>
                                          </p:stCondLst>
                                        </p:cTn>
                                        <p:tgtEl>
                                          <p:spTgt spid="10"/>
                                        </p:tgtEl>
                                        <p:attrNameLst>
                                          <p:attrName>ppt_y</p:attrName>
                                        </p:attrNameLst>
                                      </p:cBhvr>
                                      <p:tavLst>
                                        <p:tav tm="0">
                                          <p:val>
                                            <p:strVal val="ppt_y"/>
                                          </p:val>
                                        </p:tav>
                                        <p:tav tm="100000">
                                          <p:val>
                                            <p:fltVal val="0.50464"/>
                                          </p:val>
                                        </p:tav>
                                      </p:tavLst>
                                    </p:anim>
                                    <p:anim calcmode="lin" valueType="num">
                                      <p:cBhvr additive="base">
                                        <p:cTn id="81" dur="500" fill="hold">
                                          <p:stCondLst>
                                            <p:cond delay="0"/>
                                          </p:stCondLst>
                                        </p:cTn>
                                        <p:tgtEl>
                                          <p:spTgt spid="10"/>
                                        </p:tgtEl>
                                        <p:attrNameLst>
                                          <p:attrName>ppt_w</p:attrName>
                                        </p:attrNameLst>
                                      </p:cBhvr>
                                      <p:tavLst>
                                        <p:tav tm="0">
                                          <p:val>
                                            <p:strVal val="ppt_w"/>
                                          </p:val>
                                        </p:tav>
                                        <p:tav tm="100000">
                                          <p:val>
                                            <p:strVal val="#ppt_w"/>
                                          </p:val>
                                        </p:tav>
                                      </p:tavLst>
                                    </p:anim>
                                    <p:anim calcmode="lin" valueType="num">
                                      <p:cBhvr additive="base">
                                        <p:cTn id="82" dur="500" fill="hold">
                                          <p:stCondLst>
                                            <p:cond delay="0"/>
                                          </p:stCondLst>
                                        </p:cTn>
                                        <p:tgtEl>
                                          <p:spTgt spid="10"/>
                                        </p:tgtEl>
                                        <p:attrNameLst>
                                          <p:attrName>ppt_h</p:attrName>
                                        </p:attrNameLst>
                                      </p:cBhvr>
                                      <p:tavLst>
                                        <p:tav tm="0">
                                          <p:val>
                                            <p:strVal val="ppt_h"/>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1.2"/>
                                          </p:val>
                                        </p:tav>
                                      </p:tavLst>
                                    </p:anim>
                                    <p:anim calcmode="lin" valueType="num">
                                      <p:cBhvr>
                                        <p:cTn id="88" dur="500" fill="hold"/>
                                        <p:tgtEl>
                                          <p:spTgt spid="12"/>
                                        </p:tgtEl>
                                        <p:attrNameLst>
                                          <p:attrName>ppt_h</p:attrName>
                                        </p:attrNameLst>
                                      </p:cBhvr>
                                      <p:tavLst>
                                        <p:tav tm="0">
                                          <p:val>
                                            <p:fltVal val="0"/>
                                          </p:val>
                                        </p:tav>
                                        <p:tav tm="100000">
                                          <p:val>
                                            <p:strVal val="#ppt_h*1.2"/>
                                          </p:val>
                                        </p:tav>
                                      </p:tavLst>
                                    </p:anim>
                                    <p:animEffect transition="in" filter="fade">
                                      <p:cBhvr>
                                        <p:cTn id="89" dur="500"/>
                                        <p:tgtEl>
                                          <p:spTgt spid="12"/>
                                        </p:tgtEl>
                                      </p:cBhvr>
                                    </p:animEffect>
                                    <p:anim to="" calcmode="lin" valueType="num">
                                      <p:cBhvr>
                                        <p:cTn id="90" dur="500" fill="hold">
                                          <p:stCondLst>
                                            <p:cond delay="0"/>
                                          </p:stCondLst>
                                        </p:cTn>
                                        <p:tgtEl>
                                          <p:spTgt spid="12"/>
                                        </p:tgtEl>
                                        <p:attrNameLst>
                                          <p:attrName>ppt_x</p:attrName>
                                        </p:attrNameLst>
                                      </p:cBhvr>
                                      <p:tavLst>
                                        <p:tav tm="0">
                                          <p:val>
                                            <p:fltVal val="0.64909"/>
                                          </p:val>
                                        </p:tav>
                                        <p:tav tm="100000">
                                          <p:val>
                                            <p:fltVal val="0.674445"/>
                                          </p:val>
                                        </p:tav>
                                      </p:tavLst>
                                    </p:anim>
                                    <p:anim to="" calcmode="lin" valueType="num">
                                      <p:cBhvr>
                                        <p:cTn id="91" dur="500" fill="hold">
                                          <p:stCondLst>
                                            <p:cond delay="0"/>
                                          </p:stCondLst>
                                        </p:cTn>
                                        <p:tgtEl>
                                          <p:spTgt spid="12"/>
                                        </p:tgtEl>
                                        <p:attrNameLst>
                                          <p:attrName>ppt_y</p:attrName>
                                        </p:attrNameLst>
                                      </p:cBhvr>
                                      <p:tavLst>
                                        <p:tav tm="0">
                                          <p:val>
                                            <p:fltVal val="0.5"/>
                                          </p:val>
                                        </p:tav>
                                        <p:tav tm="100000">
                                          <p:val>
                                            <p:fltVal val="0.479171"/>
                                          </p:val>
                                        </p:tav>
                                      </p:tavLst>
                                    </p:anim>
                                  </p:childTnLst>
                                </p:cTn>
                              </p:par>
                              <p:par>
                                <p:cTn id="92" presetID="35" presetClass="path" presetSubtype="0" accel="50000" decel="50000" fill="hold" nodeType="withEffect">
                                  <p:stCondLst>
                                    <p:cond delay="0"/>
                                  </p:stCondLst>
                                  <p:childTnLst>
                                    <p:anim calcmode="lin" valueType="num">
                                      <p:cBhvr additive="base">
                                        <p:cTn id="93" dur="500" fill="hold">
                                          <p:stCondLst>
                                            <p:cond delay="0"/>
                                          </p:stCondLst>
                                        </p:cTn>
                                        <p:tgtEl>
                                          <p:spTgt spid="8"/>
                                        </p:tgtEl>
                                        <p:attrNameLst>
                                          <p:attrName>ppt_x</p:attrName>
                                        </p:attrNameLst>
                                      </p:cBhvr>
                                      <p:tavLst>
                                        <p:tav tm="0">
                                          <p:val>
                                            <p:strVal val="ppt_x"/>
                                          </p:val>
                                        </p:tav>
                                        <p:tav tm="100000">
                                          <p:val>
                                            <p:fltVal val="0.152841"/>
                                          </p:val>
                                        </p:tav>
                                      </p:tavLst>
                                    </p:anim>
                                    <p:anim calcmode="lin" valueType="num">
                                      <p:cBhvr additive="base">
                                        <p:cTn id="94" dur="500" fill="hold">
                                          <p:stCondLst>
                                            <p:cond delay="0"/>
                                          </p:stCondLst>
                                        </p:cTn>
                                        <p:tgtEl>
                                          <p:spTgt spid="8"/>
                                        </p:tgtEl>
                                        <p:attrNameLst>
                                          <p:attrName>ppt_y</p:attrName>
                                        </p:attrNameLst>
                                      </p:cBhvr>
                                      <p:tavLst>
                                        <p:tav tm="0">
                                          <p:val>
                                            <p:strVal val="ppt_y"/>
                                          </p:val>
                                        </p:tav>
                                        <p:tav tm="100000">
                                          <p:val>
                                            <p:fltVal val="0.514717"/>
                                          </p:val>
                                        </p:tav>
                                      </p:tavLst>
                                    </p:anim>
                                    <p:anim calcmode="lin" valueType="num">
                                      <p:cBhvr additive="base">
                                        <p:cTn id="95" dur="500" fill="hold">
                                          <p:stCondLst>
                                            <p:cond delay="0"/>
                                          </p:stCondLst>
                                        </p:cTn>
                                        <p:tgtEl>
                                          <p:spTgt spid="8"/>
                                        </p:tgtEl>
                                        <p:attrNameLst>
                                          <p:attrName>ppt_w</p:attrName>
                                        </p:attrNameLst>
                                      </p:cBhvr>
                                      <p:tavLst>
                                        <p:tav tm="0">
                                          <p:val>
                                            <p:strVal val="ppt_w"/>
                                          </p:val>
                                        </p:tav>
                                        <p:tav tm="100000">
                                          <p:val>
                                            <p:strVal val="#ppt_w"/>
                                          </p:val>
                                        </p:tav>
                                      </p:tavLst>
                                    </p:anim>
                                    <p:anim calcmode="lin" valueType="num">
                                      <p:cBhvr additive="base">
                                        <p:cTn id="96" dur="500" fill="hold">
                                          <p:stCondLst>
                                            <p:cond delay="0"/>
                                          </p:stCondLst>
                                        </p:cTn>
                                        <p:tgtEl>
                                          <p:spTgt spid="8"/>
                                        </p:tgtEl>
                                        <p:attrNameLst>
                                          <p:attrName>ppt_h</p:attrName>
                                        </p:attrNameLst>
                                      </p:cBhvr>
                                      <p:tavLst>
                                        <p:tav tm="0">
                                          <p:val>
                                            <p:strVal val="ppt_h"/>
                                          </p:val>
                                        </p:tav>
                                        <p:tav tm="100000">
                                          <p:val>
                                            <p:strVal val="#ppt_h"/>
                                          </p:val>
                                        </p:tav>
                                      </p:tavLst>
                                    </p:anim>
                                  </p:childTnLst>
                                </p:cTn>
                              </p:par>
                              <p:par>
                                <p:cTn id="97" presetID="35" presetClass="path" presetSubtype="0" accel="50000" decel="50000" fill="hold" nodeType="withEffect">
                                  <p:stCondLst>
                                    <p:cond delay="0"/>
                                  </p:stCondLst>
                                  <p:childTnLst>
                                    <p:anim calcmode="lin" valueType="num">
                                      <p:cBhvr additive="base">
                                        <p:cTn id="98" dur="500" fill="hold">
                                          <p:stCondLst>
                                            <p:cond delay="0"/>
                                          </p:stCondLst>
                                        </p:cTn>
                                        <p:tgtEl>
                                          <p:spTgt spid="9"/>
                                        </p:tgtEl>
                                        <p:attrNameLst>
                                          <p:attrName>ppt_x</p:attrName>
                                        </p:attrNameLst>
                                      </p:cBhvr>
                                      <p:tavLst>
                                        <p:tav tm="0">
                                          <p:val>
                                            <p:strVal val="ppt_x"/>
                                          </p:val>
                                        </p:tav>
                                        <p:tav tm="100000">
                                          <p:val>
                                            <p:fltVal val="0.247926"/>
                                          </p:val>
                                        </p:tav>
                                      </p:tavLst>
                                    </p:anim>
                                    <p:anim calcmode="lin" valueType="num">
                                      <p:cBhvr additive="base">
                                        <p:cTn id="99" dur="500" fill="hold">
                                          <p:stCondLst>
                                            <p:cond delay="0"/>
                                          </p:stCondLst>
                                        </p:cTn>
                                        <p:tgtEl>
                                          <p:spTgt spid="9"/>
                                        </p:tgtEl>
                                        <p:attrNameLst>
                                          <p:attrName>ppt_y</p:attrName>
                                        </p:attrNameLst>
                                      </p:cBhvr>
                                      <p:tavLst>
                                        <p:tav tm="0">
                                          <p:val>
                                            <p:strVal val="ppt_y"/>
                                          </p:val>
                                        </p:tav>
                                        <p:tav tm="100000">
                                          <p:val>
                                            <p:fltVal val="0.634551"/>
                                          </p:val>
                                        </p:tav>
                                      </p:tavLst>
                                    </p:anim>
                                    <p:anim calcmode="lin" valueType="num">
                                      <p:cBhvr additive="base">
                                        <p:cTn id="100" dur="500" fill="hold">
                                          <p:stCondLst>
                                            <p:cond delay="0"/>
                                          </p:stCondLst>
                                        </p:cTn>
                                        <p:tgtEl>
                                          <p:spTgt spid="9"/>
                                        </p:tgtEl>
                                        <p:attrNameLst>
                                          <p:attrName>ppt_w</p:attrName>
                                        </p:attrNameLst>
                                      </p:cBhvr>
                                      <p:tavLst>
                                        <p:tav tm="0">
                                          <p:val>
                                            <p:strVal val="ppt_w"/>
                                          </p:val>
                                        </p:tav>
                                        <p:tav tm="100000">
                                          <p:val>
                                            <p:strVal val="#ppt_w"/>
                                          </p:val>
                                        </p:tav>
                                      </p:tavLst>
                                    </p:anim>
                                    <p:anim calcmode="lin" valueType="num">
                                      <p:cBhvr additive="base">
                                        <p:cTn id="101" dur="500" fill="hold">
                                          <p:stCondLst>
                                            <p:cond delay="0"/>
                                          </p:stCondLst>
                                        </p:cTn>
                                        <p:tgtEl>
                                          <p:spTgt spid="9"/>
                                        </p:tgtEl>
                                        <p:attrNameLst>
                                          <p:attrName>ppt_h</p:attrName>
                                        </p:attrNameLst>
                                      </p:cBhvr>
                                      <p:tavLst>
                                        <p:tav tm="0">
                                          <p:val>
                                            <p:strVal val="ppt_h"/>
                                          </p:val>
                                        </p:tav>
                                        <p:tav tm="100000">
                                          <p:val>
                                            <p:strVal val="#ppt_h"/>
                                          </p:val>
                                        </p:tav>
                                      </p:tavLst>
                                    </p:anim>
                                  </p:childTnLst>
                                </p:cTn>
                              </p:par>
                              <p:par>
                                <p:cTn id="102" presetID="35" presetClass="path" presetSubtype="0" accel="50000" decel="50000" fill="hold" nodeType="withEffect">
                                  <p:stCondLst>
                                    <p:cond delay="0"/>
                                  </p:stCondLst>
                                  <p:childTnLst>
                                    <p:anim calcmode="lin" valueType="num">
                                      <p:cBhvr additive="base">
                                        <p:cTn id="103" dur="500" fill="hold">
                                          <p:stCondLst>
                                            <p:cond delay="0"/>
                                          </p:stCondLst>
                                        </p:cTn>
                                        <p:tgtEl>
                                          <p:spTgt spid="10"/>
                                        </p:tgtEl>
                                        <p:attrNameLst>
                                          <p:attrName>ppt_x</p:attrName>
                                        </p:attrNameLst>
                                      </p:cBhvr>
                                      <p:tavLst>
                                        <p:tav tm="0">
                                          <p:val>
                                            <p:strVal val="ppt_x"/>
                                          </p:val>
                                        </p:tav>
                                        <p:tav tm="100000">
                                          <p:val>
                                            <p:fltVal val="0.448067"/>
                                          </p:val>
                                        </p:tav>
                                      </p:tavLst>
                                    </p:anim>
                                    <p:anim calcmode="lin" valueType="num">
                                      <p:cBhvr additive="base">
                                        <p:cTn id="104" dur="500" fill="hold">
                                          <p:stCondLst>
                                            <p:cond delay="0"/>
                                          </p:stCondLst>
                                        </p:cTn>
                                        <p:tgtEl>
                                          <p:spTgt spid="10"/>
                                        </p:tgtEl>
                                        <p:attrNameLst>
                                          <p:attrName>ppt_y</p:attrName>
                                        </p:attrNameLst>
                                      </p:cBhvr>
                                      <p:tavLst>
                                        <p:tav tm="0">
                                          <p:val>
                                            <p:strVal val="ppt_y"/>
                                          </p:val>
                                        </p:tav>
                                        <p:tav tm="100000">
                                          <p:val>
                                            <p:fltVal val="0.50464"/>
                                          </p:val>
                                        </p:tav>
                                      </p:tavLst>
                                    </p:anim>
                                    <p:anim calcmode="lin" valueType="num">
                                      <p:cBhvr additive="base">
                                        <p:cTn id="105" dur="500" fill="hold">
                                          <p:stCondLst>
                                            <p:cond delay="0"/>
                                          </p:stCondLst>
                                        </p:cTn>
                                        <p:tgtEl>
                                          <p:spTgt spid="10"/>
                                        </p:tgtEl>
                                        <p:attrNameLst>
                                          <p:attrName>ppt_w</p:attrName>
                                        </p:attrNameLst>
                                      </p:cBhvr>
                                      <p:tavLst>
                                        <p:tav tm="0">
                                          <p:val>
                                            <p:strVal val="ppt_w"/>
                                          </p:val>
                                        </p:tav>
                                        <p:tav tm="100000">
                                          <p:val>
                                            <p:strVal val="#ppt_w"/>
                                          </p:val>
                                        </p:tav>
                                      </p:tavLst>
                                    </p:anim>
                                    <p:anim calcmode="lin" valueType="num">
                                      <p:cBhvr additive="base">
                                        <p:cTn id="106" dur="500" fill="hold">
                                          <p:stCondLst>
                                            <p:cond delay="0"/>
                                          </p:stCondLst>
                                        </p:cTn>
                                        <p:tgtEl>
                                          <p:spTgt spid="10"/>
                                        </p:tgtEl>
                                        <p:attrNameLst>
                                          <p:attrName>ppt_h</p:attrName>
                                        </p:attrNameLst>
                                      </p:cBhvr>
                                      <p:tavLst>
                                        <p:tav tm="0">
                                          <p:val>
                                            <p:strVal val="ppt_h"/>
                                          </p:val>
                                        </p:tav>
                                        <p:tav tm="100000">
                                          <p:val>
                                            <p:strVal val="#ppt_h"/>
                                          </p:val>
                                        </p:tav>
                                      </p:tavLst>
                                    </p:anim>
                                  </p:childTnLst>
                                </p:cTn>
                              </p:par>
                              <p:par>
                                <p:cTn id="107" presetID="35" presetClass="path" presetSubtype="0" accel="50000" decel="50000" fill="hold" nodeType="withEffect">
                                  <p:stCondLst>
                                    <p:cond delay="0"/>
                                  </p:stCondLst>
                                  <p:childTnLst>
                                    <p:anim calcmode="lin" valueType="num">
                                      <p:cBhvr additive="base">
                                        <p:cTn id="108" dur="500" fill="hold">
                                          <p:stCondLst>
                                            <p:cond delay="0"/>
                                          </p:stCondLst>
                                        </p:cTn>
                                        <p:tgtEl>
                                          <p:spTgt spid="11"/>
                                        </p:tgtEl>
                                        <p:attrNameLst>
                                          <p:attrName>ppt_x</p:attrName>
                                        </p:attrNameLst>
                                      </p:cBhvr>
                                      <p:tavLst>
                                        <p:tav tm="0">
                                          <p:val>
                                            <p:strVal val="ppt_x"/>
                                          </p:val>
                                        </p:tav>
                                        <p:tav tm="100000">
                                          <p:val>
                                            <p:fltVal val="0.482522"/>
                                          </p:val>
                                        </p:tav>
                                      </p:tavLst>
                                    </p:anim>
                                    <p:anim calcmode="lin" valueType="num">
                                      <p:cBhvr additive="base">
                                        <p:cTn id="109" dur="500" fill="hold">
                                          <p:stCondLst>
                                            <p:cond delay="0"/>
                                          </p:stCondLst>
                                        </p:cTn>
                                        <p:tgtEl>
                                          <p:spTgt spid="11"/>
                                        </p:tgtEl>
                                        <p:attrNameLst>
                                          <p:attrName>ppt_y</p:attrName>
                                        </p:attrNameLst>
                                      </p:cBhvr>
                                      <p:tavLst>
                                        <p:tav tm="0">
                                          <p:val>
                                            <p:strVal val="ppt_y"/>
                                          </p:val>
                                        </p:tav>
                                        <p:tav tm="100000">
                                          <p:val>
                                            <p:fltVal val="0.626724"/>
                                          </p:val>
                                        </p:tav>
                                      </p:tavLst>
                                    </p:anim>
                                    <p:anim calcmode="lin" valueType="num">
                                      <p:cBhvr additive="base">
                                        <p:cTn id="110" dur="500" fill="hold">
                                          <p:stCondLst>
                                            <p:cond delay="0"/>
                                          </p:stCondLst>
                                        </p:cTn>
                                        <p:tgtEl>
                                          <p:spTgt spid="11"/>
                                        </p:tgtEl>
                                        <p:attrNameLst>
                                          <p:attrName>ppt_w</p:attrName>
                                        </p:attrNameLst>
                                      </p:cBhvr>
                                      <p:tavLst>
                                        <p:tav tm="0">
                                          <p:val>
                                            <p:strVal val="ppt_w"/>
                                          </p:val>
                                        </p:tav>
                                        <p:tav tm="100000">
                                          <p:val>
                                            <p:strVal val="#ppt_w"/>
                                          </p:val>
                                        </p:tav>
                                      </p:tavLst>
                                    </p:anim>
                                    <p:anim calcmode="lin" valueType="num">
                                      <p:cBhvr additive="base">
                                        <p:cTn id="111" dur="500" fill="hold">
                                          <p:stCondLst>
                                            <p:cond delay="0"/>
                                          </p:stCondLst>
                                        </p:cTn>
                                        <p:tgtEl>
                                          <p:spTgt spid="11"/>
                                        </p:tgtEl>
                                        <p:attrNameLst>
                                          <p:attrName>ppt_h</p:attrName>
                                        </p:attrNameLst>
                                      </p:cBhvr>
                                      <p:tavLst>
                                        <p:tav tm="0">
                                          <p:val>
                                            <p:strVal val="ppt_h"/>
                                          </p:val>
                                        </p:tav>
                                        <p:tav tm="100000">
                                          <p:val>
                                            <p:strVal val="#ppt_h"/>
                                          </p:val>
                                        </p:tav>
                                      </p:tavLst>
                                    </p:anim>
                                  </p:childTnLst>
                                </p:cTn>
                              </p:par>
                              <p:par>
                                <p:cTn id="112" presetID="35" presetClass="path" presetSubtype="0" accel="50000" decel="50000" fill="hold" nodeType="withEffect">
                                  <p:stCondLst>
                                    <p:cond delay="0"/>
                                  </p:stCondLst>
                                  <p:childTnLst>
                                    <p:anim calcmode="lin" valueType="num">
                                      <p:cBhvr additive="base">
                                        <p:cTn id="113" dur="250" fill="hold">
                                          <p:stCondLst>
                                            <p:cond delay="0"/>
                                          </p:stCondLst>
                                        </p:cTn>
                                        <p:tgtEl>
                                          <p:spTgt spid="12"/>
                                        </p:tgtEl>
                                        <p:attrNameLst>
                                          <p:attrName>ppt_x</p:attrName>
                                        </p:attrNameLst>
                                      </p:cBhvr>
                                      <p:tavLst>
                                        <p:tav tm="0">
                                          <p:val>
                                            <p:strVal val="ppt_x"/>
                                          </p:val>
                                        </p:tav>
                                        <p:tav tm="100000">
                                          <p:val>
                                            <p:fltVal val="0.674445"/>
                                          </p:val>
                                        </p:tav>
                                      </p:tavLst>
                                    </p:anim>
                                    <p:anim calcmode="lin" valueType="num">
                                      <p:cBhvr additive="base">
                                        <p:cTn id="114" dur="250" fill="hold">
                                          <p:stCondLst>
                                            <p:cond delay="0"/>
                                          </p:stCondLst>
                                        </p:cTn>
                                        <p:tgtEl>
                                          <p:spTgt spid="12"/>
                                        </p:tgtEl>
                                        <p:attrNameLst>
                                          <p:attrName>ppt_y</p:attrName>
                                        </p:attrNameLst>
                                      </p:cBhvr>
                                      <p:tavLst>
                                        <p:tav tm="0">
                                          <p:val>
                                            <p:strVal val="ppt_y"/>
                                          </p:val>
                                        </p:tav>
                                        <p:tav tm="100000">
                                          <p:val>
                                            <p:fltVal val="0.479171"/>
                                          </p:val>
                                        </p:tav>
                                      </p:tavLst>
                                    </p:anim>
                                    <p:anim calcmode="lin" valueType="num">
                                      <p:cBhvr additive="base">
                                        <p:cTn id="115" dur="250" fill="hold">
                                          <p:stCondLst>
                                            <p:cond delay="0"/>
                                          </p:stCondLst>
                                        </p:cTn>
                                        <p:tgtEl>
                                          <p:spTgt spid="12"/>
                                        </p:tgtEl>
                                        <p:attrNameLst>
                                          <p:attrName>ppt_w</p:attrName>
                                        </p:attrNameLst>
                                      </p:cBhvr>
                                      <p:tavLst>
                                        <p:tav tm="0">
                                          <p:val>
                                            <p:strVal val="ppt_w"/>
                                          </p:val>
                                        </p:tav>
                                        <p:tav tm="100000">
                                          <p:val>
                                            <p:strVal val="#ppt_w"/>
                                          </p:val>
                                        </p:tav>
                                      </p:tavLst>
                                    </p:anim>
                                    <p:anim calcmode="lin" valueType="num">
                                      <p:cBhvr additive="base">
                                        <p:cTn id="116" dur="250" fill="hold">
                                          <p:stCondLst>
                                            <p:cond delay="0"/>
                                          </p:stCondLst>
                                        </p:cTn>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3888549" cy="817939"/>
            <a:chOff x="2169366" y="2274395"/>
            <a:chExt cx="3888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2926080" cy="460375"/>
            </a:xfrm>
            <a:prstGeom prst="rect">
              <a:avLst/>
            </a:prstGeom>
            <a:noFill/>
          </p:spPr>
          <p:txBody>
            <a:bodyPr wrap="none" rtlCol="0">
              <a:spAutoFit/>
            </a:bodyPr>
            <a:lstStyle/>
            <a:p>
              <a:r>
                <a:rPr kumimoji="1" lang="zh-CN" altLang="en-US" sz="2400" b="1" dirty="0" smtClean="0">
                  <a:solidFill>
                    <a:srgbClr val="A18560"/>
                  </a:solidFill>
                  <a:cs typeface="+mn-ea"/>
                  <a:sym typeface="+mn-lt"/>
                </a:rPr>
                <a:t>中国金融机构的起源</a:t>
              </a:r>
              <a:endParaRPr kumimoji="1" lang="zh-CN" altLang="en-US" sz="2400" b="1" dirty="0">
                <a:solidFill>
                  <a:srgbClr val="A18560"/>
                </a:solidFill>
                <a:cs typeface="+mn-ea"/>
                <a:sym typeface="+mn-lt"/>
              </a:endParaRPr>
            </a:p>
          </p:txBody>
        </p:sp>
      </p:grpSp>
      <p:pic>
        <p:nvPicPr>
          <p:cNvPr id="68" name="图片 67" descr="LOGO橙字"/>
          <p:cNvPicPr>
            <a:picLocks noChangeAspect="1"/>
          </p:cNvPicPr>
          <p:nvPr/>
        </p:nvPicPr>
        <p:blipFill>
          <a:blip r:embed="rId2"/>
          <a:stretch>
            <a:fillRect/>
          </a:stretch>
        </p:blipFill>
        <p:spPr>
          <a:xfrm>
            <a:off x="9860915" y="6175375"/>
            <a:ext cx="1988185" cy="429260"/>
          </a:xfrm>
          <a:prstGeom prst="rect">
            <a:avLst/>
          </a:prstGeom>
        </p:spPr>
      </p:pic>
      <p:sp>
        <p:nvSpPr>
          <p:cNvPr id="6" name="圆角矩形 5"/>
          <p:cNvSpPr/>
          <p:nvPr/>
        </p:nvSpPr>
        <p:spPr>
          <a:xfrm>
            <a:off x="989965" y="3573780"/>
            <a:ext cx="1824355" cy="688975"/>
          </a:xfrm>
          <a:prstGeom prst="roundRect">
            <a:avLst/>
          </a:prstGeom>
          <a:noFill/>
          <a:ln w="38100" cmpd="dbl">
            <a:solidFill>
              <a:srgbClr val="A18560"/>
            </a:solidFill>
            <a:roun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a:solidFill>
                  <a:schemeClr val="tx1">
                    <a:lumMod val="75000"/>
                    <a:lumOff val="25000"/>
                  </a:schemeClr>
                </a:solidFill>
              </a:rPr>
              <a:t>四行二局一库</a:t>
            </a:r>
            <a:endParaRPr lang="zh-CN" altLang="en-US" sz="2000">
              <a:solidFill>
                <a:schemeClr val="tx1">
                  <a:lumMod val="75000"/>
                  <a:lumOff val="25000"/>
                </a:schemeClr>
              </a:solidFill>
            </a:endParaRPr>
          </a:p>
        </p:txBody>
      </p:sp>
      <p:sp>
        <p:nvSpPr>
          <p:cNvPr id="10" name="流程图: 可选过程 9"/>
          <p:cNvSpPr/>
          <p:nvPr/>
        </p:nvSpPr>
        <p:spPr>
          <a:xfrm>
            <a:off x="3529965" y="2167890"/>
            <a:ext cx="784860" cy="488315"/>
          </a:xfrm>
          <a:prstGeom prst="flowChartAlternateProcess">
            <a:avLst/>
          </a:prstGeom>
          <a:noFill/>
          <a:ln w="38100" cmpd="dbl">
            <a:solidFill>
              <a:srgbClr val="A18560"/>
            </a:solidFill>
            <a:roun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lumMod val="75000"/>
                    <a:lumOff val="25000"/>
                  </a:schemeClr>
                </a:solidFill>
              </a:rPr>
              <a:t>四行</a:t>
            </a:r>
            <a:endParaRPr lang="zh-CN" altLang="en-US">
              <a:solidFill>
                <a:schemeClr val="tx1">
                  <a:lumMod val="75000"/>
                  <a:lumOff val="25000"/>
                </a:schemeClr>
              </a:solidFill>
            </a:endParaRPr>
          </a:p>
        </p:txBody>
      </p:sp>
      <p:sp>
        <p:nvSpPr>
          <p:cNvPr id="11" name="流程图: 可选过程 10"/>
          <p:cNvSpPr/>
          <p:nvPr/>
        </p:nvSpPr>
        <p:spPr>
          <a:xfrm>
            <a:off x="3529965" y="4940300"/>
            <a:ext cx="784860" cy="488315"/>
          </a:xfrm>
          <a:prstGeom prst="flowChartAlternateProcess">
            <a:avLst/>
          </a:prstGeom>
          <a:noFill/>
          <a:ln w="38100" cmpd="dbl">
            <a:solidFill>
              <a:srgbClr val="A18560"/>
            </a:solidFill>
            <a:roun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lumMod val="75000"/>
                    <a:lumOff val="25000"/>
                  </a:schemeClr>
                </a:solidFill>
                <a:sym typeface="+mn-ea"/>
              </a:rPr>
              <a:t>一库</a:t>
            </a:r>
            <a:endParaRPr lang="zh-CN" altLang="en-US"/>
          </a:p>
        </p:txBody>
      </p:sp>
      <p:sp>
        <p:nvSpPr>
          <p:cNvPr id="12" name="流程图: 可选过程 11"/>
          <p:cNvSpPr/>
          <p:nvPr/>
        </p:nvSpPr>
        <p:spPr>
          <a:xfrm>
            <a:off x="3529965" y="3676650"/>
            <a:ext cx="784860" cy="488315"/>
          </a:xfrm>
          <a:prstGeom prst="flowChartAlternateProcess">
            <a:avLst/>
          </a:prstGeom>
          <a:noFill/>
          <a:ln w="38100" cmpd="dbl">
            <a:solidFill>
              <a:srgbClr val="A18560"/>
            </a:solidFill>
            <a:roun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lumMod val="75000"/>
                    <a:lumOff val="25000"/>
                  </a:schemeClr>
                </a:solidFill>
                <a:sym typeface="+mn-ea"/>
              </a:rPr>
              <a:t>二局</a:t>
            </a:r>
            <a:endParaRPr lang="zh-CN" altLang="en-US"/>
          </a:p>
        </p:txBody>
      </p:sp>
      <p:sp>
        <p:nvSpPr>
          <p:cNvPr id="13" name="圆角矩形 12"/>
          <p:cNvSpPr/>
          <p:nvPr/>
        </p:nvSpPr>
        <p:spPr>
          <a:xfrm>
            <a:off x="8817610" y="2656205"/>
            <a:ext cx="2319020" cy="1556385"/>
          </a:xfrm>
          <a:prstGeom prst="roundRect">
            <a:avLst/>
          </a:prstGeom>
          <a:noFill/>
          <a:ln w="38100" cmpd="dbl">
            <a:solidFill>
              <a:srgbClr val="A18560"/>
            </a:solidFill>
            <a:roun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lumMod val="75000"/>
                    <a:lumOff val="25000"/>
                  </a:schemeClr>
                </a:solidFill>
                <a:sym typeface="+mn-ea"/>
              </a:rPr>
              <a:t>国民党政府实行金融垄断的重要工具</a:t>
            </a:r>
            <a:endParaRPr lang="zh-CN" altLang="en-US"/>
          </a:p>
        </p:txBody>
      </p:sp>
      <p:cxnSp>
        <p:nvCxnSpPr>
          <p:cNvPr id="8" name="曲线连接符 7"/>
          <p:cNvCxnSpPr>
            <a:stCxn id="10" idx="1"/>
            <a:endCxn id="6" idx="0"/>
          </p:cNvCxnSpPr>
          <p:nvPr/>
        </p:nvCxnSpPr>
        <p:spPr>
          <a:xfrm rot="10800000" flipV="1">
            <a:off x="1901825" y="2411730"/>
            <a:ext cx="1627505" cy="1161415"/>
          </a:xfrm>
          <a:prstGeom prst="curvedConnector2">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曲线连接符 8"/>
          <p:cNvCxnSpPr>
            <a:stCxn id="11" idx="1"/>
            <a:endCxn id="6" idx="2"/>
          </p:cNvCxnSpPr>
          <p:nvPr/>
        </p:nvCxnSpPr>
        <p:spPr>
          <a:xfrm rot="10800000">
            <a:off x="1902460" y="4262755"/>
            <a:ext cx="1627505" cy="922020"/>
          </a:xfrm>
          <a:prstGeom prst="curvedConnector2">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4" name="左大括号 13"/>
          <p:cNvSpPr/>
          <p:nvPr/>
        </p:nvSpPr>
        <p:spPr>
          <a:xfrm>
            <a:off x="4424045" y="1586230"/>
            <a:ext cx="487045" cy="1651000"/>
          </a:xfrm>
          <a:prstGeom prst="leftBrac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5" name="左大括号 14"/>
          <p:cNvSpPr/>
          <p:nvPr/>
        </p:nvSpPr>
        <p:spPr>
          <a:xfrm>
            <a:off x="4612005" y="3632200"/>
            <a:ext cx="233045" cy="920750"/>
          </a:xfrm>
          <a:prstGeom prst="leftBrace">
            <a:avLst>
              <a:gd name="adj1" fmla="val 8333"/>
              <a:gd name="adj2" fmla="val 29103"/>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 name="文本框 15"/>
          <p:cNvSpPr txBox="1"/>
          <p:nvPr/>
        </p:nvSpPr>
        <p:spPr>
          <a:xfrm>
            <a:off x="5331460" y="1419860"/>
            <a:ext cx="1202690" cy="368300"/>
          </a:xfrm>
          <a:prstGeom prst="rect">
            <a:avLst/>
          </a:prstGeom>
          <a:noFill/>
        </p:spPr>
        <p:txBody>
          <a:bodyPr wrap="square" rtlCol="0">
            <a:spAutoFit/>
          </a:bodyPr>
          <a:p>
            <a:r>
              <a:rPr lang="zh-CN" altLang="en-US">
                <a:solidFill>
                  <a:schemeClr val="tx1">
                    <a:lumMod val="75000"/>
                    <a:lumOff val="25000"/>
                  </a:schemeClr>
                </a:solidFill>
              </a:rPr>
              <a:t>中央银行</a:t>
            </a:r>
            <a:endParaRPr lang="zh-CN" altLang="en-US">
              <a:solidFill>
                <a:schemeClr val="tx1">
                  <a:lumMod val="75000"/>
                  <a:lumOff val="25000"/>
                </a:schemeClr>
              </a:solidFill>
            </a:endParaRPr>
          </a:p>
        </p:txBody>
      </p:sp>
      <p:sp>
        <p:nvSpPr>
          <p:cNvPr id="17" name="文本框 16"/>
          <p:cNvSpPr txBox="1"/>
          <p:nvPr/>
        </p:nvSpPr>
        <p:spPr>
          <a:xfrm>
            <a:off x="5324475" y="1911350"/>
            <a:ext cx="1202690" cy="368300"/>
          </a:xfrm>
          <a:prstGeom prst="rect">
            <a:avLst/>
          </a:prstGeom>
          <a:noFill/>
        </p:spPr>
        <p:txBody>
          <a:bodyPr wrap="square" rtlCol="0">
            <a:spAutoFit/>
          </a:bodyPr>
          <a:p>
            <a:r>
              <a:rPr lang="zh-CN" altLang="en-US">
                <a:solidFill>
                  <a:schemeClr val="tx1">
                    <a:lumMod val="75000"/>
                    <a:lumOff val="25000"/>
                  </a:schemeClr>
                </a:solidFill>
              </a:rPr>
              <a:t>中国银行</a:t>
            </a:r>
            <a:endParaRPr lang="zh-CN" altLang="en-US">
              <a:solidFill>
                <a:schemeClr val="tx1">
                  <a:lumMod val="75000"/>
                  <a:lumOff val="25000"/>
                </a:schemeClr>
              </a:solidFill>
            </a:endParaRPr>
          </a:p>
        </p:txBody>
      </p:sp>
      <p:sp>
        <p:nvSpPr>
          <p:cNvPr id="18" name="文本框 17"/>
          <p:cNvSpPr txBox="1"/>
          <p:nvPr/>
        </p:nvSpPr>
        <p:spPr>
          <a:xfrm>
            <a:off x="5331460" y="2402840"/>
            <a:ext cx="1202690" cy="368300"/>
          </a:xfrm>
          <a:prstGeom prst="rect">
            <a:avLst/>
          </a:prstGeom>
          <a:noFill/>
        </p:spPr>
        <p:txBody>
          <a:bodyPr wrap="square" rtlCol="0">
            <a:spAutoFit/>
          </a:bodyPr>
          <a:p>
            <a:r>
              <a:rPr lang="zh-CN" altLang="en-US">
                <a:solidFill>
                  <a:schemeClr val="tx1">
                    <a:lumMod val="75000"/>
                    <a:lumOff val="25000"/>
                  </a:schemeClr>
                </a:solidFill>
              </a:rPr>
              <a:t>交通银行</a:t>
            </a:r>
            <a:endParaRPr lang="zh-CN" altLang="en-US">
              <a:solidFill>
                <a:schemeClr val="tx1">
                  <a:lumMod val="75000"/>
                  <a:lumOff val="25000"/>
                </a:schemeClr>
              </a:solidFill>
            </a:endParaRPr>
          </a:p>
        </p:txBody>
      </p:sp>
      <p:sp>
        <p:nvSpPr>
          <p:cNvPr id="19" name="文本框 18"/>
          <p:cNvSpPr txBox="1"/>
          <p:nvPr/>
        </p:nvSpPr>
        <p:spPr>
          <a:xfrm>
            <a:off x="5324475" y="4404995"/>
            <a:ext cx="2625090" cy="368300"/>
          </a:xfrm>
          <a:prstGeom prst="rect">
            <a:avLst/>
          </a:prstGeom>
          <a:noFill/>
        </p:spPr>
        <p:txBody>
          <a:bodyPr wrap="square" rtlCol="0">
            <a:spAutoFit/>
          </a:bodyPr>
          <a:p>
            <a:r>
              <a:rPr lang="zh-CN" altLang="en-US">
                <a:solidFill>
                  <a:schemeClr val="tx1">
                    <a:lumMod val="75000"/>
                    <a:lumOff val="25000"/>
                  </a:schemeClr>
                </a:solidFill>
              </a:rPr>
              <a:t>邮政储金汇页局</a:t>
            </a:r>
            <a:endParaRPr lang="zh-CN" altLang="en-US">
              <a:solidFill>
                <a:schemeClr val="tx1">
                  <a:lumMod val="75000"/>
                  <a:lumOff val="25000"/>
                </a:schemeClr>
              </a:solidFill>
            </a:endParaRPr>
          </a:p>
        </p:txBody>
      </p:sp>
      <p:sp>
        <p:nvSpPr>
          <p:cNvPr id="20" name="文本框 19"/>
          <p:cNvSpPr txBox="1"/>
          <p:nvPr/>
        </p:nvSpPr>
        <p:spPr>
          <a:xfrm>
            <a:off x="5345430" y="3465830"/>
            <a:ext cx="1668145" cy="368300"/>
          </a:xfrm>
          <a:prstGeom prst="rect">
            <a:avLst/>
          </a:prstGeom>
          <a:noFill/>
        </p:spPr>
        <p:txBody>
          <a:bodyPr wrap="square" rtlCol="0">
            <a:spAutoFit/>
          </a:bodyPr>
          <a:p>
            <a:r>
              <a:rPr lang="zh-CN" altLang="en-US">
                <a:solidFill>
                  <a:schemeClr val="tx1">
                    <a:lumMod val="75000"/>
                    <a:lumOff val="25000"/>
                  </a:schemeClr>
                </a:solidFill>
              </a:rPr>
              <a:t>中央信托局</a:t>
            </a:r>
            <a:endParaRPr lang="zh-CN" altLang="en-US">
              <a:solidFill>
                <a:schemeClr val="tx1">
                  <a:lumMod val="75000"/>
                  <a:lumOff val="25000"/>
                </a:schemeClr>
              </a:solidFill>
            </a:endParaRPr>
          </a:p>
        </p:txBody>
      </p:sp>
      <p:sp>
        <p:nvSpPr>
          <p:cNvPr id="21" name="文本框 20"/>
          <p:cNvSpPr txBox="1"/>
          <p:nvPr/>
        </p:nvSpPr>
        <p:spPr>
          <a:xfrm>
            <a:off x="5345430" y="5020945"/>
            <a:ext cx="1837690" cy="368300"/>
          </a:xfrm>
          <a:prstGeom prst="rect">
            <a:avLst/>
          </a:prstGeom>
          <a:noFill/>
        </p:spPr>
        <p:txBody>
          <a:bodyPr wrap="square" rtlCol="0">
            <a:spAutoFit/>
          </a:bodyPr>
          <a:p>
            <a:r>
              <a:rPr lang="zh-CN" altLang="en-US">
                <a:solidFill>
                  <a:schemeClr val="tx1">
                    <a:lumMod val="75000"/>
                    <a:lumOff val="25000"/>
                  </a:schemeClr>
                </a:solidFill>
              </a:rPr>
              <a:t>中央合作金库</a:t>
            </a:r>
            <a:endParaRPr lang="zh-CN" altLang="en-US">
              <a:solidFill>
                <a:schemeClr val="tx1">
                  <a:lumMod val="75000"/>
                  <a:lumOff val="25000"/>
                </a:schemeClr>
              </a:solidFill>
            </a:endParaRPr>
          </a:p>
        </p:txBody>
      </p:sp>
      <p:sp>
        <p:nvSpPr>
          <p:cNvPr id="22" name="文本框 21"/>
          <p:cNvSpPr txBox="1"/>
          <p:nvPr/>
        </p:nvSpPr>
        <p:spPr>
          <a:xfrm>
            <a:off x="5331460" y="2939415"/>
            <a:ext cx="2331720" cy="368300"/>
          </a:xfrm>
          <a:prstGeom prst="rect">
            <a:avLst/>
          </a:prstGeom>
          <a:noFill/>
        </p:spPr>
        <p:txBody>
          <a:bodyPr wrap="square" rtlCol="0">
            <a:spAutoFit/>
          </a:bodyPr>
          <a:p>
            <a:r>
              <a:rPr lang="zh-CN" altLang="en-US">
                <a:solidFill>
                  <a:schemeClr val="tx1">
                    <a:lumMod val="75000"/>
                    <a:lumOff val="25000"/>
                  </a:schemeClr>
                </a:solidFill>
              </a:rPr>
              <a:t>中国农业银行银行</a:t>
            </a:r>
            <a:endParaRPr lang="zh-CN" altLang="en-US">
              <a:solidFill>
                <a:schemeClr val="tx1">
                  <a:lumMod val="75000"/>
                  <a:lumOff val="25000"/>
                </a:schemeClr>
              </a:solidFill>
            </a:endParaRPr>
          </a:p>
        </p:txBody>
      </p:sp>
      <p:sp>
        <p:nvSpPr>
          <p:cNvPr id="23" name="右大括号 22"/>
          <p:cNvSpPr/>
          <p:nvPr/>
        </p:nvSpPr>
        <p:spPr>
          <a:xfrm>
            <a:off x="7633970" y="1639570"/>
            <a:ext cx="476250" cy="3545205"/>
          </a:xfrm>
          <a:prstGeom prst="rightBrace">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24" name="曲线连接符 23"/>
          <p:cNvCxnSpPr/>
          <p:nvPr/>
        </p:nvCxnSpPr>
        <p:spPr>
          <a:xfrm>
            <a:off x="4498340" y="5160010"/>
            <a:ext cx="720725" cy="3175"/>
          </a:xfrm>
          <a:prstGeom prst="curvedConnector2">
            <a:avLst/>
          </a:prstGeom>
          <a:ln w="12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6" idx="3"/>
            <a:endCxn id="12" idx="1"/>
          </p:cNvCxnSpPr>
          <p:nvPr/>
        </p:nvCxnSpPr>
        <p:spPr>
          <a:xfrm>
            <a:off x="2814320" y="3918585"/>
            <a:ext cx="715645" cy="254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par>
                          <p:cTn id="71" fill="hold">
                            <p:stCondLst>
                              <p:cond delay="1000"/>
                            </p:stCondLst>
                            <p:childTnLst>
                              <p:par>
                                <p:cTn id="72" presetID="22" presetClass="entr" presetSubtype="8" fill="hold"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cTn>
                              </p:par>
                            </p:childTnLst>
                          </p:cTn>
                        </p:par>
                        <p:par>
                          <p:cTn id="75" fill="hold">
                            <p:stCondLst>
                              <p:cond delay="1500"/>
                            </p:stCondLst>
                            <p:childTnLst>
                              <p:par>
                                <p:cTn id="76" presetID="22" presetClass="entr" presetSubtype="8"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up)">
                                      <p:cBhvr>
                                        <p:cTn id="83" dur="500"/>
                                        <p:tgtEl>
                                          <p:spTgt spid="23"/>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left)">
                                      <p:cBhvr>
                                        <p:cTn id="8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4" grpId="0" bldLvl="0" animBg="1"/>
      <p:bldP spid="16" grpId="0"/>
      <p:bldP spid="17" grpId="0"/>
      <p:bldP spid="18" grpId="0"/>
      <p:bldP spid="22" grpId="0"/>
      <p:bldP spid="12" grpId="0" bldLvl="0" animBg="1"/>
      <p:bldP spid="15" grpId="0" bldLvl="0" animBg="1"/>
      <p:bldP spid="20" grpId="0"/>
      <p:bldP spid="19" grpId="0"/>
      <p:bldP spid="21" grpId="0"/>
      <p:bldP spid="11" grpId="0" bldLvl="0" animBg="1"/>
      <p:bldP spid="23" grpId="0" bldLvl="0" animBg="1"/>
      <p:bldP spid="1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9966" y="1938622"/>
            <a:ext cx="3731626" cy="2805037"/>
          </a:xfrm>
          <a:prstGeom prst="rect">
            <a:avLst/>
          </a:prstGeom>
        </p:spPr>
      </p:pic>
      <p:sp>
        <p:nvSpPr>
          <p:cNvPr id="8" name="文本框 7"/>
          <p:cNvSpPr txBox="1"/>
          <p:nvPr/>
        </p:nvSpPr>
        <p:spPr>
          <a:xfrm>
            <a:off x="5369224" y="1938622"/>
            <a:ext cx="5669280" cy="829945"/>
          </a:xfrm>
          <a:prstGeom prst="rect">
            <a:avLst/>
          </a:prstGeom>
          <a:noFill/>
        </p:spPr>
        <p:txBody>
          <a:bodyPr wrap="none" rtlCol="0">
            <a:spAutoFit/>
          </a:bodyPr>
          <a:lstStyle/>
          <a:p>
            <a:pPr algn="l"/>
            <a:r>
              <a:rPr kumimoji="1" lang="zh-CN" altLang="en-US" sz="4800" b="1" dirty="0" smtClean="0">
                <a:solidFill>
                  <a:srgbClr val="A18560"/>
                </a:solidFill>
                <a:cs typeface="+mn-ea"/>
                <a:sym typeface="+mn-lt"/>
              </a:rPr>
              <a:t>主要金融机构的职能</a:t>
            </a:r>
            <a:endParaRPr kumimoji="1" lang="zh-CN" altLang="en-US" sz="4800" b="1" dirty="0">
              <a:solidFill>
                <a:srgbClr val="A18560"/>
              </a:solidFill>
              <a:cs typeface="+mn-ea"/>
              <a:sym typeface="+mn-lt"/>
            </a:endParaRPr>
          </a:p>
        </p:txBody>
      </p:sp>
      <p:sp>
        <p:nvSpPr>
          <p:cNvPr id="13" name="TextBox 11"/>
          <p:cNvSpPr txBox="1"/>
          <p:nvPr/>
        </p:nvSpPr>
        <p:spPr>
          <a:xfrm>
            <a:off x="5368745" y="4253074"/>
            <a:ext cx="1270000" cy="307340"/>
          </a:xfrm>
          <a:prstGeom prst="rect">
            <a:avLst/>
          </a:prstGeom>
          <a:noFill/>
        </p:spPr>
        <p:txBody>
          <a:bodyPr wrap="none" lIns="0" tIns="0" rIns="0" bIns="0" rtlCol="0">
            <a:spAutoFit/>
          </a:bodyPr>
          <a:lstStyle/>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金融体系</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5" name="TextBox 11"/>
          <p:cNvSpPr txBox="1"/>
          <p:nvPr/>
        </p:nvSpPr>
        <p:spPr>
          <a:xfrm>
            <a:off x="7389315" y="2982078"/>
            <a:ext cx="1270000" cy="307340"/>
          </a:xfrm>
          <a:prstGeom prst="rect">
            <a:avLst/>
          </a:prstGeom>
          <a:noFill/>
        </p:spPr>
        <p:txBody>
          <a:bodyPr wrap="none" lIns="0" tIns="0" rIns="0" bIns="0" rtlCol="0">
            <a:spAutoFit/>
          </a:bodyPr>
          <a:lstStyle/>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商业银行</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0" name="文本框 9"/>
          <p:cNvSpPr txBox="1"/>
          <p:nvPr/>
        </p:nvSpPr>
        <p:spPr>
          <a:xfrm>
            <a:off x="3372916" y="1078847"/>
            <a:ext cx="3600525" cy="706755"/>
          </a:xfrm>
          <a:prstGeom prst="rect">
            <a:avLst/>
          </a:prstGeom>
          <a:noFill/>
        </p:spPr>
        <p:txBody>
          <a:bodyPr wrap="square" rtlCol="0">
            <a:spAutoFit/>
          </a:bodyPr>
          <a:lstStyle/>
          <a:p>
            <a:pPr algn="ctr"/>
            <a:r>
              <a:rPr lang="en-US" altLang="zh-CN" sz="4000" b="1" dirty="0" smtClean="0">
                <a:solidFill>
                  <a:srgbClr val="A18560"/>
                </a:solidFill>
                <a:latin typeface="迷你简秀英" panose="02010609000101010101" pitchFamily="49" charset="-122"/>
                <a:ea typeface="迷你简秀英" panose="02010609000101010101" pitchFamily="49" charset="-122"/>
              </a:rPr>
              <a:t>PART 03</a:t>
            </a:r>
            <a:endParaRPr lang="zh-CN" altLang="en-US" sz="4000" b="1" dirty="0">
              <a:solidFill>
                <a:srgbClr val="A18560"/>
              </a:solidFill>
              <a:latin typeface="迷你简秀英" panose="02010609000101010101" pitchFamily="49" charset="-122"/>
              <a:ea typeface="迷你简秀英" panose="02010609000101010101" pitchFamily="49" charset="-122"/>
            </a:endParaRPr>
          </a:p>
        </p:txBody>
      </p:sp>
      <p:sp>
        <p:nvSpPr>
          <p:cNvPr id="4" name="TextBox 11"/>
          <p:cNvSpPr txBox="1"/>
          <p:nvPr/>
        </p:nvSpPr>
        <p:spPr>
          <a:xfrm>
            <a:off x="7389315" y="3601564"/>
            <a:ext cx="1270000" cy="307340"/>
          </a:xfrm>
          <a:prstGeom prst="rect">
            <a:avLst/>
          </a:prstGeom>
          <a:noFill/>
        </p:spPr>
        <p:txBody>
          <a:bodyPr wrap="none" lIns="0" tIns="0" rIns="0" bIns="0" rtlCol="0">
            <a:spAutoFit/>
          </a:bodyPr>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中央银行</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5" name="TextBox 11"/>
          <p:cNvSpPr txBox="1"/>
          <p:nvPr/>
        </p:nvSpPr>
        <p:spPr>
          <a:xfrm>
            <a:off x="7389315" y="4221324"/>
            <a:ext cx="1270000" cy="307340"/>
          </a:xfrm>
          <a:prstGeom prst="rect">
            <a:avLst/>
          </a:prstGeom>
          <a:noFill/>
        </p:spPr>
        <p:txBody>
          <a:bodyPr wrap="none" lIns="0" tIns="0" rIns="0" bIns="0" rtlCol="0">
            <a:spAutoFit/>
          </a:bodyPr>
          <a:lstStyle/>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证券公司</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6" name="TextBox 11"/>
          <p:cNvSpPr txBox="1"/>
          <p:nvPr/>
        </p:nvSpPr>
        <p:spPr>
          <a:xfrm>
            <a:off x="7389315" y="4841084"/>
            <a:ext cx="1270000" cy="307340"/>
          </a:xfrm>
          <a:prstGeom prst="rect">
            <a:avLst/>
          </a:prstGeom>
          <a:noFill/>
        </p:spPr>
        <p:txBody>
          <a:bodyPr wrap="none" lIns="0" tIns="0" rIns="0" bIns="0" rtlCol="0">
            <a:spAutoFit/>
          </a:bodyPr>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基金公司</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7" name="TextBox 11"/>
          <p:cNvSpPr txBox="1"/>
          <p:nvPr/>
        </p:nvSpPr>
        <p:spPr>
          <a:xfrm>
            <a:off x="7389315" y="5460844"/>
            <a:ext cx="1270000" cy="307340"/>
          </a:xfrm>
          <a:prstGeom prst="rect">
            <a:avLst/>
          </a:prstGeom>
          <a:noFill/>
        </p:spPr>
        <p:txBody>
          <a:bodyPr wrap="none" lIns="0" tIns="0" rIns="0" bIns="0" rtlCol="0">
            <a:spAutoFit/>
          </a:bodyPr>
          <a:lstStyle/>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保险公司</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1" name="左大括号 10"/>
          <p:cNvSpPr/>
          <p:nvPr/>
        </p:nvSpPr>
        <p:spPr>
          <a:xfrm>
            <a:off x="6880860" y="3134995"/>
            <a:ext cx="429260" cy="2543810"/>
          </a:xfrm>
          <a:prstGeom prst="leftBrace">
            <a:avLst>
              <a:gd name="adj1" fmla="val 7011"/>
              <a:gd name="adj2" fmla="val 49661"/>
            </a:avLst>
          </a:prstGeom>
          <a:ln w="38100">
            <a:solidFill>
              <a:srgbClr val="A18560">
                <a:alpha val="83000"/>
              </a:srgb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pic>
        <p:nvPicPr>
          <p:cNvPr id="68" name="图片 67" descr="LOGO橙字"/>
          <p:cNvPicPr>
            <a:picLocks noChangeAspect="1"/>
          </p:cNvPicPr>
          <p:nvPr/>
        </p:nvPicPr>
        <p:blipFill>
          <a:blip r:embed="rId2"/>
          <a:stretch>
            <a:fillRect/>
          </a:stretch>
        </p:blipFill>
        <p:spPr>
          <a:xfrm>
            <a:off x="9860915" y="6175375"/>
            <a:ext cx="1988185" cy="429260"/>
          </a:xfrm>
          <a:prstGeom prst="rect">
            <a:avLst/>
          </a:prstGeom>
        </p:spPr>
      </p:pic>
      <p:pic>
        <p:nvPicPr>
          <p:cNvPr id="9" name="图片 8"/>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9636125" y="3909060"/>
            <a:ext cx="2579370" cy="2579370"/>
          </a:xfrm>
          <a:prstGeom prst="rect">
            <a:avLst/>
          </a:prstGeom>
        </p:spPr>
      </p:pic>
      <p:sp>
        <p:nvSpPr>
          <p:cNvPr id="2" name="文本框 1"/>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0"/>
                            </p:stCondLst>
                            <p:childTnLst>
                              <p:par>
                                <p:cTn id="46" presetID="5" presetClass="entr" presetSubtype="1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heckerboard(across)">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0" grpId="0"/>
      <p:bldP spid="4" grpId="0"/>
      <p:bldP spid="5" grpId="0"/>
      <p:bldP spid="6" grpId="0"/>
      <p:bldP spid="7" grpId="0"/>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3888549" cy="817939"/>
            <a:chOff x="2169366" y="2274395"/>
            <a:chExt cx="3888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2926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金融体系的主要构成</a:t>
              </a:r>
              <a:endParaRPr kumimoji="1" lang="zh-CN" altLang="en-US" sz="2400" b="1" dirty="0" smtClean="0">
                <a:solidFill>
                  <a:srgbClr val="A18560"/>
                </a:solidFill>
                <a:cs typeface="+mn-ea"/>
                <a:sym typeface="+mn-lt"/>
              </a:endParaRPr>
            </a:p>
          </p:txBody>
        </p:sp>
      </p:grpSp>
      <p:grpSp>
        <p:nvGrpSpPr>
          <p:cNvPr id="113" name="组合 112"/>
          <p:cNvGrpSpPr/>
          <p:nvPr/>
        </p:nvGrpSpPr>
        <p:grpSpPr>
          <a:xfrm>
            <a:off x="4732522" y="3888003"/>
            <a:ext cx="2779712" cy="2375214"/>
            <a:chOff x="3765591" y="3441547"/>
            <a:chExt cx="2216531" cy="1893986"/>
          </a:xfrm>
        </p:grpSpPr>
        <p:sp>
          <p:nvSpPr>
            <p:cNvPr id="114" name="Freeform 9"/>
            <p:cNvSpPr/>
            <p:nvPr/>
          </p:nvSpPr>
          <p:spPr bwMode="auto">
            <a:xfrm>
              <a:off x="3765591" y="3441547"/>
              <a:ext cx="2216531" cy="1893986"/>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lIns="91028" tIns="45514" rIns="91028" bIns="45514" anchor="ctr"/>
            <a:lstStyle/>
            <a:p>
              <a:pPr algn="ctr">
                <a:defRPr/>
              </a:pPr>
              <a:endParaRPr lang="zh-CN" altLang="en-US" sz="2255">
                <a:solidFill>
                  <a:srgbClr val="FFFFFF"/>
                </a:solidFill>
              </a:endParaRPr>
            </a:p>
          </p:txBody>
        </p:sp>
        <p:sp>
          <p:nvSpPr>
            <p:cNvPr id="115" name="Freeform 9"/>
            <p:cNvSpPr>
              <a:spLocks noChangeAspect="1"/>
            </p:cNvSpPr>
            <p:nvPr/>
          </p:nvSpPr>
          <p:spPr bwMode="auto">
            <a:xfrm>
              <a:off x="4069342" y="3628850"/>
              <a:ext cx="1610181" cy="1376422"/>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chemeClr val="bg2">
                <a:lumMod val="75000"/>
              </a:schemeClr>
            </a:solidFill>
            <a:ln>
              <a:noFill/>
            </a:ln>
            <a:effectLst>
              <a:outerShdw blurRad="127000" dist="63500" dir="2700000" algn="tl" rotWithShape="0">
                <a:prstClr val="black">
                  <a:alpha val="40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lIns="0" tIns="0" rIns="0" bIns="0" anchor="ctr"/>
            <a:lstStyle/>
            <a:p>
              <a:pPr algn="ctr">
                <a:defRPr/>
              </a:pPr>
              <a:endParaRPr lang="zh-CN" altLang="en-US" sz="3135">
                <a:solidFill>
                  <a:srgbClr val="FFFFFF"/>
                </a:solidFill>
                <a:ea typeface="方正超粗黑简体" panose="03000509000000000000" pitchFamily="65" charset="-122"/>
              </a:endParaRPr>
            </a:p>
          </p:txBody>
        </p:sp>
        <p:grpSp>
          <p:nvGrpSpPr>
            <p:cNvPr id="116" name="组合 51"/>
            <p:cNvGrpSpPr/>
            <p:nvPr/>
          </p:nvGrpSpPr>
          <p:grpSpPr bwMode="auto">
            <a:xfrm>
              <a:off x="4618728" y="3878881"/>
              <a:ext cx="464573" cy="416302"/>
              <a:chOff x="6942138" y="1422400"/>
              <a:chExt cx="357188" cy="323851"/>
            </a:xfrm>
          </p:grpSpPr>
          <p:sp>
            <p:nvSpPr>
              <p:cNvPr id="117" name="Freeform 31"/>
              <p:cNvSpPr/>
              <p:nvPr/>
            </p:nvSpPr>
            <p:spPr bwMode="auto">
              <a:xfrm>
                <a:off x="6942138" y="1706563"/>
                <a:ext cx="357188" cy="39688"/>
              </a:xfrm>
              <a:custGeom>
                <a:avLst/>
                <a:gdLst>
                  <a:gd name="T0" fmla="*/ 357188 w 136"/>
                  <a:gd name="T1" fmla="*/ 18521 h 15"/>
                  <a:gd name="T2" fmla="*/ 336177 w 136"/>
                  <a:gd name="T3" fmla="*/ 39688 h 15"/>
                  <a:gd name="T4" fmla="*/ 21011 w 136"/>
                  <a:gd name="T5" fmla="*/ 39688 h 15"/>
                  <a:gd name="T6" fmla="*/ 0 w 136"/>
                  <a:gd name="T7" fmla="*/ 18521 h 15"/>
                  <a:gd name="T8" fmla="*/ 21011 w 136"/>
                  <a:gd name="T9" fmla="*/ 0 h 15"/>
                  <a:gd name="T10" fmla="*/ 336177 w 136"/>
                  <a:gd name="T11" fmla="*/ 0 h 15"/>
                  <a:gd name="T12" fmla="*/ 357188 w 136"/>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18" name="Freeform 32"/>
              <p:cNvSpPr/>
              <p:nvPr/>
            </p:nvSpPr>
            <p:spPr bwMode="auto">
              <a:xfrm>
                <a:off x="6986588"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19" name="Freeform 33"/>
              <p:cNvSpPr/>
              <p:nvPr/>
            </p:nvSpPr>
            <p:spPr bwMode="auto">
              <a:xfrm>
                <a:off x="7062788" y="1562100"/>
                <a:ext cx="39688" cy="123825"/>
              </a:xfrm>
              <a:custGeom>
                <a:avLst/>
                <a:gdLst>
                  <a:gd name="T0" fmla="*/ 21167 w 15"/>
                  <a:gd name="T1" fmla="*/ 123825 h 47"/>
                  <a:gd name="T2" fmla="*/ 0 w 15"/>
                  <a:gd name="T3" fmla="*/ 102748 h 47"/>
                  <a:gd name="T4" fmla="*/ 0 w 15"/>
                  <a:gd name="T5" fmla="*/ 21077 h 47"/>
                  <a:gd name="T6" fmla="*/ 21167 w 15"/>
                  <a:gd name="T7" fmla="*/ 0 h 47"/>
                  <a:gd name="T8" fmla="*/ 39688 w 15"/>
                  <a:gd name="T9" fmla="*/ 21077 h 47"/>
                  <a:gd name="T10" fmla="*/ 39688 w 15"/>
                  <a:gd name="T11" fmla="*/ 102748 h 47"/>
                  <a:gd name="T12" fmla="*/ 21167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20" name="Freeform 34"/>
              <p:cNvSpPr/>
              <p:nvPr/>
            </p:nvSpPr>
            <p:spPr bwMode="auto">
              <a:xfrm>
                <a:off x="7138988" y="1562100"/>
                <a:ext cx="39688" cy="123825"/>
              </a:xfrm>
              <a:custGeom>
                <a:avLst/>
                <a:gdLst>
                  <a:gd name="T0" fmla="*/ 18521 w 15"/>
                  <a:gd name="T1" fmla="*/ 123825 h 47"/>
                  <a:gd name="T2" fmla="*/ 0 w 15"/>
                  <a:gd name="T3" fmla="*/ 102748 h 47"/>
                  <a:gd name="T4" fmla="*/ 0 w 15"/>
                  <a:gd name="T5" fmla="*/ 21077 h 47"/>
                  <a:gd name="T6" fmla="*/ 18521 w 15"/>
                  <a:gd name="T7" fmla="*/ 0 h 47"/>
                  <a:gd name="T8" fmla="*/ 39688 w 15"/>
                  <a:gd name="T9" fmla="*/ 21077 h 47"/>
                  <a:gd name="T10" fmla="*/ 39688 w 15"/>
                  <a:gd name="T11" fmla="*/ 102748 h 47"/>
                  <a:gd name="T12" fmla="*/ 18521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21" name="Freeform 35"/>
              <p:cNvSpPr/>
              <p:nvPr/>
            </p:nvSpPr>
            <p:spPr bwMode="auto">
              <a:xfrm>
                <a:off x="7212013"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22" name="Freeform 36"/>
              <p:cNvSpPr/>
              <p:nvPr/>
            </p:nvSpPr>
            <p:spPr bwMode="auto">
              <a:xfrm>
                <a:off x="7010400" y="1422400"/>
                <a:ext cx="220663" cy="66675"/>
              </a:xfrm>
              <a:custGeom>
                <a:avLst/>
                <a:gdLst>
                  <a:gd name="T0" fmla="*/ 220663 w 84"/>
                  <a:gd name="T1" fmla="*/ 66675 h 25"/>
                  <a:gd name="T2" fmla="*/ 136601 w 84"/>
                  <a:gd name="T3" fmla="*/ 10668 h 25"/>
                  <a:gd name="T4" fmla="*/ 84062 w 84"/>
                  <a:gd name="T5" fmla="*/ 10668 h 25"/>
                  <a:gd name="T6" fmla="*/ 47285 w 84"/>
                  <a:gd name="T7" fmla="*/ 34671 h 25"/>
                  <a:gd name="T8" fmla="*/ 0 w 84"/>
                  <a:gd name="T9" fmla="*/ 66675 h 25"/>
                  <a:gd name="T10" fmla="*/ 220663 w 84"/>
                  <a:gd name="T11" fmla="*/ 66675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23" name="Freeform 37"/>
              <p:cNvSpPr/>
              <p:nvPr/>
            </p:nvSpPr>
            <p:spPr bwMode="auto">
              <a:xfrm>
                <a:off x="6962775" y="1509713"/>
                <a:ext cx="315913" cy="41275"/>
              </a:xfrm>
              <a:custGeom>
                <a:avLst/>
                <a:gdLst>
                  <a:gd name="T0" fmla="*/ 315913 w 120"/>
                  <a:gd name="T1" fmla="*/ 20638 h 16"/>
                  <a:gd name="T2" fmla="*/ 294852 w 120"/>
                  <a:gd name="T3" fmla="*/ 41275 h 16"/>
                  <a:gd name="T4" fmla="*/ 21061 w 120"/>
                  <a:gd name="T5" fmla="*/ 41275 h 16"/>
                  <a:gd name="T6" fmla="*/ 0 w 120"/>
                  <a:gd name="T7" fmla="*/ 20638 h 16"/>
                  <a:gd name="T8" fmla="*/ 21061 w 120"/>
                  <a:gd name="T9" fmla="*/ 0 h 16"/>
                  <a:gd name="T10" fmla="*/ 294852 w 120"/>
                  <a:gd name="T11" fmla="*/ 0 h 16"/>
                  <a:gd name="T12" fmla="*/ 315913 w 120"/>
                  <a:gd name="T13" fmla="*/ 2063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grpSp>
      </p:grpSp>
      <p:pic>
        <p:nvPicPr>
          <p:cNvPr id="124" name="图片 123" descr="LOGO橙字"/>
          <p:cNvPicPr>
            <a:picLocks noChangeAspect="1"/>
          </p:cNvPicPr>
          <p:nvPr/>
        </p:nvPicPr>
        <p:blipFill>
          <a:blip r:embed="rId2"/>
          <a:stretch>
            <a:fillRect/>
          </a:stretch>
        </p:blipFill>
        <p:spPr>
          <a:xfrm>
            <a:off x="9860915" y="6175375"/>
            <a:ext cx="1988185" cy="429260"/>
          </a:xfrm>
          <a:prstGeom prst="rect">
            <a:avLst/>
          </a:prstGeom>
        </p:spPr>
      </p:pic>
      <p:sp>
        <p:nvSpPr>
          <p:cNvPr id="126" name="文本框 125"/>
          <p:cNvSpPr txBox="1"/>
          <p:nvPr/>
        </p:nvSpPr>
        <p:spPr>
          <a:xfrm>
            <a:off x="9764031" y="2223393"/>
            <a:ext cx="1096010" cy="459105"/>
          </a:xfrm>
          <a:prstGeom prst="rect">
            <a:avLst/>
          </a:prstGeom>
          <a:noFill/>
        </p:spPr>
        <p:txBody>
          <a:bodyPr wrap="none" lIns="91028" tIns="45514" rIns="91028" bIns="45514">
            <a:spAutoFit/>
          </a:bodyPr>
          <a:lstStyle/>
          <a:p>
            <a:pPr algn="ctr">
              <a:buClrTx/>
              <a:buSzTx/>
              <a:buFontTx/>
              <a:defRPr/>
            </a:pPr>
            <a:r>
              <a:rPr lang="zh-CN" altLang="en-US" sz="240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rPr>
              <a:t>中间商</a:t>
            </a:r>
            <a:endParaRPr lang="zh-CN" altLang="en-US" sz="240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7" name="文本框 126"/>
          <p:cNvSpPr txBox="1"/>
          <p:nvPr/>
        </p:nvSpPr>
        <p:spPr>
          <a:xfrm>
            <a:off x="1289639" y="2223874"/>
            <a:ext cx="1096010" cy="459105"/>
          </a:xfrm>
          <a:prstGeom prst="rect">
            <a:avLst/>
          </a:prstGeom>
          <a:noFill/>
        </p:spPr>
        <p:txBody>
          <a:bodyPr wrap="none" lIns="91028" tIns="45514" rIns="91028" bIns="45514">
            <a:spAutoFit/>
          </a:bodyPr>
          <a:lstStyle/>
          <a:p>
            <a:pPr algn="ctr">
              <a:defRPr/>
            </a:pPr>
            <a:r>
              <a:rPr lang="zh-CN" altLang="en-US" sz="240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rPr>
              <a:t>融资方</a:t>
            </a:r>
            <a:endParaRPr lang="zh-CN" altLang="en-US" sz="2400" dirty="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8" name="文本框 127"/>
          <p:cNvSpPr txBox="1"/>
          <p:nvPr/>
        </p:nvSpPr>
        <p:spPr>
          <a:xfrm>
            <a:off x="9696086" y="4512265"/>
            <a:ext cx="1096010" cy="828675"/>
          </a:xfrm>
          <a:prstGeom prst="rect">
            <a:avLst/>
          </a:prstGeom>
          <a:noFill/>
        </p:spPr>
        <p:txBody>
          <a:bodyPr wrap="square" lIns="91028" tIns="45514" rIns="91028" bIns="45514">
            <a:spAutoFit/>
          </a:bodyPr>
          <a:lstStyle/>
          <a:p>
            <a:pPr algn="ctr">
              <a:buClrTx/>
              <a:buSzTx/>
              <a:buFontTx/>
              <a:defRPr/>
            </a:pPr>
            <a:r>
              <a:rPr lang="zh-CN" altLang="en-US" sz="240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rPr>
              <a:t>投资方</a:t>
            </a:r>
            <a:endParaRPr lang="zh-CN" altLang="en-US" sz="24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gn="ctr">
              <a:defRPr/>
            </a:pPr>
            <a:endParaRPr lang="zh-CN" altLang="en-US" sz="2400" dirty="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9" name="文本框 128"/>
          <p:cNvSpPr txBox="1"/>
          <p:nvPr/>
        </p:nvSpPr>
        <p:spPr>
          <a:xfrm>
            <a:off x="1201374" y="4533598"/>
            <a:ext cx="1400810" cy="459105"/>
          </a:xfrm>
          <a:prstGeom prst="rect">
            <a:avLst/>
          </a:prstGeom>
          <a:noFill/>
        </p:spPr>
        <p:txBody>
          <a:bodyPr wrap="none" lIns="91028" tIns="45514" rIns="91028" bIns="45514">
            <a:spAutoFit/>
          </a:bodyPr>
          <a:lstStyle/>
          <a:p>
            <a:pPr algn="ctr">
              <a:buClrTx/>
              <a:buSzTx/>
              <a:buFontTx/>
              <a:defRPr/>
            </a:pPr>
            <a:r>
              <a:rPr lang="zh-CN" altLang="en-US" sz="240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rPr>
              <a:t>中央银行</a:t>
            </a:r>
            <a:endParaRPr lang="zh-CN" altLang="en-US" sz="240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30" name="组合 129"/>
          <p:cNvGrpSpPr/>
          <p:nvPr/>
        </p:nvGrpSpPr>
        <p:grpSpPr>
          <a:xfrm>
            <a:off x="4732522" y="1335425"/>
            <a:ext cx="2779712" cy="2378351"/>
            <a:chOff x="3765591" y="1394485"/>
            <a:chExt cx="2216531" cy="1896487"/>
          </a:xfrm>
        </p:grpSpPr>
        <p:sp>
          <p:nvSpPr>
            <p:cNvPr id="131" name="Freeform 7"/>
            <p:cNvSpPr/>
            <p:nvPr/>
          </p:nvSpPr>
          <p:spPr bwMode="auto">
            <a:xfrm>
              <a:off x="3765591" y="1394485"/>
              <a:ext cx="2216531" cy="1896487"/>
            </a:xfrm>
            <a:custGeom>
              <a:avLst/>
              <a:gdLst>
                <a:gd name="T0" fmla="*/ 42 w 740"/>
                <a:gd name="T1" fmla="*/ 641 h 641"/>
                <a:gd name="T2" fmla="*/ 15 w 740"/>
                <a:gd name="T3" fmla="*/ 594 h 641"/>
                <a:gd name="T4" fmla="*/ 343 w 740"/>
                <a:gd name="T5" fmla="*/ 26 h 641"/>
                <a:gd name="T6" fmla="*/ 397 w 740"/>
                <a:gd name="T7" fmla="*/ 26 h 641"/>
                <a:gd name="T8" fmla="*/ 725 w 740"/>
                <a:gd name="T9" fmla="*/ 594 h 641"/>
                <a:gd name="T10" fmla="*/ 698 w 740"/>
                <a:gd name="T11" fmla="*/ 641 h 641"/>
                <a:gd name="T12" fmla="*/ 42 w 740"/>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40"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40" y="620"/>
                    <a:pt x="728" y="641"/>
                    <a:pt x="698" y="641"/>
                  </a:cubicBezTo>
                  <a:lnTo>
                    <a:pt x="42" y="641"/>
                  </a:lnTo>
                  <a:close/>
                </a:path>
              </a:pathLst>
            </a:cu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lIns="91028" tIns="45514" rIns="91028" bIns="45514" anchor="ctr"/>
            <a:lstStyle/>
            <a:p>
              <a:pPr algn="ctr">
                <a:defRPr/>
              </a:pPr>
              <a:endParaRPr lang="zh-CN" altLang="en-US" sz="2255">
                <a:solidFill>
                  <a:srgbClr val="FFFFFF"/>
                </a:solidFill>
              </a:endParaRPr>
            </a:p>
          </p:txBody>
        </p:sp>
        <p:sp>
          <p:nvSpPr>
            <p:cNvPr id="132" name="Freeform 7"/>
            <p:cNvSpPr/>
            <p:nvPr/>
          </p:nvSpPr>
          <p:spPr bwMode="auto">
            <a:xfrm>
              <a:off x="4068197" y="1739208"/>
              <a:ext cx="1611318" cy="1378661"/>
            </a:xfrm>
            <a:custGeom>
              <a:avLst/>
              <a:gdLst>
                <a:gd name="T0" fmla="*/ 42 w 740"/>
                <a:gd name="T1" fmla="*/ 641 h 641"/>
                <a:gd name="T2" fmla="*/ 15 w 740"/>
                <a:gd name="T3" fmla="*/ 594 h 641"/>
                <a:gd name="T4" fmla="*/ 343 w 740"/>
                <a:gd name="T5" fmla="*/ 26 h 641"/>
                <a:gd name="T6" fmla="*/ 397 w 740"/>
                <a:gd name="T7" fmla="*/ 26 h 641"/>
                <a:gd name="T8" fmla="*/ 725 w 740"/>
                <a:gd name="T9" fmla="*/ 594 h 641"/>
                <a:gd name="T10" fmla="*/ 698 w 740"/>
                <a:gd name="T11" fmla="*/ 641 h 641"/>
                <a:gd name="T12" fmla="*/ 42 w 740"/>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40"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40" y="620"/>
                    <a:pt x="728" y="641"/>
                    <a:pt x="698" y="641"/>
                  </a:cubicBezTo>
                  <a:lnTo>
                    <a:pt x="42" y="641"/>
                  </a:lnTo>
                  <a:close/>
                </a:path>
              </a:pathLst>
            </a:custGeom>
            <a:solidFill>
              <a:schemeClr val="accent1">
                <a:lumMod val="60000"/>
                <a:lumOff val="40000"/>
              </a:schemeClr>
            </a:solidFill>
            <a:ln w="14288" cap="flat">
              <a:noFill/>
              <a:prstDash val="solid"/>
              <a:miter lim="800000"/>
            </a:ln>
            <a:effectLst>
              <a:innerShdw blurRad="88900" dist="63500" dir="13500000">
                <a:prstClr val="black">
                  <a:alpha val="50000"/>
                </a:prstClr>
              </a:innerShdw>
            </a:effectLst>
          </p:spPr>
          <p:txBody>
            <a:bodyPr lIns="91028" tIns="45514" rIns="91028" bIns="45514"/>
            <a:lstStyle/>
            <a:p>
              <a:pPr>
                <a:defRPr/>
              </a:pPr>
              <a:endParaRPr lang="zh-CN" altLang="en-US" sz="2255">
                <a:solidFill>
                  <a:srgbClr val="000000"/>
                </a:solidFill>
              </a:endParaRPr>
            </a:p>
          </p:txBody>
        </p:sp>
        <p:grpSp>
          <p:nvGrpSpPr>
            <p:cNvPr id="133" name="组合 26"/>
            <p:cNvGrpSpPr/>
            <p:nvPr/>
          </p:nvGrpSpPr>
          <p:grpSpPr bwMode="auto">
            <a:xfrm>
              <a:off x="4594677" y="2506210"/>
              <a:ext cx="596222" cy="418803"/>
              <a:chOff x="6934200" y="4259263"/>
              <a:chExt cx="373063" cy="265113"/>
            </a:xfrm>
          </p:grpSpPr>
          <p:sp>
            <p:nvSpPr>
              <p:cNvPr id="134" name="Oval 38"/>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35" name="Freeform 39"/>
              <p:cNvSpPr/>
              <p:nvPr/>
            </p:nvSpPr>
            <p:spPr bwMode="auto">
              <a:xfrm>
                <a:off x="7073900" y="4449763"/>
                <a:ext cx="93663" cy="74613"/>
              </a:xfrm>
              <a:custGeom>
                <a:avLst/>
                <a:gdLst>
                  <a:gd name="T0" fmla="*/ 70247 w 36"/>
                  <a:gd name="T1" fmla="*/ 0 h 28"/>
                  <a:gd name="T2" fmla="*/ 46832 w 36"/>
                  <a:gd name="T3" fmla="*/ 29312 h 28"/>
                  <a:gd name="T4" fmla="*/ 23416 w 36"/>
                  <a:gd name="T5" fmla="*/ 0 h 28"/>
                  <a:gd name="T6" fmla="*/ 0 w 36"/>
                  <a:gd name="T7" fmla="*/ 47966 h 28"/>
                  <a:gd name="T8" fmla="*/ 2602 w 36"/>
                  <a:gd name="T9" fmla="*/ 69284 h 28"/>
                  <a:gd name="T10" fmla="*/ 46832 w 36"/>
                  <a:gd name="T11" fmla="*/ 74613 h 28"/>
                  <a:gd name="T12" fmla="*/ 91061 w 36"/>
                  <a:gd name="T13" fmla="*/ 69284 h 28"/>
                  <a:gd name="T14" fmla="*/ 93663 w 36"/>
                  <a:gd name="T15" fmla="*/ 47966 h 28"/>
                  <a:gd name="T16" fmla="*/ 70247 w 3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36" name="Oval 40"/>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37" name="Freeform 41"/>
              <p:cNvSpPr/>
              <p:nvPr/>
            </p:nvSpPr>
            <p:spPr bwMode="auto">
              <a:xfrm>
                <a:off x="6934200" y="4449763"/>
                <a:ext cx="96838" cy="74613"/>
              </a:xfrm>
              <a:custGeom>
                <a:avLst/>
                <a:gdLst>
                  <a:gd name="T0" fmla="*/ 73283 w 37"/>
                  <a:gd name="T1" fmla="*/ 0 h 28"/>
                  <a:gd name="T2" fmla="*/ 49728 w 37"/>
                  <a:gd name="T3" fmla="*/ 29312 h 28"/>
                  <a:gd name="T4" fmla="*/ 23555 w 37"/>
                  <a:gd name="T5" fmla="*/ 0 h 28"/>
                  <a:gd name="T6" fmla="*/ 0 w 37"/>
                  <a:gd name="T7" fmla="*/ 47966 h 28"/>
                  <a:gd name="T8" fmla="*/ 2617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38" name="Oval 42"/>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39" name="Freeform 43"/>
              <p:cNvSpPr/>
              <p:nvPr/>
            </p:nvSpPr>
            <p:spPr bwMode="auto">
              <a:xfrm>
                <a:off x="7210425" y="4449763"/>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40" name="Oval 44"/>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41" name="Freeform 45"/>
              <p:cNvSpPr/>
              <p:nvPr/>
            </p:nvSpPr>
            <p:spPr bwMode="auto">
              <a:xfrm>
                <a:off x="7002463" y="4313238"/>
                <a:ext cx="96838" cy="74613"/>
              </a:xfrm>
              <a:custGeom>
                <a:avLst/>
                <a:gdLst>
                  <a:gd name="T0" fmla="*/ 73283 w 37"/>
                  <a:gd name="T1" fmla="*/ 0 h 28"/>
                  <a:gd name="T2" fmla="*/ 49728 w 37"/>
                  <a:gd name="T3" fmla="*/ 29312 h 28"/>
                  <a:gd name="T4" fmla="*/ 23555 w 37"/>
                  <a:gd name="T5" fmla="*/ 0 h 28"/>
                  <a:gd name="T6" fmla="*/ 0 w 37"/>
                  <a:gd name="T7" fmla="*/ 47966 h 28"/>
                  <a:gd name="T8" fmla="*/ 5234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42" name="Oval 46"/>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43" name="Freeform 47"/>
              <p:cNvSpPr/>
              <p:nvPr/>
            </p:nvSpPr>
            <p:spPr bwMode="auto">
              <a:xfrm>
                <a:off x="7142163" y="4313238"/>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1604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grpSp>
      </p:grpSp>
      <p:grpSp>
        <p:nvGrpSpPr>
          <p:cNvPr id="144" name="组合 143"/>
          <p:cNvGrpSpPr/>
          <p:nvPr/>
        </p:nvGrpSpPr>
        <p:grpSpPr>
          <a:xfrm>
            <a:off x="3128495" y="1265406"/>
            <a:ext cx="2779712" cy="2375214"/>
            <a:chOff x="2487053" y="1256625"/>
            <a:chExt cx="2216531" cy="1893986"/>
          </a:xfrm>
        </p:grpSpPr>
        <p:sp>
          <p:nvSpPr>
            <p:cNvPr id="145" name="Freeform 9"/>
            <p:cNvSpPr/>
            <p:nvPr/>
          </p:nvSpPr>
          <p:spPr bwMode="auto">
            <a:xfrm>
              <a:off x="2487053" y="1256625"/>
              <a:ext cx="2216531" cy="1893986"/>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lIns="91028" tIns="45514" rIns="91028" bIns="45514" anchor="ctr"/>
            <a:lstStyle/>
            <a:p>
              <a:pPr algn="ctr">
                <a:defRPr/>
              </a:pPr>
              <a:endParaRPr lang="zh-CN" altLang="en-US" sz="2255">
                <a:solidFill>
                  <a:srgbClr val="FFFFFF"/>
                </a:solidFill>
              </a:endParaRPr>
            </a:p>
          </p:txBody>
        </p:sp>
        <p:sp>
          <p:nvSpPr>
            <p:cNvPr id="146" name="Freeform 9"/>
            <p:cNvSpPr>
              <a:spLocks noChangeAspect="1"/>
            </p:cNvSpPr>
            <p:nvPr/>
          </p:nvSpPr>
          <p:spPr bwMode="auto">
            <a:xfrm>
              <a:off x="2774362" y="1459829"/>
              <a:ext cx="1610181" cy="1376422"/>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chemeClr val="accent3">
                <a:lumMod val="40000"/>
                <a:lumOff val="60000"/>
              </a:schemeClr>
            </a:solidFill>
            <a:ln w="28575" cap="flat">
              <a:noFill/>
              <a:prstDash val="solid"/>
              <a:miter lim="800000"/>
            </a:ln>
            <a:effectLst>
              <a:outerShdw blurRad="127000" dist="63500" dir="2700000" algn="tl" rotWithShape="0">
                <a:prstClr val="black">
                  <a:alpha val="40000"/>
                </a:prstClr>
              </a:outerShdw>
            </a:effectLst>
          </p:spPr>
          <p:txBody>
            <a:bodyPr lIns="91028" tIns="45514" rIns="91028" bIns="45514"/>
            <a:lstStyle/>
            <a:p>
              <a:pPr>
                <a:defRPr/>
              </a:pPr>
              <a:endParaRPr lang="zh-CN" altLang="en-US" sz="2255">
                <a:solidFill>
                  <a:prstClr val="black"/>
                </a:solidFill>
                <a:latin typeface="Arial" panose="020B0604020202020204"/>
              </a:endParaRPr>
            </a:p>
          </p:txBody>
        </p:sp>
        <p:grpSp>
          <p:nvGrpSpPr>
            <p:cNvPr id="147" name="组合 37"/>
            <p:cNvGrpSpPr/>
            <p:nvPr/>
          </p:nvGrpSpPr>
          <p:grpSpPr bwMode="auto">
            <a:xfrm>
              <a:off x="3332608" y="1591095"/>
              <a:ext cx="532930" cy="531317"/>
              <a:chOff x="9488488" y="4192588"/>
              <a:chExt cx="341313" cy="344487"/>
            </a:xfrm>
          </p:grpSpPr>
          <p:sp>
            <p:nvSpPr>
              <p:cNvPr id="148" name="Freeform 48"/>
              <p:cNvSpPr>
                <a:spLocks noEditPoints="1"/>
              </p:cNvSpPr>
              <p:nvPr/>
            </p:nvSpPr>
            <p:spPr bwMode="auto">
              <a:xfrm>
                <a:off x="9567863" y="4206875"/>
                <a:ext cx="182563" cy="330200"/>
              </a:xfrm>
              <a:custGeom>
                <a:avLst/>
                <a:gdLst>
                  <a:gd name="T0" fmla="*/ 91282 w 70"/>
                  <a:gd name="T1" fmla="*/ 330200 h 126"/>
                  <a:gd name="T2" fmla="*/ 0 w 70"/>
                  <a:gd name="T3" fmla="*/ 165100 h 126"/>
                  <a:gd name="T4" fmla="*/ 91282 w 70"/>
                  <a:gd name="T5" fmla="*/ 0 h 126"/>
                  <a:gd name="T6" fmla="*/ 182563 w 70"/>
                  <a:gd name="T7" fmla="*/ 165100 h 126"/>
                  <a:gd name="T8" fmla="*/ 91282 w 70"/>
                  <a:gd name="T9" fmla="*/ 330200 h 126"/>
                  <a:gd name="T10" fmla="*/ 91282 w 70"/>
                  <a:gd name="T11" fmla="*/ 15724 h 126"/>
                  <a:gd name="T12" fmla="*/ 15648 w 70"/>
                  <a:gd name="T13" fmla="*/ 165100 h 126"/>
                  <a:gd name="T14" fmla="*/ 91282 w 70"/>
                  <a:gd name="T15" fmla="*/ 314476 h 126"/>
                  <a:gd name="T16" fmla="*/ 166915 w 70"/>
                  <a:gd name="T17" fmla="*/ 165100 h 126"/>
                  <a:gd name="T18" fmla="*/ 91282 w 70"/>
                  <a:gd name="T19" fmla="*/ 15724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49" name="Freeform 49"/>
              <p:cNvSpPr>
                <a:spLocks noEditPoints="1"/>
              </p:cNvSpPr>
              <p:nvPr/>
            </p:nvSpPr>
            <p:spPr bwMode="auto">
              <a:xfrm>
                <a:off x="9488488" y="4260850"/>
                <a:ext cx="341313" cy="219075"/>
              </a:xfrm>
              <a:custGeom>
                <a:avLst/>
                <a:gdLst>
                  <a:gd name="T0" fmla="*/ 105019 w 130"/>
                  <a:gd name="T1" fmla="*/ 219075 h 83"/>
                  <a:gd name="T2" fmla="*/ 21004 w 130"/>
                  <a:gd name="T3" fmla="*/ 179483 h 83"/>
                  <a:gd name="T4" fmla="*/ 131274 w 130"/>
                  <a:gd name="T5" fmla="*/ 23755 h 83"/>
                  <a:gd name="T6" fmla="*/ 236294 w 130"/>
                  <a:gd name="T7" fmla="*/ 0 h 83"/>
                  <a:gd name="T8" fmla="*/ 320309 w 130"/>
                  <a:gd name="T9" fmla="*/ 39592 h 83"/>
                  <a:gd name="T10" fmla="*/ 210039 w 130"/>
                  <a:gd name="T11" fmla="*/ 195320 h 83"/>
                  <a:gd name="T12" fmla="*/ 105019 w 130"/>
                  <a:gd name="T13" fmla="*/ 219075 h 83"/>
                  <a:gd name="T14" fmla="*/ 236294 w 130"/>
                  <a:gd name="T15" fmla="*/ 15837 h 83"/>
                  <a:gd name="T16" fmla="*/ 139151 w 130"/>
                  <a:gd name="T17" fmla="*/ 39592 h 83"/>
                  <a:gd name="T18" fmla="*/ 34131 w 130"/>
                  <a:gd name="T19" fmla="*/ 174204 h 83"/>
                  <a:gd name="T20" fmla="*/ 105019 w 130"/>
                  <a:gd name="T21" fmla="*/ 203238 h 83"/>
                  <a:gd name="T22" fmla="*/ 202162 w 130"/>
                  <a:gd name="T23" fmla="*/ 179483 h 83"/>
                  <a:gd name="T24" fmla="*/ 307182 w 130"/>
                  <a:gd name="T25" fmla="*/ 44871 h 83"/>
                  <a:gd name="T26" fmla="*/ 236294 w 130"/>
                  <a:gd name="T27" fmla="*/ 1583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50" name="Freeform 50"/>
              <p:cNvSpPr>
                <a:spLocks noEditPoints="1"/>
              </p:cNvSpPr>
              <p:nvPr/>
            </p:nvSpPr>
            <p:spPr bwMode="auto">
              <a:xfrm>
                <a:off x="9493250" y="4267200"/>
                <a:ext cx="331788" cy="206375"/>
              </a:xfrm>
              <a:custGeom>
                <a:avLst/>
                <a:gdLst>
                  <a:gd name="T0" fmla="*/ 223825 w 126"/>
                  <a:gd name="T1" fmla="*/ 206375 h 79"/>
                  <a:gd name="T2" fmla="*/ 134295 w 126"/>
                  <a:gd name="T3" fmla="*/ 190701 h 79"/>
                  <a:gd name="T4" fmla="*/ 34232 w 126"/>
                  <a:gd name="T5" fmla="*/ 125392 h 79"/>
                  <a:gd name="T6" fmla="*/ 10533 w 126"/>
                  <a:gd name="T7" fmla="*/ 47022 h 79"/>
                  <a:gd name="T8" fmla="*/ 107963 w 126"/>
                  <a:gd name="T9" fmla="*/ 0 h 79"/>
                  <a:gd name="T10" fmla="*/ 197493 w 126"/>
                  <a:gd name="T11" fmla="*/ 15674 h 79"/>
                  <a:gd name="T12" fmla="*/ 297556 w 126"/>
                  <a:gd name="T13" fmla="*/ 80983 h 79"/>
                  <a:gd name="T14" fmla="*/ 321255 w 126"/>
                  <a:gd name="T15" fmla="*/ 159353 h 79"/>
                  <a:gd name="T16" fmla="*/ 223825 w 126"/>
                  <a:gd name="T17" fmla="*/ 206375 h 79"/>
                  <a:gd name="T18" fmla="*/ 107963 w 126"/>
                  <a:gd name="T19" fmla="*/ 15674 h 79"/>
                  <a:gd name="T20" fmla="*/ 23699 w 126"/>
                  <a:gd name="T21" fmla="*/ 52247 h 79"/>
                  <a:gd name="T22" fmla="*/ 47398 w 126"/>
                  <a:gd name="T23" fmla="*/ 117555 h 79"/>
                  <a:gd name="T24" fmla="*/ 139562 w 126"/>
                  <a:gd name="T25" fmla="*/ 175027 h 79"/>
                  <a:gd name="T26" fmla="*/ 223825 w 126"/>
                  <a:gd name="T27" fmla="*/ 190701 h 79"/>
                  <a:gd name="T28" fmla="*/ 308089 w 126"/>
                  <a:gd name="T29" fmla="*/ 154128 h 79"/>
                  <a:gd name="T30" fmla="*/ 284390 w 126"/>
                  <a:gd name="T31" fmla="*/ 88820 h 79"/>
                  <a:gd name="T32" fmla="*/ 192226 w 126"/>
                  <a:gd name="T33" fmla="*/ 31348 h 79"/>
                  <a:gd name="T34" fmla="*/ 107963 w 126"/>
                  <a:gd name="T35" fmla="*/ 15674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51" name="Oval 51"/>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52" name="Oval 52"/>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53" name="Oval 53"/>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sp>
            <p:nvSpPr>
              <p:cNvPr id="154" name="Oval 54"/>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6pPr>
                <a:lvl7pPr marL="29718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7pPr>
                <a:lvl8pPr marL="34290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8pPr>
                <a:lvl9pPr marL="3886200" indent="-228600" fontAlgn="base">
                  <a:spcBef>
                    <a:spcPct val="0"/>
                  </a:spcBef>
                  <a:spcAft>
                    <a:spcPct val="0"/>
                  </a:spcAft>
                  <a:defRPr>
                    <a:solidFill>
                      <a:sysClr val="windowText" lastClr="000000"/>
                    </a:solidFill>
                    <a:latin typeface="Calibri" panose="020F0502020204030204" charset="0"/>
                    <a:ea typeface="微软雅黑" panose="020B0503020204020204" pitchFamily="34" charset="-122"/>
                  </a:defRPr>
                </a:lvl9pPr>
              </a:lstStyle>
              <a:p>
                <a:endParaRPr lang="zh-CN" altLang="en-US" sz="2255">
                  <a:solidFill>
                    <a:srgbClr val="000000"/>
                  </a:solidFill>
                </a:endParaRPr>
              </a:p>
            </p:txBody>
          </p:sp>
        </p:grpSp>
      </p:grpSp>
      <p:grpSp>
        <p:nvGrpSpPr>
          <p:cNvPr id="155" name="组合 154"/>
          <p:cNvGrpSpPr/>
          <p:nvPr/>
        </p:nvGrpSpPr>
        <p:grpSpPr>
          <a:xfrm>
            <a:off x="6335277" y="1265406"/>
            <a:ext cx="2779712" cy="2375214"/>
            <a:chOff x="5044128" y="1256625"/>
            <a:chExt cx="2216531" cy="1893986"/>
          </a:xfrm>
        </p:grpSpPr>
        <p:sp>
          <p:nvSpPr>
            <p:cNvPr id="156" name="Freeform 9"/>
            <p:cNvSpPr/>
            <p:nvPr/>
          </p:nvSpPr>
          <p:spPr bwMode="auto">
            <a:xfrm>
              <a:off x="5044128" y="1256625"/>
              <a:ext cx="2216531" cy="1893986"/>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rgbClr val="5B9BD5">
                <a:shade val="50000"/>
              </a:srgbClr>
            </a:lnRef>
            <a:fillRef idx="1">
              <a:srgbClr val="5B9BD5"/>
            </a:fillRef>
            <a:effectRef idx="0">
              <a:srgbClr val="5B9BD5"/>
            </a:effectRef>
            <a:fontRef idx="minor">
              <a:sysClr val="window" lastClr="FFFFFF"/>
            </a:fontRef>
          </p:style>
          <p:txBody>
            <a:bodyPr lIns="91028" tIns="45514" rIns="91028" bIns="45514" anchor="ctr"/>
            <a:lstStyle/>
            <a:p>
              <a:pPr algn="ctr">
                <a:defRPr/>
              </a:pPr>
              <a:endParaRPr lang="zh-CN" altLang="en-US" sz="2255">
                <a:solidFill>
                  <a:srgbClr val="FFFFFF"/>
                </a:solidFill>
              </a:endParaRPr>
            </a:p>
          </p:txBody>
        </p:sp>
        <p:sp>
          <p:nvSpPr>
            <p:cNvPr id="157" name="Freeform 9"/>
            <p:cNvSpPr>
              <a:spLocks noChangeAspect="1"/>
            </p:cNvSpPr>
            <p:nvPr/>
          </p:nvSpPr>
          <p:spPr bwMode="auto">
            <a:xfrm>
              <a:off x="5346601" y="1402322"/>
              <a:ext cx="1611447" cy="1375172"/>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chemeClr val="accent6">
                <a:lumMod val="60000"/>
                <a:lumOff val="40000"/>
              </a:schemeClr>
            </a:solidFill>
            <a:ln w="14288" cap="flat">
              <a:noFill/>
              <a:prstDash val="solid"/>
              <a:miter lim="800000"/>
            </a:ln>
            <a:effectLst>
              <a:outerShdw blurRad="127000" dist="63500" dir="2700000" algn="tl" rotWithShape="0">
                <a:prstClr val="black">
                  <a:alpha val="40000"/>
                </a:prstClr>
              </a:outerShdw>
            </a:effectLst>
          </p:spPr>
          <p:txBody>
            <a:bodyPr lIns="91028" tIns="45514" rIns="91028" bIns="45514"/>
            <a:lstStyle/>
            <a:p>
              <a:pPr>
                <a:defRPr/>
              </a:pPr>
              <a:endParaRPr lang="zh-CN" altLang="en-US" sz="2255">
                <a:solidFill>
                  <a:srgbClr val="000000"/>
                </a:solidFill>
              </a:endParaRPr>
            </a:p>
          </p:txBody>
        </p:sp>
        <p:grpSp>
          <p:nvGrpSpPr>
            <p:cNvPr id="158" name="组合 45"/>
            <p:cNvGrpSpPr/>
            <p:nvPr/>
          </p:nvGrpSpPr>
          <p:grpSpPr bwMode="auto">
            <a:xfrm>
              <a:off x="5920038" y="1626100"/>
              <a:ext cx="431661" cy="356295"/>
              <a:chOff x="9478963" y="1489075"/>
              <a:chExt cx="307975" cy="257176"/>
            </a:xfrm>
          </p:grpSpPr>
          <p:sp>
            <p:nvSpPr>
              <p:cNvPr id="159" name="Freeform 26"/>
              <p:cNvSpPr/>
              <p:nvPr/>
            </p:nvSpPr>
            <p:spPr bwMode="auto">
              <a:xfrm>
                <a:off x="9478963" y="1706563"/>
                <a:ext cx="307975" cy="39688"/>
              </a:xfrm>
              <a:custGeom>
                <a:avLst/>
                <a:gdLst>
                  <a:gd name="T0" fmla="*/ 307975 w 118"/>
                  <a:gd name="T1" fmla="*/ 18521 h 15"/>
                  <a:gd name="T2" fmla="*/ 287095 w 118"/>
                  <a:gd name="T3" fmla="*/ 39688 h 15"/>
                  <a:gd name="T4" fmla="*/ 18270 w 118"/>
                  <a:gd name="T5" fmla="*/ 39688 h 15"/>
                  <a:gd name="T6" fmla="*/ 0 w 118"/>
                  <a:gd name="T7" fmla="*/ 18521 h 15"/>
                  <a:gd name="T8" fmla="*/ 18270 w 118"/>
                  <a:gd name="T9" fmla="*/ 0 h 15"/>
                  <a:gd name="T10" fmla="*/ 287095 w 118"/>
                  <a:gd name="T11" fmla="*/ 0 h 15"/>
                  <a:gd name="T12" fmla="*/ 307975 w 118"/>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60" name="Freeform 27"/>
              <p:cNvSpPr/>
              <p:nvPr/>
            </p:nvSpPr>
            <p:spPr bwMode="auto">
              <a:xfrm>
                <a:off x="9504363" y="1562100"/>
                <a:ext cx="41275" cy="123825"/>
              </a:xfrm>
              <a:custGeom>
                <a:avLst/>
                <a:gdLst>
                  <a:gd name="T0" fmla="*/ 20638 w 16"/>
                  <a:gd name="T1" fmla="*/ 123825 h 47"/>
                  <a:gd name="T2" fmla="*/ 0 w 16"/>
                  <a:gd name="T3" fmla="*/ 102748 h 47"/>
                  <a:gd name="T4" fmla="*/ 0 w 16"/>
                  <a:gd name="T5" fmla="*/ 21077 h 47"/>
                  <a:gd name="T6" fmla="*/ 20638 w 16"/>
                  <a:gd name="T7" fmla="*/ 0 h 47"/>
                  <a:gd name="T8" fmla="*/ 41275 w 16"/>
                  <a:gd name="T9" fmla="*/ 21077 h 47"/>
                  <a:gd name="T10" fmla="*/ 41275 w 16"/>
                  <a:gd name="T11" fmla="*/ 102748 h 47"/>
                  <a:gd name="T12" fmla="*/ 20638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61" name="Freeform 28"/>
              <p:cNvSpPr/>
              <p:nvPr/>
            </p:nvSpPr>
            <p:spPr bwMode="auto">
              <a:xfrm>
                <a:off x="9577388" y="1525588"/>
                <a:ext cx="42863" cy="160338"/>
              </a:xfrm>
              <a:custGeom>
                <a:avLst/>
                <a:gdLst>
                  <a:gd name="T0" fmla="*/ 21432 w 16"/>
                  <a:gd name="T1" fmla="*/ 160338 h 61"/>
                  <a:gd name="T2" fmla="*/ 0 w 16"/>
                  <a:gd name="T3" fmla="*/ 139310 h 61"/>
                  <a:gd name="T4" fmla="*/ 0 w 16"/>
                  <a:gd name="T5" fmla="*/ 21028 h 61"/>
                  <a:gd name="T6" fmla="*/ 21432 w 16"/>
                  <a:gd name="T7" fmla="*/ 0 h 61"/>
                  <a:gd name="T8" fmla="*/ 42863 w 16"/>
                  <a:gd name="T9" fmla="*/ 21028 h 61"/>
                  <a:gd name="T10" fmla="*/ 42863 w 16"/>
                  <a:gd name="T11" fmla="*/ 139310 h 61"/>
                  <a:gd name="T12" fmla="*/ 21432 w 16"/>
                  <a:gd name="T13" fmla="*/ 160338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62" name="Freeform 29"/>
              <p:cNvSpPr/>
              <p:nvPr/>
            </p:nvSpPr>
            <p:spPr bwMode="auto">
              <a:xfrm>
                <a:off x="9652000" y="1489075"/>
                <a:ext cx="38100" cy="196850"/>
              </a:xfrm>
              <a:custGeom>
                <a:avLst/>
                <a:gdLst>
                  <a:gd name="T0" fmla="*/ 20320 w 15"/>
                  <a:gd name="T1" fmla="*/ 196850 h 75"/>
                  <a:gd name="T2" fmla="*/ 0 w 15"/>
                  <a:gd name="T3" fmla="*/ 175853 h 75"/>
                  <a:gd name="T4" fmla="*/ 0 w 15"/>
                  <a:gd name="T5" fmla="*/ 20997 h 75"/>
                  <a:gd name="T6" fmla="*/ 20320 w 15"/>
                  <a:gd name="T7" fmla="*/ 0 h 75"/>
                  <a:gd name="T8" fmla="*/ 38100 w 15"/>
                  <a:gd name="T9" fmla="*/ 20997 h 75"/>
                  <a:gd name="T10" fmla="*/ 38100 w 15"/>
                  <a:gd name="T11" fmla="*/ 175853 h 75"/>
                  <a:gd name="T12" fmla="*/ 20320 w 15"/>
                  <a:gd name="T13" fmla="*/ 19685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sp>
            <p:nvSpPr>
              <p:cNvPr id="163" name="Freeform 30"/>
              <p:cNvSpPr/>
              <p:nvPr/>
            </p:nvSpPr>
            <p:spPr bwMode="auto">
              <a:xfrm>
                <a:off x="9725025" y="1498600"/>
                <a:ext cx="39688" cy="187325"/>
              </a:xfrm>
              <a:custGeom>
                <a:avLst/>
                <a:gdLst>
                  <a:gd name="T0" fmla="*/ 18521 w 15"/>
                  <a:gd name="T1" fmla="*/ 187325 h 71"/>
                  <a:gd name="T2" fmla="*/ 0 w 15"/>
                  <a:gd name="T3" fmla="*/ 166218 h 71"/>
                  <a:gd name="T4" fmla="*/ 0 w 15"/>
                  <a:gd name="T5" fmla="*/ 21107 h 71"/>
                  <a:gd name="T6" fmla="*/ 18521 w 15"/>
                  <a:gd name="T7" fmla="*/ 0 h 71"/>
                  <a:gd name="T8" fmla="*/ 39688 w 15"/>
                  <a:gd name="T9" fmla="*/ 21107 h 71"/>
                  <a:gd name="T10" fmla="*/ 39688 w 15"/>
                  <a:gd name="T11" fmla="*/ 166218 h 71"/>
                  <a:gd name="T12" fmla="*/ 18521 w 15"/>
                  <a:gd name="T13" fmla="*/ 18732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255">
                  <a:solidFill>
                    <a:srgbClr val="000000"/>
                  </a:solidFill>
                </a:endParaRPr>
              </a:p>
            </p:txBody>
          </p:sp>
        </p:grpSp>
      </p:grpSp>
      <p:grpSp>
        <p:nvGrpSpPr>
          <p:cNvPr id="164" name="组合 163"/>
          <p:cNvGrpSpPr/>
          <p:nvPr/>
        </p:nvGrpSpPr>
        <p:grpSpPr>
          <a:xfrm>
            <a:off x="1503742" y="1474140"/>
            <a:ext cx="668474" cy="666316"/>
            <a:chOff x="9488488" y="4192588"/>
            <a:chExt cx="341313" cy="344487"/>
          </a:xfrm>
          <a:solidFill>
            <a:schemeClr val="accent3">
              <a:lumMod val="40000"/>
              <a:lumOff val="60000"/>
            </a:schemeClr>
          </a:solidFill>
        </p:grpSpPr>
        <p:sp>
          <p:nvSpPr>
            <p:cNvPr id="165" name="Freeform 48"/>
            <p:cNvSpPr>
              <a:spLocks noEditPoints="1"/>
            </p:cNvSpPr>
            <p:nvPr/>
          </p:nvSpPr>
          <p:spPr bwMode="auto">
            <a:xfrm>
              <a:off x="9567863" y="4206875"/>
              <a:ext cx="182563" cy="330200"/>
            </a:xfrm>
            <a:custGeom>
              <a:avLst/>
              <a:gdLst>
                <a:gd name="T0" fmla="*/ 35 w 70"/>
                <a:gd name="T1" fmla="*/ 126 h 126"/>
                <a:gd name="T2" fmla="*/ 0 w 70"/>
                <a:gd name="T3" fmla="*/ 63 h 126"/>
                <a:gd name="T4" fmla="*/ 35 w 70"/>
                <a:gd name="T5" fmla="*/ 0 h 126"/>
                <a:gd name="T6" fmla="*/ 70 w 70"/>
                <a:gd name="T7" fmla="*/ 63 h 126"/>
                <a:gd name="T8" fmla="*/ 35 w 70"/>
                <a:gd name="T9" fmla="*/ 126 h 126"/>
                <a:gd name="T10" fmla="*/ 35 w 70"/>
                <a:gd name="T11" fmla="*/ 6 h 126"/>
                <a:gd name="T12" fmla="*/ 6 w 70"/>
                <a:gd name="T13" fmla="*/ 63 h 126"/>
                <a:gd name="T14" fmla="*/ 35 w 70"/>
                <a:gd name="T15" fmla="*/ 120 h 126"/>
                <a:gd name="T16" fmla="*/ 64 w 70"/>
                <a:gd name="T17" fmla="*/ 63 h 126"/>
                <a:gd name="T18" fmla="*/ 35 w 70"/>
                <a:gd name="T1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66" name="Freeform 49"/>
            <p:cNvSpPr>
              <a:spLocks noEditPoints="1"/>
            </p:cNvSpPr>
            <p:nvPr/>
          </p:nvSpPr>
          <p:spPr bwMode="auto">
            <a:xfrm>
              <a:off x="9488488" y="4260850"/>
              <a:ext cx="341313" cy="219075"/>
            </a:xfrm>
            <a:custGeom>
              <a:avLst/>
              <a:gdLst>
                <a:gd name="T0" fmla="*/ 40 w 130"/>
                <a:gd name="T1" fmla="*/ 83 h 83"/>
                <a:gd name="T2" fmla="*/ 8 w 130"/>
                <a:gd name="T3" fmla="*/ 68 h 83"/>
                <a:gd name="T4" fmla="*/ 50 w 130"/>
                <a:gd name="T5" fmla="*/ 9 h 83"/>
                <a:gd name="T6" fmla="*/ 90 w 130"/>
                <a:gd name="T7" fmla="*/ 0 h 83"/>
                <a:gd name="T8" fmla="*/ 122 w 130"/>
                <a:gd name="T9" fmla="*/ 15 h 83"/>
                <a:gd name="T10" fmla="*/ 80 w 130"/>
                <a:gd name="T11" fmla="*/ 74 h 83"/>
                <a:gd name="T12" fmla="*/ 40 w 130"/>
                <a:gd name="T13" fmla="*/ 83 h 83"/>
                <a:gd name="T14" fmla="*/ 90 w 130"/>
                <a:gd name="T15" fmla="*/ 6 h 83"/>
                <a:gd name="T16" fmla="*/ 53 w 130"/>
                <a:gd name="T17" fmla="*/ 15 h 83"/>
                <a:gd name="T18" fmla="*/ 13 w 130"/>
                <a:gd name="T19" fmla="*/ 66 h 83"/>
                <a:gd name="T20" fmla="*/ 40 w 130"/>
                <a:gd name="T21" fmla="*/ 77 h 83"/>
                <a:gd name="T22" fmla="*/ 77 w 130"/>
                <a:gd name="T23" fmla="*/ 68 h 83"/>
                <a:gd name="T24" fmla="*/ 117 w 130"/>
                <a:gd name="T25" fmla="*/ 17 h 83"/>
                <a:gd name="T26" fmla="*/ 90 w 130"/>
                <a:gd name="T27"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67" name="Freeform 50"/>
            <p:cNvSpPr>
              <a:spLocks noEditPoints="1"/>
            </p:cNvSpPr>
            <p:nvPr/>
          </p:nvSpPr>
          <p:spPr bwMode="auto">
            <a:xfrm>
              <a:off x="9493250" y="4267200"/>
              <a:ext cx="331788" cy="206375"/>
            </a:xfrm>
            <a:custGeom>
              <a:avLst/>
              <a:gdLst>
                <a:gd name="T0" fmla="*/ 85 w 126"/>
                <a:gd name="T1" fmla="*/ 79 h 79"/>
                <a:gd name="T2" fmla="*/ 51 w 126"/>
                <a:gd name="T3" fmla="*/ 73 h 79"/>
                <a:gd name="T4" fmla="*/ 13 w 126"/>
                <a:gd name="T5" fmla="*/ 48 h 79"/>
                <a:gd name="T6" fmla="*/ 4 w 126"/>
                <a:gd name="T7" fmla="*/ 18 h 79"/>
                <a:gd name="T8" fmla="*/ 41 w 126"/>
                <a:gd name="T9" fmla="*/ 0 h 79"/>
                <a:gd name="T10" fmla="*/ 75 w 126"/>
                <a:gd name="T11" fmla="*/ 6 h 79"/>
                <a:gd name="T12" fmla="*/ 113 w 126"/>
                <a:gd name="T13" fmla="*/ 31 h 79"/>
                <a:gd name="T14" fmla="*/ 122 w 126"/>
                <a:gd name="T15" fmla="*/ 61 h 79"/>
                <a:gd name="T16" fmla="*/ 85 w 126"/>
                <a:gd name="T17" fmla="*/ 79 h 79"/>
                <a:gd name="T18" fmla="*/ 41 w 126"/>
                <a:gd name="T19" fmla="*/ 6 h 79"/>
                <a:gd name="T20" fmla="*/ 9 w 126"/>
                <a:gd name="T21" fmla="*/ 20 h 79"/>
                <a:gd name="T22" fmla="*/ 18 w 126"/>
                <a:gd name="T23" fmla="*/ 45 h 79"/>
                <a:gd name="T24" fmla="*/ 53 w 126"/>
                <a:gd name="T25" fmla="*/ 67 h 79"/>
                <a:gd name="T26" fmla="*/ 85 w 126"/>
                <a:gd name="T27" fmla="*/ 73 h 79"/>
                <a:gd name="T28" fmla="*/ 117 w 126"/>
                <a:gd name="T29" fmla="*/ 59 h 79"/>
                <a:gd name="T30" fmla="*/ 108 w 126"/>
                <a:gd name="T31" fmla="*/ 34 h 79"/>
                <a:gd name="T32" fmla="*/ 73 w 126"/>
                <a:gd name="T33" fmla="*/ 12 h 79"/>
                <a:gd name="T34" fmla="*/ 41 w 126"/>
                <a:gd name="T35"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68" name="Oval 51"/>
            <p:cNvSpPr>
              <a:spLocks noChangeArrowheads="1"/>
            </p:cNvSpPr>
            <p:nvPr/>
          </p:nvSpPr>
          <p:spPr bwMode="auto">
            <a:xfrm>
              <a:off x="9617075" y="4329113"/>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69" name="Oval 52"/>
            <p:cNvSpPr>
              <a:spLocks noChangeArrowheads="1"/>
            </p:cNvSpPr>
            <p:nvPr/>
          </p:nvSpPr>
          <p:spPr bwMode="auto">
            <a:xfrm>
              <a:off x="9785350" y="4413250"/>
              <a:ext cx="41275"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0" name="Oval 53"/>
            <p:cNvSpPr>
              <a:spLocks noChangeArrowheads="1"/>
            </p:cNvSpPr>
            <p:nvPr/>
          </p:nvSpPr>
          <p:spPr bwMode="auto">
            <a:xfrm>
              <a:off x="9491663" y="4413250"/>
              <a:ext cx="41275"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1" name="Oval 54"/>
            <p:cNvSpPr>
              <a:spLocks noChangeArrowheads="1"/>
            </p:cNvSpPr>
            <p:nvPr/>
          </p:nvSpPr>
          <p:spPr bwMode="auto">
            <a:xfrm>
              <a:off x="9637713" y="4192588"/>
              <a:ext cx="42863"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grpSp>
      <p:grpSp>
        <p:nvGrpSpPr>
          <p:cNvPr id="172" name="组合 171"/>
          <p:cNvGrpSpPr/>
          <p:nvPr/>
        </p:nvGrpSpPr>
        <p:grpSpPr>
          <a:xfrm>
            <a:off x="1505193" y="3988631"/>
            <a:ext cx="748359" cy="525212"/>
            <a:chOff x="6934200" y="4259263"/>
            <a:chExt cx="373063" cy="265113"/>
          </a:xfrm>
          <a:solidFill>
            <a:schemeClr val="accent1">
              <a:lumMod val="60000"/>
              <a:lumOff val="40000"/>
            </a:schemeClr>
          </a:solidFill>
        </p:grpSpPr>
        <p:sp>
          <p:nvSpPr>
            <p:cNvPr id="173" name="Oval 38"/>
            <p:cNvSpPr>
              <a:spLocks noChangeArrowheads="1"/>
            </p:cNvSpPr>
            <p:nvPr/>
          </p:nvSpPr>
          <p:spPr bwMode="auto">
            <a:xfrm>
              <a:off x="7094538" y="4395788"/>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4" name="Freeform 39"/>
            <p:cNvSpPr/>
            <p:nvPr/>
          </p:nvSpPr>
          <p:spPr bwMode="auto">
            <a:xfrm>
              <a:off x="7073900" y="4449763"/>
              <a:ext cx="93663" cy="74613"/>
            </a:xfrm>
            <a:custGeom>
              <a:avLst/>
              <a:gdLst>
                <a:gd name="T0" fmla="*/ 27 w 36"/>
                <a:gd name="T1" fmla="*/ 0 h 28"/>
                <a:gd name="T2" fmla="*/ 18 w 36"/>
                <a:gd name="T3" fmla="*/ 11 h 28"/>
                <a:gd name="T4" fmla="*/ 9 w 36"/>
                <a:gd name="T5" fmla="*/ 0 h 28"/>
                <a:gd name="T6" fmla="*/ 0 w 36"/>
                <a:gd name="T7" fmla="*/ 18 h 28"/>
                <a:gd name="T8" fmla="*/ 1 w 36"/>
                <a:gd name="T9" fmla="*/ 26 h 28"/>
                <a:gd name="T10" fmla="*/ 18 w 36"/>
                <a:gd name="T11" fmla="*/ 28 h 28"/>
                <a:gd name="T12" fmla="*/ 35 w 36"/>
                <a:gd name="T13" fmla="*/ 26 h 28"/>
                <a:gd name="T14" fmla="*/ 36 w 36"/>
                <a:gd name="T15" fmla="*/ 18 h 28"/>
                <a:gd name="T16" fmla="*/ 27 w 3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5" name="Oval 40"/>
            <p:cNvSpPr>
              <a:spLocks noChangeArrowheads="1"/>
            </p:cNvSpPr>
            <p:nvPr/>
          </p:nvSpPr>
          <p:spPr bwMode="auto">
            <a:xfrm>
              <a:off x="6958013" y="4395788"/>
              <a:ext cx="50800"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6" name="Freeform 41"/>
            <p:cNvSpPr/>
            <p:nvPr/>
          </p:nvSpPr>
          <p:spPr bwMode="auto">
            <a:xfrm>
              <a:off x="6934200" y="4449763"/>
              <a:ext cx="96838" cy="74613"/>
            </a:xfrm>
            <a:custGeom>
              <a:avLst/>
              <a:gdLst>
                <a:gd name="T0" fmla="*/ 28 w 37"/>
                <a:gd name="T1" fmla="*/ 0 h 28"/>
                <a:gd name="T2" fmla="*/ 19 w 37"/>
                <a:gd name="T3" fmla="*/ 11 h 28"/>
                <a:gd name="T4" fmla="*/ 9 w 37"/>
                <a:gd name="T5" fmla="*/ 0 h 28"/>
                <a:gd name="T6" fmla="*/ 0 w 37"/>
                <a:gd name="T7" fmla="*/ 18 h 28"/>
                <a:gd name="T8" fmla="*/ 1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7" name="Oval 42"/>
            <p:cNvSpPr>
              <a:spLocks noChangeArrowheads="1"/>
            </p:cNvSpPr>
            <p:nvPr/>
          </p:nvSpPr>
          <p:spPr bwMode="auto">
            <a:xfrm>
              <a:off x="7234238" y="4395788"/>
              <a:ext cx="49213"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8" name="Freeform 43"/>
            <p:cNvSpPr/>
            <p:nvPr/>
          </p:nvSpPr>
          <p:spPr bwMode="auto">
            <a:xfrm>
              <a:off x="7210425" y="4449763"/>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79" name="Oval 44"/>
            <p:cNvSpPr>
              <a:spLocks noChangeArrowheads="1"/>
            </p:cNvSpPr>
            <p:nvPr/>
          </p:nvSpPr>
          <p:spPr bwMode="auto">
            <a:xfrm>
              <a:off x="7026275" y="4259263"/>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80" name="Freeform 45"/>
            <p:cNvSpPr/>
            <p:nvPr/>
          </p:nvSpPr>
          <p:spPr bwMode="auto">
            <a:xfrm>
              <a:off x="7002463" y="4313238"/>
              <a:ext cx="96838" cy="74613"/>
            </a:xfrm>
            <a:custGeom>
              <a:avLst/>
              <a:gdLst>
                <a:gd name="T0" fmla="*/ 28 w 37"/>
                <a:gd name="T1" fmla="*/ 0 h 28"/>
                <a:gd name="T2" fmla="*/ 19 w 37"/>
                <a:gd name="T3" fmla="*/ 11 h 28"/>
                <a:gd name="T4" fmla="*/ 9 w 37"/>
                <a:gd name="T5" fmla="*/ 0 h 28"/>
                <a:gd name="T6" fmla="*/ 0 w 37"/>
                <a:gd name="T7" fmla="*/ 18 h 28"/>
                <a:gd name="T8" fmla="*/ 2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81" name="Oval 46"/>
            <p:cNvSpPr>
              <a:spLocks noChangeArrowheads="1"/>
            </p:cNvSpPr>
            <p:nvPr/>
          </p:nvSpPr>
          <p:spPr bwMode="auto">
            <a:xfrm>
              <a:off x="7162800" y="4259263"/>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82" name="Freeform 47"/>
            <p:cNvSpPr/>
            <p:nvPr/>
          </p:nvSpPr>
          <p:spPr bwMode="auto">
            <a:xfrm>
              <a:off x="7142163" y="4313238"/>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5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grpSp>
      <p:grpSp>
        <p:nvGrpSpPr>
          <p:cNvPr id="183" name="组合 182"/>
          <p:cNvGrpSpPr/>
          <p:nvPr/>
        </p:nvGrpSpPr>
        <p:grpSpPr>
          <a:xfrm>
            <a:off x="10040576" y="1594771"/>
            <a:ext cx="541490" cy="446560"/>
            <a:chOff x="9478963" y="1489075"/>
            <a:chExt cx="307975" cy="257176"/>
          </a:xfrm>
          <a:solidFill>
            <a:schemeClr val="accent6">
              <a:lumMod val="60000"/>
              <a:lumOff val="40000"/>
            </a:schemeClr>
          </a:solidFill>
        </p:grpSpPr>
        <p:sp>
          <p:nvSpPr>
            <p:cNvPr id="184" name="Freeform 26"/>
            <p:cNvSpPr/>
            <p:nvPr/>
          </p:nvSpPr>
          <p:spPr bwMode="auto">
            <a:xfrm>
              <a:off x="9478963" y="1706563"/>
              <a:ext cx="307975" cy="39688"/>
            </a:xfrm>
            <a:custGeom>
              <a:avLst/>
              <a:gdLst>
                <a:gd name="T0" fmla="*/ 118 w 118"/>
                <a:gd name="T1" fmla="*/ 7 h 15"/>
                <a:gd name="T2" fmla="*/ 110 w 118"/>
                <a:gd name="T3" fmla="*/ 15 h 15"/>
                <a:gd name="T4" fmla="*/ 7 w 118"/>
                <a:gd name="T5" fmla="*/ 15 h 15"/>
                <a:gd name="T6" fmla="*/ 0 w 118"/>
                <a:gd name="T7" fmla="*/ 7 h 15"/>
                <a:gd name="T8" fmla="*/ 7 w 118"/>
                <a:gd name="T9" fmla="*/ 0 h 15"/>
                <a:gd name="T10" fmla="*/ 110 w 118"/>
                <a:gd name="T11" fmla="*/ 0 h 15"/>
                <a:gd name="T12" fmla="*/ 118 w 118"/>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85" name="Freeform 27"/>
            <p:cNvSpPr/>
            <p:nvPr/>
          </p:nvSpPr>
          <p:spPr bwMode="auto">
            <a:xfrm>
              <a:off x="9504363" y="1562100"/>
              <a:ext cx="41275"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86" name="Freeform 28"/>
            <p:cNvSpPr/>
            <p:nvPr/>
          </p:nvSpPr>
          <p:spPr bwMode="auto">
            <a:xfrm>
              <a:off x="9577388" y="1525588"/>
              <a:ext cx="42863" cy="160338"/>
            </a:xfrm>
            <a:custGeom>
              <a:avLst/>
              <a:gdLst>
                <a:gd name="T0" fmla="*/ 8 w 16"/>
                <a:gd name="T1" fmla="*/ 61 h 61"/>
                <a:gd name="T2" fmla="*/ 0 w 16"/>
                <a:gd name="T3" fmla="*/ 53 h 61"/>
                <a:gd name="T4" fmla="*/ 0 w 16"/>
                <a:gd name="T5" fmla="*/ 8 h 61"/>
                <a:gd name="T6" fmla="*/ 8 w 16"/>
                <a:gd name="T7" fmla="*/ 0 h 61"/>
                <a:gd name="T8" fmla="*/ 16 w 16"/>
                <a:gd name="T9" fmla="*/ 8 h 61"/>
                <a:gd name="T10" fmla="*/ 16 w 16"/>
                <a:gd name="T11" fmla="*/ 53 h 61"/>
                <a:gd name="T12" fmla="*/ 8 w 1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87" name="Freeform 29"/>
            <p:cNvSpPr/>
            <p:nvPr/>
          </p:nvSpPr>
          <p:spPr bwMode="auto">
            <a:xfrm>
              <a:off x="9652000" y="1489075"/>
              <a:ext cx="38100" cy="196850"/>
            </a:xfrm>
            <a:custGeom>
              <a:avLst/>
              <a:gdLst>
                <a:gd name="T0" fmla="*/ 8 w 15"/>
                <a:gd name="T1" fmla="*/ 75 h 75"/>
                <a:gd name="T2" fmla="*/ 0 w 15"/>
                <a:gd name="T3" fmla="*/ 67 h 75"/>
                <a:gd name="T4" fmla="*/ 0 w 15"/>
                <a:gd name="T5" fmla="*/ 8 h 75"/>
                <a:gd name="T6" fmla="*/ 8 w 15"/>
                <a:gd name="T7" fmla="*/ 0 h 75"/>
                <a:gd name="T8" fmla="*/ 15 w 15"/>
                <a:gd name="T9" fmla="*/ 8 h 75"/>
                <a:gd name="T10" fmla="*/ 15 w 15"/>
                <a:gd name="T11" fmla="*/ 67 h 75"/>
                <a:gd name="T12" fmla="*/ 8 w 1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88" name="Freeform 30"/>
            <p:cNvSpPr/>
            <p:nvPr/>
          </p:nvSpPr>
          <p:spPr bwMode="auto">
            <a:xfrm>
              <a:off x="9725025" y="1498600"/>
              <a:ext cx="39688" cy="187325"/>
            </a:xfrm>
            <a:custGeom>
              <a:avLst/>
              <a:gdLst>
                <a:gd name="T0" fmla="*/ 7 w 15"/>
                <a:gd name="T1" fmla="*/ 71 h 71"/>
                <a:gd name="T2" fmla="*/ 0 w 15"/>
                <a:gd name="T3" fmla="*/ 63 h 71"/>
                <a:gd name="T4" fmla="*/ 0 w 15"/>
                <a:gd name="T5" fmla="*/ 8 h 71"/>
                <a:gd name="T6" fmla="*/ 7 w 15"/>
                <a:gd name="T7" fmla="*/ 0 h 71"/>
                <a:gd name="T8" fmla="*/ 15 w 15"/>
                <a:gd name="T9" fmla="*/ 8 h 71"/>
                <a:gd name="T10" fmla="*/ 15 w 15"/>
                <a:gd name="T11" fmla="*/ 63 h 71"/>
                <a:gd name="T12" fmla="*/ 7 w 15"/>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grpSp>
      <p:grpSp>
        <p:nvGrpSpPr>
          <p:cNvPr id="189" name="组合 188"/>
          <p:cNvGrpSpPr/>
          <p:nvPr/>
        </p:nvGrpSpPr>
        <p:grpSpPr>
          <a:xfrm>
            <a:off x="9889895" y="3991595"/>
            <a:ext cx="583246" cy="522249"/>
            <a:chOff x="6942138" y="1422400"/>
            <a:chExt cx="357188" cy="323851"/>
          </a:xfrm>
          <a:solidFill>
            <a:schemeClr val="bg2">
              <a:lumMod val="75000"/>
            </a:schemeClr>
          </a:solidFill>
        </p:grpSpPr>
        <p:sp>
          <p:nvSpPr>
            <p:cNvPr id="190" name="Freeform 31"/>
            <p:cNvSpPr/>
            <p:nvPr/>
          </p:nvSpPr>
          <p:spPr bwMode="auto">
            <a:xfrm>
              <a:off x="6942138" y="1706563"/>
              <a:ext cx="357188" cy="39688"/>
            </a:xfrm>
            <a:custGeom>
              <a:avLst/>
              <a:gdLst>
                <a:gd name="T0" fmla="*/ 136 w 136"/>
                <a:gd name="T1" fmla="*/ 7 h 15"/>
                <a:gd name="T2" fmla="*/ 128 w 136"/>
                <a:gd name="T3" fmla="*/ 15 h 15"/>
                <a:gd name="T4" fmla="*/ 8 w 136"/>
                <a:gd name="T5" fmla="*/ 15 h 15"/>
                <a:gd name="T6" fmla="*/ 0 w 136"/>
                <a:gd name="T7" fmla="*/ 7 h 15"/>
                <a:gd name="T8" fmla="*/ 8 w 136"/>
                <a:gd name="T9" fmla="*/ 0 h 15"/>
                <a:gd name="T10" fmla="*/ 128 w 136"/>
                <a:gd name="T11" fmla="*/ 0 h 15"/>
                <a:gd name="T12" fmla="*/ 136 w 136"/>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91" name="Freeform 32"/>
            <p:cNvSpPr/>
            <p:nvPr/>
          </p:nvSpPr>
          <p:spPr bwMode="auto">
            <a:xfrm>
              <a:off x="6986588"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92" name="Freeform 33"/>
            <p:cNvSpPr/>
            <p:nvPr/>
          </p:nvSpPr>
          <p:spPr bwMode="auto">
            <a:xfrm>
              <a:off x="7062788" y="1562100"/>
              <a:ext cx="39688" cy="123825"/>
            </a:xfrm>
            <a:custGeom>
              <a:avLst/>
              <a:gdLst>
                <a:gd name="T0" fmla="*/ 8 w 15"/>
                <a:gd name="T1" fmla="*/ 47 h 47"/>
                <a:gd name="T2" fmla="*/ 0 w 15"/>
                <a:gd name="T3" fmla="*/ 39 h 47"/>
                <a:gd name="T4" fmla="*/ 0 w 15"/>
                <a:gd name="T5" fmla="*/ 8 h 47"/>
                <a:gd name="T6" fmla="*/ 8 w 15"/>
                <a:gd name="T7" fmla="*/ 0 h 47"/>
                <a:gd name="T8" fmla="*/ 15 w 15"/>
                <a:gd name="T9" fmla="*/ 8 h 47"/>
                <a:gd name="T10" fmla="*/ 15 w 15"/>
                <a:gd name="T11" fmla="*/ 39 h 47"/>
                <a:gd name="T12" fmla="*/ 8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93" name="Freeform 34"/>
            <p:cNvSpPr/>
            <p:nvPr/>
          </p:nvSpPr>
          <p:spPr bwMode="auto">
            <a:xfrm>
              <a:off x="7138988" y="1562100"/>
              <a:ext cx="39688" cy="123825"/>
            </a:xfrm>
            <a:custGeom>
              <a:avLst/>
              <a:gdLst>
                <a:gd name="T0" fmla="*/ 7 w 15"/>
                <a:gd name="T1" fmla="*/ 47 h 47"/>
                <a:gd name="T2" fmla="*/ 0 w 15"/>
                <a:gd name="T3" fmla="*/ 39 h 47"/>
                <a:gd name="T4" fmla="*/ 0 w 15"/>
                <a:gd name="T5" fmla="*/ 8 h 47"/>
                <a:gd name="T6" fmla="*/ 7 w 15"/>
                <a:gd name="T7" fmla="*/ 0 h 47"/>
                <a:gd name="T8" fmla="*/ 15 w 15"/>
                <a:gd name="T9" fmla="*/ 8 h 47"/>
                <a:gd name="T10" fmla="*/ 15 w 15"/>
                <a:gd name="T11" fmla="*/ 39 h 47"/>
                <a:gd name="T12" fmla="*/ 7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94" name="Freeform 35"/>
            <p:cNvSpPr/>
            <p:nvPr/>
          </p:nvSpPr>
          <p:spPr bwMode="auto">
            <a:xfrm>
              <a:off x="7212013"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95" name="Freeform 36"/>
            <p:cNvSpPr/>
            <p:nvPr/>
          </p:nvSpPr>
          <p:spPr bwMode="auto">
            <a:xfrm>
              <a:off x="7010400" y="1422400"/>
              <a:ext cx="220663" cy="66675"/>
            </a:xfrm>
            <a:custGeom>
              <a:avLst/>
              <a:gdLst>
                <a:gd name="T0" fmla="*/ 84 w 84"/>
                <a:gd name="T1" fmla="*/ 25 h 25"/>
                <a:gd name="T2" fmla="*/ 52 w 84"/>
                <a:gd name="T3" fmla="*/ 4 h 25"/>
                <a:gd name="T4" fmla="*/ 32 w 84"/>
                <a:gd name="T5" fmla="*/ 4 h 25"/>
                <a:gd name="T6" fmla="*/ 18 w 84"/>
                <a:gd name="T7" fmla="*/ 13 h 25"/>
                <a:gd name="T8" fmla="*/ 0 w 84"/>
                <a:gd name="T9" fmla="*/ 25 h 25"/>
                <a:gd name="T10" fmla="*/ 84 w 84"/>
                <a:gd name="T11" fmla="*/ 25 h 25"/>
              </a:gdLst>
              <a:ahLst/>
              <a:cxnLst>
                <a:cxn ang="0">
                  <a:pos x="T0" y="T1"/>
                </a:cxn>
                <a:cxn ang="0">
                  <a:pos x="T2" y="T3"/>
                </a:cxn>
                <a:cxn ang="0">
                  <a:pos x="T4" y="T5"/>
                </a:cxn>
                <a:cxn ang="0">
                  <a:pos x="T6" y="T7"/>
                </a:cxn>
                <a:cxn ang="0">
                  <a:pos x="T8" y="T9"/>
                </a:cxn>
                <a:cxn ang="0">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sp>
          <p:nvSpPr>
            <p:cNvPr id="196" name="Freeform 37"/>
            <p:cNvSpPr/>
            <p:nvPr/>
          </p:nvSpPr>
          <p:spPr bwMode="auto">
            <a:xfrm>
              <a:off x="6962775" y="1509713"/>
              <a:ext cx="315913" cy="41275"/>
            </a:xfrm>
            <a:custGeom>
              <a:avLst/>
              <a:gdLst>
                <a:gd name="T0" fmla="*/ 120 w 120"/>
                <a:gd name="T1" fmla="*/ 8 h 16"/>
                <a:gd name="T2" fmla="*/ 112 w 120"/>
                <a:gd name="T3" fmla="*/ 16 h 16"/>
                <a:gd name="T4" fmla="*/ 8 w 120"/>
                <a:gd name="T5" fmla="*/ 16 h 16"/>
                <a:gd name="T6" fmla="*/ 0 w 120"/>
                <a:gd name="T7" fmla="*/ 8 h 16"/>
                <a:gd name="T8" fmla="*/ 8 w 120"/>
                <a:gd name="T9" fmla="*/ 0 h 16"/>
                <a:gd name="T10" fmla="*/ 112 w 120"/>
                <a:gd name="T11" fmla="*/ 0 h 16"/>
                <a:gd name="T12" fmla="*/ 120 w 12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2255">
                <a:solidFill>
                  <a:srgbClr val="000000"/>
                </a:solidFill>
              </a:endParaRPr>
            </a:p>
          </p:txBody>
        </p:sp>
      </p:grpSp>
      <p:sp>
        <p:nvSpPr>
          <p:cNvPr id="197" name="矩形 47"/>
          <p:cNvSpPr>
            <a:spLocks noChangeArrowheads="1"/>
          </p:cNvSpPr>
          <p:nvPr/>
        </p:nvSpPr>
        <p:spPr bwMode="auto">
          <a:xfrm>
            <a:off x="1260475" y="2913380"/>
            <a:ext cx="17303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rPr>
              <a:t>社会上的企业</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endParaRPr>
          </a:p>
          <a:p>
            <a:pPr algn="l">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rPr>
              <a:t>和个人</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endParaRPr>
          </a:p>
        </p:txBody>
      </p:sp>
      <p:sp>
        <p:nvSpPr>
          <p:cNvPr id="198" name="矩形 47"/>
          <p:cNvSpPr>
            <a:spLocks noChangeArrowheads="1"/>
          </p:cNvSpPr>
          <p:nvPr/>
        </p:nvSpPr>
        <p:spPr bwMode="auto">
          <a:xfrm>
            <a:off x="1201420" y="5265420"/>
            <a:ext cx="235966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rPr>
              <a:t>中国人民银行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endParaRPr>
          </a:p>
        </p:txBody>
      </p:sp>
      <p:sp>
        <p:nvSpPr>
          <p:cNvPr id="199" name="矩形 47"/>
          <p:cNvSpPr>
            <a:spLocks noChangeArrowheads="1"/>
          </p:cNvSpPr>
          <p:nvPr/>
        </p:nvSpPr>
        <p:spPr bwMode="auto">
          <a:xfrm>
            <a:off x="9763760" y="2889250"/>
            <a:ext cx="163258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rPr>
              <a:t>证券公司、</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endParaRPr>
          </a:p>
          <a:p>
            <a:pPr algn="l">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rPr>
              <a:t>证券交易所等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endParaRPr>
          </a:p>
        </p:txBody>
      </p:sp>
      <p:sp>
        <p:nvSpPr>
          <p:cNvPr id="200" name="矩形 47"/>
          <p:cNvSpPr>
            <a:spLocks noChangeArrowheads="1"/>
          </p:cNvSpPr>
          <p:nvPr/>
        </p:nvSpPr>
        <p:spPr bwMode="auto">
          <a:xfrm>
            <a:off x="9688195" y="5265420"/>
            <a:ext cx="12465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rPr>
              <a:t>银行、保险、</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endParaRPr>
          </a:p>
          <a:p>
            <a:pPr algn="l">
              <a:defRP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rPr>
              <a:t>基金等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Arial Unicode MS" panose="020B0604020202020204" charset="-122"/>
              <a:sym typeface="Calibri" panose="020F0502020204030204" charset="0"/>
            </a:endParaRPr>
          </a:p>
        </p:txBody>
      </p:sp>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blinds(horizontal)">
                                      <p:cBhvr>
                                        <p:cTn id="12" dur="500"/>
                                        <p:tgtEl>
                                          <p:spTgt spid="144"/>
                                        </p:tgtEl>
                                      </p:cBhvr>
                                    </p:animEffect>
                                  </p:childTnLst>
                                </p:cTn>
                              </p:par>
                              <p:par>
                                <p:cTn id="13" presetID="3" presetClass="entr" presetSubtype="10"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blinds(horizontal)">
                                      <p:cBhvr>
                                        <p:cTn id="15" dur="500"/>
                                        <p:tgtEl>
                                          <p:spTgt spid="16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blinds(horizontal)">
                                      <p:cBhvr>
                                        <p:cTn id="18" dur="500"/>
                                        <p:tgtEl>
                                          <p:spTgt spid="12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97"/>
                                        </p:tgtEl>
                                        <p:attrNameLst>
                                          <p:attrName>style.visibility</p:attrName>
                                        </p:attrNameLst>
                                      </p:cBhvr>
                                      <p:to>
                                        <p:strVal val="visible"/>
                                      </p:to>
                                    </p:set>
                                    <p:animEffect transition="in" filter="blinds(horizontal)">
                                      <p:cBhvr>
                                        <p:cTn id="21" dur="500"/>
                                        <p:tgtEl>
                                          <p:spTgt spid="19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blinds(horizontal)">
                                      <p:cBhvr>
                                        <p:cTn id="26" dur="500"/>
                                        <p:tgtEl>
                                          <p:spTgt spid="155"/>
                                        </p:tgtEl>
                                      </p:cBhvr>
                                    </p:animEffect>
                                  </p:childTnLst>
                                </p:cTn>
                              </p:par>
                              <p:par>
                                <p:cTn id="27" presetID="3" presetClass="entr" presetSubtype="10" fill="hold" nodeType="withEffect">
                                  <p:stCondLst>
                                    <p:cond delay="0"/>
                                  </p:stCondLst>
                                  <p:childTnLst>
                                    <p:set>
                                      <p:cBhvr>
                                        <p:cTn id="28" dur="1" fill="hold">
                                          <p:stCondLst>
                                            <p:cond delay="0"/>
                                          </p:stCondLst>
                                        </p:cTn>
                                        <p:tgtEl>
                                          <p:spTgt spid="183"/>
                                        </p:tgtEl>
                                        <p:attrNameLst>
                                          <p:attrName>style.visibility</p:attrName>
                                        </p:attrNameLst>
                                      </p:cBhvr>
                                      <p:to>
                                        <p:strVal val="visible"/>
                                      </p:to>
                                    </p:set>
                                    <p:animEffect transition="in" filter="blinds(horizontal)">
                                      <p:cBhvr>
                                        <p:cTn id="29" dur="500"/>
                                        <p:tgtEl>
                                          <p:spTgt spid="18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blinds(horizontal)">
                                      <p:cBhvr>
                                        <p:cTn id="32" dur="500"/>
                                        <p:tgtEl>
                                          <p:spTgt spid="12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99"/>
                                        </p:tgtEl>
                                        <p:attrNameLst>
                                          <p:attrName>style.visibility</p:attrName>
                                        </p:attrNameLst>
                                      </p:cBhvr>
                                      <p:to>
                                        <p:strVal val="visible"/>
                                      </p:to>
                                    </p:set>
                                    <p:animEffect transition="in" filter="blinds(horizontal)">
                                      <p:cBhvr>
                                        <p:cTn id="35" dur="500"/>
                                        <p:tgtEl>
                                          <p:spTgt spid="19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linds(horizontal)">
                                      <p:cBhvr>
                                        <p:cTn id="40" dur="500"/>
                                        <p:tgtEl>
                                          <p:spTgt spid="113"/>
                                        </p:tgtEl>
                                      </p:cBhvr>
                                    </p:animEffect>
                                  </p:childTnLst>
                                </p:cTn>
                              </p:par>
                              <p:par>
                                <p:cTn id="41" presetID="3" presetClass="entr" presetSubtype="10" fill="hold" nodeType="withEffect">
                                  <p:stCondLst>
                                    <p:cond delay="0"/>
                                  </p:stCondLst>
                                  <p:childTnLst>
                                    <p:set>
                                      <p:cBhvr>
                                        <p:cTn id="42" dur="1" fill="hold">
                                          <p:stCondLst>
                                            <p:cond delay="0"/>
                                          </p:stCondLst>
                                        </p:cTn>
                                        <p:tgtEl>
                                          <p:spTgt spid="189"/>
                                        </p:tgtEl>
                                        <p:attrNameLst>
                                          <p:attrName>style.visibility</p:attrName>
                                        </p:attrNameLst>
                                      </p:cBhvr>
                                      <p:to>
                                        <p:strVal val="visible"/>
                                      </p:to>
                                    </p:set>
                                    <p:animEffect transition="in" filter="blinds(horizontal)">
                                      <p:cBhvr>
                                        <p:cTn id="43" dur="500"/>
                                        <p:tgtEl>
                                          <p:spTgt spid="18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28"/>
                                        </p:tgtEl>
                                        <p:attrNameLst>
                                          <p:attrName>style.visibility</p:attrName>
                                        </p:attrNameLst>
                                      </p:cBhvr>
                                      <p:to>
                                        <p:strVal val="visible"/>
                                      </p:to>
                                    </p:set>
                                    <p:animEffect transition="in" filter="blinds(horizontal)">
                                      <p:cBhvr>
                                        <p:cTn id="46" dur="500"/>
                                        <p:tgtEl>
                                          <p:spTgt spid="128"/>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0"/>
                                        </p:tgtEl>
                                        <p:attrNameLst>
                                          <p:attrName>style.visibility</p:attrName>
                                        </p:attrNameLst>
                                      </p:cBhvr>
                                      <p:to>
                                        <p:strVal val="visible"/>
                                      </p:to>
                                    </p:set>
                                    <p:animEffect transition="in" filter="blinds(horizontal)">
                                      <p:cBhvr>
                                        <p:cTn id="49" dur="500"/>
                                        <p:tgtEl>
                                          <p:spTgt spid="20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30"/>
                                        </p:tgtEl>
                                        <p:attrNameLst>
                                          <p:attrName>style.visibility</p:attrName>
                                        </p:attrNameLst>
                                      </p:cBhvr>
                                      <p:to>
                                        <p:strVal val="visible"/>
                                      </p:to>
                                    </p:set>
                                    <p:animEffect transition="in" filter="blinds(horizontal)">
                                      <p:cBhvr>
                                        <p:cTn id="54" dur="500"/>
                                        <p:tgtEl>
                                          <p:spTgt spid="130"/>
                                        </p:tgtEl>
                                      </p:cBhvr>
                                    </p:animEffect>
                                  </p:childTnLst>
                                </p:cTn>
                              </p:par>
                              <p:par>
                                <p:cTn id="55" presetID="3" presetClass="entr" presetSubtype="10" fill="hold" nodeType="withEffect">
                                  <p:stCondLst>
                                    <p:cond delay="0"/>
                                  </p:stCondLst>
                                  <p:childTnLst>
                                    <p:set>
                                      <p:cBhvr>
                                        <p:cTn id="56" dur="1" fill="hold">
                                          <p:stCondLst>
                                            <p:cond delay="0"/>
                                          </p:stCondLst>
                                        </p:cTn>
                                        <p:tgtEl>
                                          <p:spTgt spid="172"/>
                                        </p:tgtEl>
                                        <p:attrNameLst>
                                          <p:attrName>style.visibility</p:attrName>
                                        </p:attrNameLst>
                                      </p:cBhvr>
                                      <p:to>
                                        <p:strVal val="visible"/>
                                      </p:to>
                                    </p:set>
                                    <p:animEffect transition="in" filter="blinds(horizontal)">
                                      <p:cBhvr>
                                        <p:cTn id="57" dur="500"/>
                                        <p:tgtEl>
                                          <p:spTgt spid="172"/>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29"/>
                                        </p:tgtEl>
                                        <p:attrNameLst>
                                          <p:attrName>style.visibility</p:attrName>
                                        </p:attrNameLst>
                                      </p:cBhvr>
                                      <p:to>
                                        <p:strVal val="visible"/>
                                      </p:to>
                                    </p:set>
                                    <p:animEffect transition="in" filter="blinds(horizontal)">
                                      <p:cBhvr>
                                        <p:cTn id="60" dur="500"/>
                                        <p:tgtEl>
                                          <p:spTgt spid="129"/>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98"/>
                                        </p:tgtEl>
                                        <p:attrNameLst>
                                          <p:attrName>style.visibility</p:attrName>
                                        </p:attrNameLst>
                                      </p:cBhvr>
                                      <p:to>
                                        <p:strVal val="visible"/>
                                      </p:to>
                                    </p:set>
                                    <p:animEffect transition="in" filter="blinds(horizontal)">
                                      <p:cBhvr>
                                        <p:cTn id="63"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97" grpId="0"/>
      <p:bldP spid="127" grpId="1"/>
      <p:bldP spid="197" grpId="1"/>
      <p:bldP spid="126" grpId="0"/>
      <p:bldP spid="199" grpId="0"/>
      <p:bldP spid="126" grpId="1"/>
      <p:bldP spid="199" grpId="1"/>
      <p:bldP spid="128" grpId="0"/>
      <p:bldP spid="200" grpId="0"/>
      <p:bldP spid="128" grpId="1"/>
      <p:bldP spid="200" grpId="1"/>
      <p:bldP spid="129" grpId="0"/>
      <p:bldP spid="198" grpId="0"/>
      <p:bldP spid="129" grpId="1"/>
      <p:bldP spid="19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商业银行</a:t>
              </a:r>
              <a:endParaRPr kumimoji="1" lang="zh-CN" altLang="en-US" sz="2400" b="1" dirty="0" smtClean="0">
                <a:solidFill>
                  <a:srgbClr val="A18560"/>
                </a:solidFill>
                <a:cs typeface="+mn-ea"/>
                <a:sym typeface="+mn-lt"/>
              </a:endParaRPr>
            </a:p>
          </p:txBody>
        </p:sp>
      </p:grpSp>
      <p:pic>
        <p:nvPicPr>
          <p:cNvPr id="40" name="图片 39"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42" name="组合 41"/>
          <p:cNvGrpSpPr/>
          <p:nvPr/>
        </p:nvGrpSpPr>
        <p:grpSpPr>
          <a:xfrm>
            <a:off x="3758565" y="1144270"/>
            <a:ext cx="2311400" cy="4760595"/>
            <a:chOff x="1188" y="1976"/>
            <a:chExt cx="3640" cy="7497"/>
          </a:xfrm>
        </p:grpSpPr>
        <p:grpSp>
          <p:nvGrpSpPr>
            <p:cNvPr id="43" name="组合 42"/>
            <p:cNvGrpSpPr/>
            <p:nvPr/>
          </p:nvGrpSpPr>
          <p:grpSpPr>
            <a:xfrm rot="0">
              <a:off x="2048" y="6935"/>
              <a:ext cx="2124" cy="2538"/>
              <a:chOff x="1904" y="7811"/>
              <a:chExt cx="2210" cy="2986"/>
            </a:xfrm>
          </p:grpSpPr>
          <p:sp>
            <p:nvSpPr>
              <p:cNvPr id="44" name="Freeform 22"/>
              <p:cNvSpPr/>
              <p:nvPr/>
            </p:nvSpPr>
            <p:spPr bwMode="auto">
              <a:xfrm>
                <a:off x="2396" y="8744"/>
                <a:ext cx="157" cy="284"/>
              </a:xfrm>
              <a:custGeom>
                <a:avLst/>
                <a:gdLst>
                  <a:gd name="T0" fmla="*/ 17 w 17"/>
                  <a:gd name="T1" fmla="*/ 23 h 31"/>
                  <a:gd name="T2" fmla="*/ 12 w 17"/>
                  <a:gd name="T3" fmla="*/ 31 h 31"/>
                  <a:gd name="T4" fmla="*/ 5 w 17"/>
                  <a:gd name="T5" fmla="*/ 26 h 31"/>
                  <a:gd name="T6" fmla="*/ 1 w 17"/>
                  <a:gd name="T7" fmla="*/ 8 h 31"/>
                  <a:gd name="T8" fmla="*/ 6 w 17"/>
                  <a:gd name="T9" fmla="*/ 0 h 31"/>
                  <a:gd name="T10" fmla="*/ 13 w 17"/>
                  <a:gd name="T11" fmla="*/ 5 h 31"/>
                  <a:gd name="T12" fmla="*/ 17 w 17"/>
                  <a:gd name="T13" fmla="*/ 23 h 31"/>
                </a:gdLst>
                <a:ahLst/>
                <a:cxnLst>
                  <a:cxn ang="0">
                    <a:pos x="T0" y="T1"/>
                  </a:cxn>
                  <a:cxn ang="0">
                    <a:pos x="T2" y="T3"/>
                  </a:cxn>
                  <a:cxn ang="0">
                    <a:pos x="T4" y="T5"/>
                  </a:cxn>
                  <a:cxn ang="0">
                    <a:pos x="T6" y="T7"/>
                  </a:cxn>
                  <a:cxn ang="0">
                    <a:pos x="T8" y="T9"/>
                  </a:cxn>
                  <a:cxn ang="0">
                    <a:pos x="T10" y="T11"/>
                  </a:cxn>
                  <a:cxn ang="0">
                    <a:pos x="T12" y="T13"/>
                  </a:cxn>
                </a:cxnLst>
                <a:rect l="0" t="0" r="r" b="b"/>
                <a:pathLst>
                  <a:path w="17" h="31">
                    <a:moveTo>
                      <a:pt x="17" y="23"/>
                    </a:moveTo>
                    <a:cubicBezTo>
                      <a:pt x="17" y="27"/>
                      <a:pt x="15" y="30"/>
                      <a:pt x="12" y="31"/>
                    </a:cubicBezTo>
                    <a:cubicBezTo>
                      <a:pt x="8" y="31"/>
                      <a:pt x="5" y="29"/>
                      <a:pt x="5" y="26"/>
                    </a:cubicBezTo>
                    <a:cubicBezTo>
                      <a:pt x="1" y="8"/>
                      <a:pt x="1" y="8"/>
                      <a:pt x="1" y="8"/>
                    </a:cubicBezTo>
                    <a:cubicBezTo>
                      <a:pt x="0" y="4"/>
                      <a:pt x="2" y="1"/>
                      <a:pt x="6" y="0"/>
                    </a:cubicBezTo>
                    <a:cubicBezTo>
                      <a:pt x="9" y="0"/>
                      <a:pt x="13" y="2"/>
                      <a:pt x="13" y="5"/>
                    </a:cubicBezTo>
                    <a:lnTo>
                      <a:pt x="17" y="23"/>
                    </a:lnTo>
                    <a:close/>
                  </a:path>
                </a:pathLst>
              </a:custGeom>
              <a:solidFill>
                <a:srgbClr val="EDC18E"/>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45" name="Freeform 23"/>
              <p:cNvSpPr/>
              <p:nvPr/>
            </p:nvSpPr>
            <p:spPr bwMode="auto">
              <a:xfrm>
                <a:off x="3465" y="8744"/>
                <a:ext cx="164" cy="284"/>
              </a:xfrm>
              <a:custGeom>
                <a:avLst/>
                <a:gdLst>
                  <a:gd name="T0" fmla="*/ 1 w 18"/>
                  <a:gd name="T1" fmla="*/ 23 h 31"/>
                  <a:gd name="T2" fmla="*/ 6 w 18"/>
                  <a:gd name="T3" fmla="*/ 31 h 31"/>
                  <a:gd name="T4" fmla="*/ 13 w 18"/>
                  <a:gd name="T5" fmla="*/ 26 h 31"/>
                  <a:gd name="T6" fmla="*/ 17 w 18"/>
                  <a:gd name="T7" fmla="*/ 8 h 31"/>
                  <a:gd name="T8" fmla="*/ 12 w 18"/>
                  <a:gd name="T9" fmla="*/ 0 h 31"/>
                  <a:gd name="T10" fmla="*/ 5 w 18"/>
                  <a:gd name="T11" fmla="*/ 5 h 31"/>
                  <a:gd name="T12" fmla="*/ 1 w 18"/>
                  <a:gd name="T13" fmla="*/ 23 h 31"/>
                </a:gdLst>
                <a:ahLst/>
                <a:cxnLst>
                  <a:cxn ang="0">
                    <a:pos x="T0" y="T1"/>
                  </a:cxn>
                  <a:cxn ang="0">
                    <a:pos x="T2" y="T3"/>
                  </a:cxn>
                  <a:cxn ang="0">
                    <a:pos x="T4" y="T5"/>
                  </a:cxn>
                  <a:cxn ang="0">
                    <a:pos x="T6" y="T7"/>
                  </a:cxn>
                  <a:cxn ang="0">
                    <a:pos x="T8" y="T9"/>
                  </a:cxn>
                  <a:cxn ang="0">
                    <a:pos x="T10" y="T11"/>
                  </a:cxn>
                  <a:cxn ang="0">
                    <a:pos x="T12" y="T13"/>
                  </a:cxn>
                </a:cxnLst>
                <a:rect l="0" t="0" r="r" b="b"/>
                <a:pathLst>
                  <a:path w="18" h="31">
                    <a:moveTo>
                      <a:pt x="1" y="23"/>
                    </a:moveTo>
                    <a:cubicBezTo>
                      <a:pt x="0" y="27"/>
                      <a:pt x="3" y="30"/>
                      <a:pt x="6" y="31"/>
                    </a:cubicBezTo>
                    <a:cubicBezTo>
                      <a:pt x="9" y="31"/>
                      <a:pt x="13" y="29"/>
                      <a:pt x="13" y="26"/>
                    </a:cubicBezTo>
                    <a:cubicBezTo>
                      <a:pt x="17" y="8"/>
                      <a:pt x="17" y="8"/>
                      <a:pt x="17" y="8"/>
                    </a:cubicBezTo>
                    <a:cubicBezTo>
                      <a:pt x="18" y="4"/>
                      <a:pt x="15" y="1"/>
                      <a:pt x="12" y="0"/>
                    </a:cubicBezTo>
                    <a:cubicBezTo>
                      <a:pt x="9" y="0"/>
                      <a:pt x="5" y="2"/>
                      <a:pt x="5" y="5"/>
                    </a:cubicBezTo>
                    <a:lnTo>
                      <a:pt x="1" y="23"/>
                    </a:lnTo>
                    <a:close/>
                  </a:path>
                </a:pathLst>
              </a:custGeom>
              <a:solidFill>
                <a:srgbClr val="EDC18E"/>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54" name="Freeform 24"/>
              <p:cNvSpPr/>
              <p:nvPr/>
            </p:nvSpPr>
            <p:spPr bwMode="auto">
              <a:xfrm>
                <a:off x="2505" y="9136"/>
                <a:ext cx="1015" cy="994"/>
              </a:xfrm>
              <a:custGeom>
                <a:avLst/>
                <a:gdLst>
                  <a:gd name="T0" fmla="*/ 80 w 111"/>
                  <a:gd name="T1" fmla="*/ 0 h 109"/>
                  <a:gd name="T2" fmla="*/ 31 w 111"/>
                  <a:gd name="T3" fmla="*/ 0 h 109"/>
                  <a:gd name="T4" fmla="*/ 0 w 111"/>
                  <a:gd name="T5" fmla="*/ 54 h 109"/>
                  <a:gd name="T6" fmla="*/ 55 w 111"/>
                  <a:gd name="T7" fmla="*/ 109 h 109"/>
                  <a:gd name="T8" fmla="*/ 111 w 111"/>
                  <a:gd name="T9" fmla="*/ 54 h 109"/>
                  <a:gd name="T10" fmla="*/ 80 w 111"/>
                  <a:gd name="T11" fmla="*/ 0 h 109"/>
                </a:gdLst>
                <a:ahLst/>
                <a:cxnLst>
                  <a:cxn ang="0">
                    <a:pos x="T0" y="T1"/>
                  </a:cxn>
                  <a:cxn ang="0">
                    <a:pos x="T2" y="T3"/>
                  </a:cxn>
                  <a:cxn ang="0">
                    <a:pos x="T4" y="T5"/>
                  </a:cxn>
                  <a:cxn ang="0">
                    <a:pos x="T6" y="T7"/>
                  </a:cxn>
                  <a:cxn ang="0">
                    <a:pos x="T8" y="T9"/>
                  </a:cxn>
                  <a:cxn ang="0">
                    <a:pos x="T10" y="T11"/>
                  </a:cxn>
                </a:cxnLst>
                <a:rect l="0" t="0" r="r" b="b"/>
                <a:pathLst>
                  <a:path w="111" h="109">
                    <a:moveTo>
                      <a:pt x="80" y="0"/>
                    </a:moveTo>
                    <a:cubicBezTo>
                      <a:pt x="31" y="0"/>
                      <a:pt x="31" y="0"/>
                      <a:pt x="31" y="0"/>
                    </a:cubicBezTo>
                    <a:cubicBezTo>
                      <a:pt x="31" y="50"/>
                      <a:pt x="0" y="54"/>
                      <a:pt x="0" y="54"/>
                    </a:cubicBezTo>
                    <a:cubicBezTo>
                      <a:pt x="0" y="101"/>
                      <a:pt x="55" y="109"/>
                      <a:pt x="55" y="109"/>
                    </a:cubicBezTo>
                    <a:cubicBezTo>
                      <a:pt x="55" y="109"/>
                      <a:pt x="111" y="101"/>
                      <a:pt x="111" y="54"/>
                    </a:cubicBezTo>
                    <a:cubicBezTo>
                      <a:pt x="111" y="54"/>
                      <a:pt x="80" y="50"/>
                      <a:pt x="80" y="0"/>
                    </a:cubicBezTo>
                    <a:close/>
                  </a:path>
                </a:pathLst>
              </a:custGeom>
              <a:solidFill>
                <a:srgbClr val="EDC18E"/>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64" name="Freeform 25"/>
              <p:cNvSpPr/>
              <p:nvPr/>
            </p:nvSpPr>
            <p:spPr bwMode="auto">
              <a:xfrm>
                <a:off x="1904" y="9574"/>
                <a:ext cx="2210" cy="1223"/>
              </a:xfrm>
              <a:custGeom>
                <a:avLst/>
                <a:gdLst>
                  <a:gd name="T0" fmla="*/ 206 w 242"/>
                  <a:gd name="T1" fmla="*/ 7 h 134"/>
                  <a:gd name="T2" fmla="*/ 157 w 242"/>
                  <a:gd name="T3" fmla="*/ 3 h 134"/>
                  <a:gd name="T4" fmla="*/ 121 w 242"/>
                  <a:gd name="T5" fmla="*/ 44 h 134"/>
                  <a:gd name="T6" fmla="*/ 86 w 242"/>
                  <a:gd name="T7" fmla="*/ 3 h 134"/>
                  <a:gd name="T8" fmla="*/ 37 w 242"/>
                  <a:gd name="T9" fmla="*/ 7 h 134"/>
                  <a:gd name="T10" fmla="*/ 0 w 242"/>
                  <a:gd name="T11" fmla="*/ 44 h 134"/>
                  <a:gd name="T12" fmla="*/ 0 w 242"/>
                  <a:gd name="T13" fmla="*/ 70 h 134"/>
                  <a:gd name="T14" fmla="*/ 0 w 242"/>
                  <a:gd name="T15" fmla="*/ 134 h 134"/>
                  <a:gd name="T16" fmla="*/ 45 w 242"/>
                  <a:gd name="T17" fmla="*/ 134 h 134"/>
                  <a:gd name="T18" fmla="*/ 121 w 242"/>
                  <a:gd name="T19" fmla="*/ 134 h 134"/>
                  <a:gd name="T20" fmla="*/ 198 w 242"/>
                  <a:gd name="T21" fmla="*/ 134 h 134"/>
                  <a:gd name="T22" fmla="*/ 242 w 242"/>
                  <a:gd name="T23" fmla="*/ 134 h 134"/>
                  <a:gd name="T24" fmla="*/ 242 w 242"/>
                  <a:gd name="T25" fmla="*/ 70 h 134"/>
                  <a:gd name="T26" fmla="*/ 242 w 242"/>
                  <a:gd name="T27" fmla="*/ 44 h 134"/>
                  <a:gd name="T28" fmla="*/ 206 w 242"/>
                  <a:gd name="T29" fmla="*/ 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34">
                    <a:moveTo>
                      <a:pt x="206" y="7"/>
                    </a:moveTo>
                    <a:cubicBezTo>
                      <a:pt x="199" y="7"/>
                      <a:pt x="162" y="0"/>
                      <a:pt x="157" y="3"/>
                    </a:cubicBezTo>
                    <a:cubicBezTo>
                      <a:pt x="146" y="9"/>
                      <a:pt x="121" y="30"/>
                      <a:pt x="121" y="44"/>
                    </a:cubicBezTo>
                    <a:cubicBezTo>
                      <a:pt x="121" y="30"/>
                      <a:pt x="97" y="9"/>
                      <a:pt x="86" y="3"/>
                    </a:cubicBezTo>
                    <a:cubicBezTo>
                      <a:pt x="80" y="0"/>
                      <a:pt x="44" y="7"/>
                      <a:pt x="37" y="7"/>
                    </a:cubicBezTo>
                    <a:cubicBezTo>
                      <a:pt x="17" y="7"/>
                      <a:pt x="0" y="23"/>
                      <a:pt x="0" y="44"/>
                    </a:cubicBezTo>
                    <a:cubicBezTo>
                      <a:pt x="0" y="70"/>
                      <a:pt x="0" y="70"/>
                      <a:pt x="0" y="70"/>
                    </a:cubicBezTo>
                    <a:cubicBezTo>
                      <a:pt x="0" y="134"/>
                      <a:pt x="0" y="134"/>
                      <a:pt x="0" y="134"/>
                    </a:cubicBezTo>
                    <a:cubicBezTo>
                      <a:pt x="45" y="134"/>
                      <a:pt x="45" y="134"/>
                      <a:pt x="45" y="134"/>
                    </a:cubicBezTo>
                    <a:cubicBezTo>
                      <a:pt x="121" y="134"/>
                      <a:pt x="121" y="134"/>
                      <a:pt x="121" y="134"/>
                    </a:cubicBezTo>
                    <a:cubicBezTo>
                      <a:pt x="198" y="134"/>
                      <a:pt x="198" y="134"/>
                      <a:pt x="198" y="134"/>
                    </a:cubicBezTo>
                    <a:cubicBezTo>
                      <a:pt x="242" y="134"/>
                      <a:pt x="242" y="134"/>
                      <a:pt x="242" y="134"/>
                    </a:cubicBezTo>
                    <a:cubicBezTo>
                      <a:pt x="242" y="70"/>
                      <a:pt x="242" y="70"/>
                      <a:pt x="242" y="70"/>
                    </a:cubicBezTo>
                    <a:cubicBezTo>
                      <a:pt x="242" y="44"/>
                      <a:pt x="242" y="44"/>
                      <a:pt x="242" y="44"/>
                    </a:cubicBezTo>
                    <a:cubicBezTo>
                      <a:pt x="242" y="23"/>
                      <a:pt x="226" y="7"/>
                      <a:pt x="206" y="7"/>
                    </a:cubicBezTo>
                    <a:close/>
                  </a:path>
                </a:pathLst>
              </a:custGeom>
              <a:solidFill>
                <a:srgbClr val="44546A"/>
              </a:solidFill>
              <a:ln>
                <a:noFill/>
              </a:ln>
            </p:spPr>
            <p:txBody>
              <a:bodyPr vert="horz" wrap="square" lIns="121917" tIns="60958" rIns="121917" bIns="60958" numCol="1" anchor="t" anchorCtr="0" compatLnSpc="1"/>
              <a:p>
                <a:endParaRPr lang="en-US"/>
              </a:p>
            </p:txBody>
          </p:sp>
          <p:sp>
            <p:nvSpPr>
              <p:cNvPr id="65" name="Freeform 26"/>
              <p:cNvSpPr/>
              <p:nvPr/>
            </p:nvSpPr>
            <p:spPr bwMode="auto">
              <a:xfrm>
                <a:off x="2396" y="9601"/>
                <a:ext cx="331" cy="1196"/>
              </a:xfrm>
              <a:custGeom>
                <a:avLst/>
                <a:gdLst>
                  <a:gd name="T0" fmla="*/ 20 w 36"/>
                  <a:gd name="T1" fmla="*/ 0 h 131"/>
                  <a:gd name="T2" fmla="*/ 8 w 36"/>
                  <a:gd name="T3" fmla="*/ 68 h 131"/>
                  <a:gd name="T4" fmla="*/ 24 w 36"/>
                  <a:gd name="T5" fmla="*/ 81 h 131"/>
                  <a:gd name="T6" fmla="*/ 15 w 36"/>
                  <a:gd name="T7" fmla="*/ 93 h 131"/>
                  <a:gd name="T8" fmla="*/ 24 w 36"/>
                  <a:gd name="T9" fmla="*/ 131 h 131"/>
                  <a:gd name="T10" fmla="*/ 36 w 36"/>
                  <a:gd name="T11" fmla="*/ 131 h 131"/>
                  <a:gd name="T12" fmla="*/ 36 w 36"/>
                  <a:gd name="T13" fmla="*/ 17 h 131"/>
                  <a:gd name="T14" fmla="*/ 20 w 36"/>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31">
                    <a:moveTo>
                      <a:pt x="20" y="0"/>
                    </a:moveTo>
                    <a:cubicBezTo>
                      <a:pt x="20" y="0"/>
                      <a:pt x="0" y="29"/>
                      <a:pt x="8" y="68"/>
                    </a:cubicBezTo>
                    <a:cubicBezTo>
                      <a:pt x="24" y="81"/>
                      <a:pt x="24" y="81"/>
                      <a:pt x="24" y="81"/>
                    </a:cubicBezTo>
                    <a:cubicBezTo>
                      <a:pt x="15" y="93"/>
                      <a:pt x="15" y="93"/>
                      <a:pt x="15" y="93"/>
                    </a:cubicBezTo>
                    <a:cubicBezTo>
                      <a:pt x="15" y="93"/>
                      <a:pt x="17" y="122"/>
                      <a:pt x="24" y="131"/>
                    </a:cubicBezTo>
                    <a:cubicBezTo>
                      <a:pt x="36" y="131"/>
                      <a:pt x="36" y="131"/>
                      <a:pt x="36" y="131"/>
                    </a:cubicBezTo>
                    <a:cubicBezTo>
                      <a:pt x="36" y="17"/>
                      <a:pt x="36" y="17"/>
                      <a:pt x="36" y="17"/>
                    </a:cubicBezTo>
                    <a:lnTo>
                      <a:pt x="20" y="0"/>
                    </a:lnTo>
                    <a:close/>
                  </a:path>
                </a:pathLst>
              </a:custGeom>
              <a:solidFill>
                <a:srgbClr val="C8B07F"/>
              </a:solidFill>
              <a:ln>
                <a:noFill/>
              </a:ln>
            </p:spPr>
            <p:txBody>
              <a:bodyPr vert="horz" wrap="square" lIns="121917" tIns="60958" rIns="121917" bIns="60958" numCol="1" anchor="t" anchorCtr="0" compatLnSpc="1"/>
              <a:p>
                <a:endParaRPr lang="en-US"/>
              </a:p>
            </p:txBody>
          </p:sp>
          <p:sp>
            <p:nvSpPr>
              <p:cNvPr id="66" name="Freeform 27"/>
              <p:cNvSpPr/>
              <p:nvPr/>
            </p:nvSpPr>
            <p:spPr bwMode="auto">
              <a:xfrm>
                <a:off x="3291" y="9601"/>
                <a:ext cx="328" cy="1196"/>
              </a:xfrm>
              <a:custGeom>
                <a:avLst/>
                <a:gdLst>
                  <a:gd name="T0" fmla="*/ 16 w 36"/>
                  <a:gd name="T1" fmla="*/ 0 h 131"/>
                  <a:gd name="T2" fmla="*/ 28 w 36"/>
                  <a:gd name="T3" fmla="*/ 68 h 131"/>
                  <a:gd name="T4" fmla="*/ 12 w 36"/>
                  <a:gd name="T5" fmla="*/ 81 h 131"/>
                  <a:gd name="T6" fmla="*/ 21 w 36"/>
                  <a:gd name="T7" fmla="*/ 93 h 131"/>
                  <a:gd name="T8" fmla="*/ 12 w 36"/>
                  <a:gd name="T9" fmla="*/ 131 h 131"/>
                  <a:gd name="T10" fmla="*/ 0 w 36"/>
                  <a:gd name="T11" fmla="*/ 131 h 131"/>
                  <a:gd name="T12" fmla="*/ 0 w 36"/>
                  <a:gd name="T13" fmla="*/ 17 h 131"/>
                  <a:gd name="T14" fmla="*/ 16 w 36"/>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31">
                    <a:moveTo>
                      <a:pt x="16" y="0"/>
                    </a:moveTo>
                    <a:cubicBezTo>
                      <a:pt x="16" y="0"/>
                      <a:pt x="36" y="29"/>
                      <a:pt x="28" y="68"/>
                    </a:cubicBezTo>
                    <a:cubicBezTo>
                      <a:pt x="12" y="81"/>
                      <a:pt x="12" y="81"/>
                      <a:pt x="12" y="81"/>
                    </a:cubicBezTo>
                    <a:cubicBezTo>
                      <a:pt x="21" y="93"/>
                      <a:pt x="21" y="93"/>
                      <a:pt x="21" y="93"/>
                    </a:cubicBezTo>
                    <a:cubicBezTo>
                      <a:pt x="21" y="93"/>
                      <a:pt x="19" y="122"/>
                      <a:pt x="12" y="131"/>
                    </a:cubicBezTo>
                    <a:cubicBezTo>
                      <a:pt x="0" y="131"/>
                      <a:pt x="0" y="131"/>
                      <a:pt x="0" y="131"/>
                    </a:cubicBezTo>
                    <a:cubicBezTo>
                      <a:pt x="0" y="17"/>
                      <a:pt x="0" y="17"/>
                      <a:pt x="0" y="17"/>
                    </a:cubicBezTo>
                    <a:lnTo>
                      <a:pt x="16" y="0"/>
                    </a:lnTo>
                    <a:close/>
                  </a:path>
                </a:pathLst>
              </a:custGeom>
              <a:solidFill>
                <a:srgbClr val="C8B07F"/>
              </a:solidFill>
              <a:ln>
                <a:noFill/>
              </a:ln>
            </p:spPr>
            <p:txBody>
              <a:bodyPr vert="horz" wrap="square" lIns="121917" tIns="60958" rIns="121917" bIns="60958" numCol="1" anchor="t" anchorCtr="0" compatLnSpc="1"/>
              <a:p>
                <a:endParaRPr lang="en-US"/>
              </a:p>
            </p:txBody>
          </p:sp>
          <p:sp>
            <p:nvSpPr>
              <p:cNvPr id="67" name="Freeform 28"/>
              <p:cNvSpPr/>
              <p:nvPr/>
            </p:nvSpPr>
            <p:spPr bwMode="auto">
              <a:xfrm>
                <a:off x="2444" y="7821"/>
                <a:ext cx="1141" cy="1633"/>
              </a:xfrm>
              <a:custGeom>
                <a:avLst/>
                <a:gdLst>
                  <a:gd name="T0" fmla="*/ 62 w 125"/>
                  <a:gd name="T1" fmla="*/ 179 h 179"/>
                  <a:gd name="T2" fmla="*/ 14 w 125"/>
                  <a:gd name="T3" fmla="*/ 144 h 179"/>
                  <a:gd name="T4" fmla="*/ 17 w 125"/>
                  <a:gd name="T5" fmla="*/ 23 h 179"/>
                  <a:gd name="T6" fmla="*/ 62 w 125"/>
                  <a:gd name="T7" fmla="*/ 3 h 179"/>
                  <a:gd name="T8" fmla="*/ 107 w 125"/>
                  <a:gd name="T9" fmla="*/ 23 h 179"/>
                  <a:gd name="T10" fmla="*/ 111 w 125"/>
                  <a:gd name="T11" fmla="*/ 144 h 179"/>
                  <a:gd name="T12" fmla="*/ 62 w 125"/>
                  <a:gd name="T13" fmla="*/ 179 h 179"/>
                </a:gdLst>
                <a:ahLst/>
                <a:cxnLst>
                  <a:cxn ang="0">
                    <a:pos x="T0" y="T1"/>
                  </a:cxn>
                  <a:cxn ang="0">
                    <a:pos x="T2" y="T3"/>
                  </a:cxn>
                  <a:cxn ang="0">
                    <a:pos x="T4" y="T5"/>
                  </a:cxn>
                  <a:cxn ang="0">
                    <a:pos x="T6" y="T7"/>
                  </a:cxn>
                  <a:cxn ang="0">
                    <a:pos x="T8" y="T9"/>
                  </a:cxn>
                  <a:cxn ang="0">
                    <a:pos x="T10" y="T11"/>
                  </a:cxn>
                  <a:cxn ang="0">
                    <a:pos x="T12" y="T13"/>
                  </a:cxn>
                </a:cxnLst>
                <a:rect l="0" t="0" r="r" b="b"/>
                <a:pathLst>
                  <a:path w="125" h="179">
                    <a:moveTo>
                      <a:pt x="62" y="179"/>
                    </a:moveTo>
                    <a:cubicBezTo>
                      <a:pt x="39" y="179"/>
                      <a:pt x="22" y="159"/>
                      <a:pt x="14" y="144"/>
                    </a:cubicBezTo>
                    <a:cubicBezTo>
                      <a:pt x="6" y="130"/>
                      <a:pt x="0" y="46"/>
                      <a:pt x="17" y="23"/>
                    </a:cubicBezTo>
                    <a:cubicBezTo>
                      <a:pt x="34" y="0"/>
                      <a:pt x="62" y="3"/>
                      <a:pt x="62" y="3"/>
                    </a:cubicBezTo>
                    <a:cubicBezTo>
                      <a:pt x="62" y="3"/>
                      <a:pt x="91" y="0"/>
                      <a:pt x="107" y="23"/>
                    </a:cubicBezTo>
                    <a:cubicBezTo>
                      <a:pt x="125" y="46"/>
                      <a:pt x="119" y="130"/>
                      <a:pt x="111" y="144"/>
                    </a:cubicBezTo>
                    <a:cubicBezTo>
                      <a:pt x="103" y="159"/>
                      <a:pt x="86" y="179"/>
                      <a:pt x="62" y="179"/>
                    </a:cubicBezTo>
                    <a:close/>
                  </a:path>
                </a:pathLst>
              </a:custGeom>
              <a:solidFill>
                <a:srgbClr val="FCD6AA"/>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69" name="Rectangle 29"/>
              <p:cNvSpPr>
                <a:spLocks noChangeArrowheads="1"/>
              </p:cNvSpPr>
              <p:nvPr/>
            </p:nvSpPr>
            <p:spPr bwMode="auto">
              <a:xfrm>
                <a:off x="2727" y="9693"/>
                <a:ext cx="564" cy="1103"/>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17" tIns="60958" rIns="121917" bIns="60958" numCol="1" anchor="t" anchorCtr="0" compatLnSpc="1"/>
              <a:p>
                <a:endParaRPr lang="en-US"/>
              </a:p>
            </p:txBody>
          </p:sp>
          <p:sp>
            <p:nvSpPr>
              <p:cNvPr id="70" name="Freeform 30"/>
              <p:cNvSpPr/>
              <p:nvPr/>
            </p:nvSpPr>
            <p:spPr bwMode="auto">
              <a:xfrm>
                <a:off x="2580" y="9475"/>
                <a:ext cx="301" cy="547"/>
              </a:xfrm>
              <a:custGeom>
                <a:avLst/>
                <a:gdLst>
                  <a:gd name="T0" fmla="*/ 8 w 33"/>
                  <a:gd name="T1" fmla="*/ 0 h 60"/>
                  <a:gd name="T2" fmla="*/ 33 w 33"/>
                  <a:gd name="T3" fmla="*/ 24 h 60"/>
                  <a:gd name="T4" fmla="*/ 14 w 33"/>
                  <a:gd name="T5" fmla="*/ 60 h 60"/>
                  <a:gd name="T6" fmla="*/ 0 w 33"/>
                  <a:gd name="T7" fmla="*/ 14 h 60"/>
                  <a:gd name="T8" fmla="*/ 8 w 33"/>
                  <a:gd name="T9" fmla="*/ 0 h 60"/>
                </a:gdLst>
                <a:ahLst/>
                <a:cxnLst>
                  <a:cxn ang="0">
                    <a:pos x="T0" y="T1"/>
                  </a:cxn>
                  <a:cxn ang="0">
                    <a:pos x="T2" y="T3"/>
                  </a:cxn>
                  <a:cxn ang="0">
                    <a:pos x="T4" y="T5"/>
                  </a:cxn>
                  <a:cxn ang="0">
                    <a:pos x="T6" y="T7"/>
                  </a:cxn>
                  <a:cxn ang="0">
                    <a:pos x="T8" y="T9"/>
                  </a:cxn>
                </a:cxnLst>
                <a:rect l="0" t="0" r="r" b="b"/>
                <a:pathLst>
                  <a:path w="33" h="60">
                    <a:moveTo>
                      <a:pt x="8" y="0"/>
                    </a:moveTo>
                    <a:cubicBezTo>
                      <a:pt x="8" y="0"/>
                      <a:pt x="16" y="13"/>
                      <a:pt x="33" y="24"/>
                    </a:cubicBezTo>
                    <a:cubicBezTo>
                      <a:pt x="33" y="24"/>
                      <a:pt x="14" y="50"/>
                      <a:pt x="14" y="60"/>
                    </a:cubicBezTo>
                    <a:cubicBezTo>
                      <a:pt x="14" y="60"/>
                      <a:pt x="0" y="26"/>
                      <a:pt x="0" y="14"/>
                    </a:cubicBezTo>
                    <a:cubicBezTo>
                      <a:pt x="0" y="14"/>
                      <a:pt x="6" y="1"/>
                      <a:pt x="8" y="0"/>
                    </a:cubicBez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71" name="Freeform 31"/>
              <p:cNvSpPr/>
              <p:nvPr/>
            </p:nvSpPr>
            <p:spPr bwMode="auto">
              <a:xfrm>
                <a:off x="3144" y="9475"/>
                <a:ext cx="304" cy="547"/>
              </a:xfrm>
              <a:custGeom>
                <a:avLst/>
                <a:gdLst>
                  <a:gd name="T0" fmla="*/ 24 w 33"/>
                  <a:gd name="T1" fmla="*/ 0 h 60"/>
                  <a:gd name="T2" fmla="*/ 0 w 33"/>
                  <a:gd name="T3" fmla="*/ 24 h 60"/>
                  <a:gd name="T4" fmla="*/ 19 w 33"/>
                  <a:gd name="T5" fmla="*/ 60 h 60"/>
                  <a:gd name="T6" fmla="*/ 33 w 33"/>
                  <a:gd name="T7" fmla="*/ 14 h 60"/>
                  <a:gd name="T8" fmla="*/ 24 w 33"/>
                  <a:gd name="T9" fmla="*/ 0 h 60"/>
                </a:gdLst>
                <a:ahLst/>
                <a:cxnLst>
                  <a:cxn ang="0">
                    <a:pos x="T0" y="T1"/>
                  </a:cxn>
                  <a:cxn ang="0">
                    <a:pos x="T2" y="T3"/>
                  </a:cxn>
                  <a:cxn ang="0">
                    <a:pos x="T4" y="T5"/>
                  </a:cxn>
                  <a:cxn ang="0">
                    <a:pos x="T6" y="T7"/>
                  </a:cxn>
                  <a:cxn ang="0">
                    <a:pos x="T8" y="T9"/>
                  </a:cxn>
                </a:cxnLst>
                <a:rect l="0" t="0" r="r" b="b"/>
                <a:pathLst>
                  <a:path w="33" h="60">
                    <a:moveTo>
                      <a:pt x="24" y="0"/>
                    </a:moveTo>
                    <a:cubicBezTo>
                      <a:pt x="24" y="0"/>
                      <a:pt x="17" y="13"/>
                      <a:pt x="0" y="24"/>
                    </a:cubicBezTo>
                    <a:cubicBezTo>
                      <a:pt x="0" y="24"/>
                      <a:pt x="19" y="50"/>
                      <a:pt x="19" y="60"/>
                    </a:cubicBezTo>
                    <a:cubicBezTo>
                      <a:pt x="19" y="60"/>
                      <a:pt x="33" y="26"/>
                      <a:pt x="33" y="14"/>
                    </a:cubicBezTo>
                    <a:cubicBezTo>
                      <a:pt x="33" y="14"/>
                      <a:pt x="27" y="1"/>
                      <a:pt x="24" y="0"/>
                    </a:cubicBez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72" name="Freeform 32"/>
              <p:cNvSpPr/>
              <p:nvPr/>
            </p:nvSpPr>
            <p:spPr bwMode="auto">
              <a:xfrm>
                <a:off x="2881" y="9693"/>
                <a:ext cx="263" cy="225"/>
              </a:xfrm>
              <a:custGeom>
                <a:avLst/>
                <a:gdLst>
                  <a:gd name="T0" fmla="*/ 0 w 77"/>
                  <a:gd name="T1" fmla="*/ 0 h 66"/>
                  <a:gd name="T2" fmla="*/ 77 w 77"/>
                  <a:gd name="T3" fmla="*/ 0 h 66"/>
                  <a:gd name="T4" fmla="*/ 77 w 77"/>
                  <a:gd name="T5" fmla="*/ 40 h 66"/>
                  <a:gd name="T6" fmla="*/ 59 w 77"/>
                  <a:gd name="T7" fmla="*/ 66 h 66"/>
                  <a:gd name="T8" fmla="*/ 21 w 77"/>
                  <a:gd name="T9" fmla="*/ 66 h 66"/>
                  <a:gd name="T10" fmla="*/ 0 w 77"/>
                  <a:gd name="T11" fmla="*/ 37 h 66"/>
                  <a:gd name="T12" fmla="*/ 0 w 77"/>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77" h="66">
                    <a:moveTo>
                      <a:pt x="0" y="0"/>
                    </a:moveTo>
                    <a:lnTo>
                      <a:pt x="77" y="0"/>
                    </a:lnTo>
                    <a:lnTo>
                      <a:pt x="77" y="40"/>
                    </a:lnTo>
                    <a:lnTo>
                      <a:pt x="59" y="66"/>
                    </a:lnTo>
                    <a:lnTo>
                      <a:pt x="21" y="66"/>
                    </a:lnTo>
                    <a:lnTo>
                      <a:pt x="0" y="37"/>
                    </a:lnTo>
                    <a:lnTo>
                      <a:pt x="0" y="0"/>
                    </a:lnTo>
                    <a:close/>
                  </a:path>
                </a:pathLst>
              </a:custGeom>
              <a:solidFill>
                <a:srgbClr val="A5A5A5"/>
              </a:solidFill>
              <a:ln>
                <a:noFill/>
              </a:ln>
            </p:spPr>
            <p:txBody>
              <a:bodyPr vert="horz" wrap="square" lIns="121917" tIns="60958" rIns="121917" bIns="60958" numCol="1" anchor="t" anchorCtr="0" compatLnSpc="1"/>
              <a:p>
                <a:endParaRPr lang="en-US"/>
              </a:p>
            </p:txBody>
          </p:sp>
          <p:sp>
            <p:nvSpPr>
              <p:cNvPr id="113" name="Freeform 33"/>
              <p:cNvSpPr/>
              <p:nvPr/>
            </p:nvSpPr>
            <p:spPr bwMode="auto">
              <a:xfrm>
                <a:off x="2881" y="9919"/>
                <a:ext cx="263" cy="878"/>
              </a:xfrm>
              <a:custGeom>
                <a:avLst/>
                <a:gdLst>
                  <a:gd name="T0" fmla="*/ 21 w 77"/>
                  <a:gd name="T1" fmla="*/ 0 h 257"/>
                  <a:gd name="T2" fmla="*/ 0 w 77"/>
                  <a:gd name="T3" fmla="*/ 257 h 257"/>
                  <a:gd name="T4" fmla="*/ 77 w 77"/>
                  <a:gd name="T5" fmla="*/ 257 h 257"/>
                  <a:gd name="T6" fmla="*/ 59 w 77"/>
                  <a:gd name="T7" fmla="*/ 0 h 257"/>
                  <a:gd name="T8" fmla="*/ 21 w 77"/>
                  <a:gd name="T9" fmla="*/ 0 h 257"/>
                </a:gdLst>
                <a:ahLst/>
                <a:cxnLst>
                  <a:cxn ang="0">
                    <a:pos x="T0" y="T1"/>
                  </a:cxn>
                  <a:cxn ang="0">
                    <a:pos x="T2" y="T3"/>
                  </a:cxn>
                  <a:cxn ang="0">
                    <a:pos x="T4" y="T5"/>
                  </a:cxn>
                  <a:cxn ang="0">
                    <a:pos x="T6" y="T7"/>
                  </a:cxn>
                  <a:cxn ang="0">
                    <a:pos x="T8" y="T9"/>
                  </a:cxn>
                </a:cxnLst>
                <a:rect l="0" t="0" r="r" b="b"/>
                <a:pathLst>
                  <a:path w="77" h="257">
                    <a:moveTo>
                      <a:pt x="21" y="0"/>
                    </a:moveTo>
                    <a:lnTo>
                      <a:pt x="0" y="257"/>
                    </a:lnTo>
                    <a:lnTo>
                      <a:pt x="77" y="257"/>
                    </a:lnTo>
                    <a:lnTo>
                      <a:pt x="59" y="0"/>
                    </a:lnTo>
                    <a:lnTo>
                      <a:pt x="21" y="0"/>
                    </a:lnTo>
                    <a:close/>
                  </a:path>
                </a:pathLst>
              </a:custGeom>
              <a:solidFill>
                <a:srgbClr val="A5A5A5"/>
              </a:solidFill>
              <a:ln>
                <a:noFill/>
              </a:ln>
            </p:spPr>
            <p:txBody>
              <a:bodyPr vert="horz" wrap="square" lIns="121917" tIns="60958" rIns="121917" bIns="60958" numCol="1" anchor="t" anchorCtr="0" compatLnSpc="1"/>
              <a:p>
                <a:endParaRPr lang="en-US"/>
              </a:p>
            </p:txBody>
          </p:sp>
          <p:sp>
            <p:nvSpPr>
              <p:cNvPr id="114" name="Freeform 34"/>
              <p:cNvSpPr/>
              <p:nvPr/>
            </p:nvSpPr>
            <p:spPr bwMode="auto">
              <a:xfrm>
                <a:off x="2269" y="7811"/>
                <a:ext cx="1496" cy="967"/>
              </a:xfrm>
              <a:custGeom>
                <a:avLst/>
                <a:gdLst>
                  <a:gd name="T0" fmla="*/ 137 w 164"/>
                  <a:gd name="T1" fmla="*/ 106 h 106"/>
                  <a:gd name="T2" fmla="*/ 129 w 164"/>
                  <a:gd name="T3" fmla="*/ 68 h 106"/>
                  <a:gd name="T4" fmla="*/ 112 w 164"/>
                  <a:gd name="T5" fmla="*/ 44 h 106"/>
                  <a:gd name="T6" fmla="*/ 94 w 164"/>
                  <a:gd name="T7" fmla="*/ 64 h 106"/>
                  <a:gd name="T8" fmla="*/ 40 w 164"/>
                  <a:gd name="T9" fmla="*/ 64 h 106"/>
                  <a:gd name="T10" fmla="*/ 32 w 164"/>
                  <a:gd name="T11" fmla="*/ 80 h 106"/>
                  <a:gd name="T12" fmla="*/ 25 w 164"/>
                  <a:gd name="T13" fmla="*/ 104 h 106"/>
                  <a:gd name="T14" fmla="*/ 82 w 164"/>
                  <a:gd name="T15" fmla="*/ 0 h 106"/>
                  <a:gd name="T16" fmla="*/ 137 w 164"/>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06">
                    <a:moveTo>
                      <a:pt x="137" y="106"/>
                    </a:moveTo>
                    <a:cubicBezTo>
                      <a:pt x="129" y="68"/>
                      <a:pt x="129" y="68"/>
                      <a:pt x="129" y="68"/>
                    </a:cubicBezTo>
                    <a:cubicBezTo>
                      <a:pt x="129" y="68"/>
                      <a:pt x="115" y="66"/>
                      <a:pt x="112" y="44"/>
                    </a:cubicBezTo>
                    <a:cubicBezTo>
                      <a:pt x="112" y="44"/>
                      <a:pt x="107" y="60"/>
                      <a:pt x="94" y="64"/>
                    </a:cubicBezTo>
                    <a:cubicBezTo>
                      <a:pt x="80" y="67"/>
                      <a:pt x="40" y="64"/>
                      <a:pt x="40" y="64"/>
                    </a:cubicBezTo>
                    <a:cubicBezTo>
                      <a:pt x="40" y="64"/>
                      <a:pt x="38" y="75"/>
                      <a:pt x="32" y="80"/>
                    </a:cubicBezTo>
                    <a:cubicBezTo>
                      <a:pt x="25" y="104"/>
                      <a:pt x="25" y="104"/>
                      <a:pt x="25" y="104"/>
                    </a:cubicBezTo>
                    <a:cubicBezTo>
                      <a:pt x="25" y="104"/>
                      <a:pt x="0" y="0"/>
                      <a:pt x="82" y="0"/>
                    </a:cubicBezTo>
                    <a:cubicBezTo>
                      <a:pt x="164" y="0"/>
                      <a:pt x="137" y="106"/>
                      <a:pt x="137" y="106"/>
                    </a:cubicBezTo>
                    <a:close/>
                  </a:path>
                </a:pathLst>
              </a:custGeom>
              <a:solidFill>
                <a:srgbClr val="603813"/>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grpSp>
        <p:sp>
          <p:nvSpPr>
            <p:cNvPr id="115" name="Freeform 47"/>
            <p:cNvSpPr/>
            <p:nvPr/>
          </p:nvSpPr>
          <p:spPr bwMode="auto">
            <a:xfrm>
              <a:off x="3738" y="3721"/>
              <a:ext cx="440" cy="427"/>
            </a:xfrm>
            <a:custGeom>
              <a:avLst/>
              <a:gdLst>
                <a:gd name="T0" fmla="*/ 1 w 50"/>
                <a:gd name="T1" fmla="*/ 18 h 55"/>
                <a:gd name="T2" fmla="*/ 25 w 50"/>
                <a:gd name="T3" fmla="*/ 3 h 55"/>
                <a:gd name="T4" fmla="*/ 41 w 50"/>
                <a:gd name="T5" fmla="*/ 27 h 55"/>
                <a:gd name="T6" fmla="*/ 41 w 50"/>
                <a:gd name="T7" fmla="*/ 27 h 55"/>
                <a:gd name="T8" fmla="*/ 49 w 50"/>
                <a:gd name="T9" fmla="*/ 43 h 55"/>
                <a:gd name="T10" fmla="*/ 32 w 50"/>
                <a:gd name="T11" fmla="*/ 54 h 55"/>
                <a:gd name="T12" fmla="*/ 24 w 50"/>
                <a:gd name="T13" fmla="*/ 49 h 55"/>
                <a:gd name="T14" fmla="*/ 17 w 50"/>
                <a:gd name="T15" fmla="*/ 50 h 55"/>
                <a:gd name="T16" fmla="*/ 7 w 50"/>
                <a:gd name="T17" fmla="*/ 37 h 55"/>
                <a:gd name="T18" fmla="*/ 1 w 50"/>
                <a:gd name="T19" fmla="*/ 1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5">
                  <a:moveTo>
                    <a:pt x="1" y="18"/>
                  </a:moveTo>
                  <a:cubicBezTo>
                    <a:pt x="4" y="7"/>
                    <a:pt x="14" y="0"/>
                    <a:pt x="25" y="3"/>
                  </a:cubicBezTo>
                  <a:cubicBezTo>
                    <a:pt x="36" y="5"/>
                    <a:pt x="43" y="16"/>
                    <a:pt x="41" y="27"/>
                  </a:cubicBezTo>
                  <a:cubicBezTo>
                    <a:pt x="41" y="27"/>
                    <a:pt x="41" y="27"/>
                    <a:pt x="41" y="27"/>
                  </a:cubicBezTo>
                  <a:cubicBezTo>
                    <a:pt x="47" y="30"/>
                    <a:pt x="50" y="36"/>
                    <a:pt x="49" y="43"/>
                  </a:cubicBezTo>
                  <a:cubicBezTo>
                    <a:pt x="47" y="51"/>
                    <a:pt x="39" y="55"/>
                    <a:pt x="32" y="54"/>
                  </a:cubicBezTo>
                  <a:cubicBezTo>
                    <a:pt x="29" y="53"/>
                    <a:pt x="26" y="51"/>
                    <a:pt x="24" y="49"/>
                  </a:cubicBezTo>
                  <a:cubicBezTo>
                    <a:pt x="22" y="50"/>
                    <a:pt x="19" y="50"/>
                    <a:pt x="17" y="50"/>
                  </a:cubicBezTo>
                  <a:cubicBezTo>
                    <a:pt x="10" y="48"/>
                    <a:pt x="6" y="43"/>
                    <a:pt x="7" y="37"/>
                  </a:cubicBezTo>
                  <a:cubicBezTo>
                    <a:pt x="2" y="32"/>
                    <a:pt x="0" y="25"/>
                    <a:pt x="1" y="18"/>
                  </a:cubicBezTo>
                  <a:close/>
                </a:path>
              </a:pathLst>
            </a:custGeom>
            <a:solidFill>
              <a:srgbClr val="F19134"/>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116" name="Freeform 48"/>
            <p:cNvSpPr/>
            <p:nvPr/>
          </p:nvSpPr>
          <p:spPr bwMode="auto">
            <a:xfrm>
              <a:off x="3564" y="4087"/>
              <a:ext cx="210" cy="264"/>
            </a:xfrm>
            <a:custGeom>
              <a:avLst/>
              <a:gdLst>
                <a:gd name="T0" fmla="*/ 1 w 24"/>
                <a:gd name="T1" fmla="*/ 7 h 34"/>
                <a:gd name="T2" fmla="*/ 9 w 24"/>
                <a:gd name="T3" fmla="*/ 1 h 34"/>
                <a:gd name="T4" fmla="*/ 15 w 24"/>
                <a:gd name="T5" fmla="*/ 10 h 34"/>
                <a:gd name="T6" fmla="*/ 14 w 24"/>
                <a:gd name="T7" fmla="*/ 12 h 34"/>
                <a:gd name="T8" fmla="*/ 15 w 24"/>
                <a:gd name="T9" fmla="*/ 12 h 34"/>
                <a:gd name="T10" fmla="*/ 23 w 24"/>
                <a:gd name="T11" fmla="*/ 24 h 34"/>
                <a:gd name="T12" fmla="*/ 10 w 24"/>
                <a:gd name="T13" fmla="*/ 33 h 34"/>
                <a:gd name="T14" fmla="*/ 2 w 24"/>
                <a:gd name="T15" fmla="*/ 20 h 34"/>
                <a:gd name="T16" fmla="*/ 4 w 24"/>
                <a:gd name="T17" fmla="*/ 15 h 34"/>
                <a:gd name="T18" fmla="*/ 1 w 24"/>
                <a:gd name="T1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34">
                  <a:moveTo>
                    <a:pt x="1" y="7"/>
                  </a:moveTo>
                  <a:cubicBezTo>
                    <a:pt x="1" y="3"/>
                    <a:pt x="5" y="0"/>
                    <a:pt x="9" y="1"/>
                  </a:cubicBezTo>
                  <a:cubicBezTo>
                    <a:pt x="13" y="2"/>
                    <a:pt x="16" y="6"/>
                    <a:pt x="15" y="10"/>
                  </a:cubicBezTo>
                  <a:cubicBezTo>
                    <a:pt x="15" y="10"/>
                    <a:pt x="15" y="11"/>
                    <a:pt x="14" y="12"/>
                  </a:cubicBezTo>
                  <a:cubicBezTo>
                    <a:pt x="15" y="12"/>
                    <a:pt x="15" y="12"/>
                    <a:pt x="15" y="12"/>
                  </a:cubicBezTo>
                  <a:cubicBezTo>
                    <a:pt x="21" y="13"/>
                    <a:pt x="24" y="19"/>
                    <a:pt x="23" y="24"/>
                  </a:cubicBezTo>
                  <a:cubicBezTo>
                    <a:pt x="22" y="30"/>
                    <a:pt x="16" y="34"/>
                    <a:pt x="10" y="33"/>
                  </a:cubicBezTo>
                  <a:cubicBezTo>
                    <a:pt x="4" y="32"/>
                    <a:pt x="0" y="26"/>
                    <a:pt x="2" y="20"/>
                  </a:cubicBezTo>
                  <a:cubicBezTo>
                    <a:pt x="2" y="18"/>
                    <a:pt x="3" y="16"/>
                    <a:pt x="4" y="15"/>
                  </a:cubicBezTo>
                  <a:cubicBezTo>
                    <a:pt x="1" y="13"/>
                    <a:pt x="0" y="10"/>
                    <a:pt x="1" y="7"/>
                  </a:cubicBezTo>
                  <a:close/>
                </a:path>
              </a:pathLst>
            </a:custGeom>
            <a:solidFill>
              <a:srgbClr val="F19134"/>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117" name="Freeform 50"/>
            <p:cNvSpPr/>
            <p:nvPr/>
          </p:nvSpPr>
          <p:spPr bwMode="auto">
            <a:xfrm>
              <a:off x="1188" y="1976"/>
              <a:ext cx="2550" cy="2264"/>
            </a:xfrm>
            <a:custGeom>
              <a:avLst/>
              <a:gdLst>
                <a:gd name="T0" fmla="*/ 265 w 291"/>
                <a:gd name="T1" fmla="*/ 188 h 292"/>
                <a:gd name="T2" fmla="*/ 191 w 291"/>
                <a:gd name="T3" fmla="*/ 34 h 292"/>
                <a:gd name="T4" fmla="*/ 23 w 291"/>
                <a:gd name="T5" fmla="*/ 64 h 292"/>
                <a:gd name="T6" fmla="*/ 73 w 291"/>
                <a:gd name="T7" fmla="*/ 203 h 292"/>
                <a:gd name="T8" fmla="*/ 100 w 291"/>
                <a:gd name="T9" fmla="*/ 292 h 292"/>
                <a:gd name="T10" fmla="*/ 122 w 291"/>
                <a:gd name="T11" fmla="*/ 229 h 292"/>
                <a:gd name="T12" fmla="*/ 265 w 291"/>
                <a:gd name="T13" fmla="*/ 188 h 292"/>
              </a:gdLst>
              <a:ahLst/>
              <a:cxnLst>
                <a:cxn ang="0">
                  <a:pos x="T0" y="T1"/>
                </a:cxn>
                <a:cxn ang="0">
                  <a:pos x="T2" y="T3"/>
                </a:cxn>
                <a:cxn ang="0">
                  <a:pos x="T4" y="T5"/>
                </a:cxn>
                <a:cxn ang="0">
                  <a:pos x="T6" y="T7"/>
                </a:cxn>
                <a:cxn ang="0">
                  <a:pos x="T8" y="T9"/>
                </a:cxn>
                <a:cxn ang="0">
                  <a:pos x="T10" y="T11"/>
                </a:cxn>
                <a:cxn ang="0">
                  <a:pos x="T12" y="T13"/>
                </a:cxn>
              </a:cxnLst>
              <a:rect l="0" t="0" r="r" b="b"/>
              <a:pathLst>
                <a:path w="291" h="292">
                  <a:moveTo>
                    <a:pt x="265" y="188"/>
                  </a:moveTo>
                  <a:cubicBezTo>
                    <a:pt x="291" y="138"/>
                    <a:pt x="258" y="69"/>
                    <a:pt x="191" y="34"/>
                  </a:cubicBezTo>
                  <a:cubicBezTo>
                    <a:pt x="124" y="0"/>
                    <a:pt x="49" y="13"/>
                    <a:pt x="23" y="64"/>
                  </a:cubicBezTo>
                  <a:cubicBezTo>
                    <a:pt x="0" y="108"/>
                    <a:pt x="22" y="166"/>
                    <a:pt x="73" y="203"/>
                  </a:cubicBezTo>
                  <a:cubicBezTo>
                    <a:pt x="67" y="225"/>
                    <a:pt x="66" y="259"/>
                    <a:pt x="100" y="292"/>
                  </a:cubicBezTo>
                  <a:cubicBezTo>
                    <a:pt x="100" y="292"/>
                    <a:pt x="102" y="252"/>
                    <a:pt x="122" y="229"/>
                  </a:cubicBezTo>
                  <a:cubicBezTo>
                    <a:pt x="182" y="249"/>
                    <a:pt x="242" y="233"/>
                    <a:pt x="265" y="188"/>
                  </a:cubicBezTo>
                  <a:close/>
                </a:path>
              </a:pathLst>
            </a:custGeom>
            <a:solidFill>
              <a:schemeClr val="bg1">
                <a:lumMod val="65000"/>
              </a:schemeClr>
            </a:solidFill>
            <a:ln>
              <a:noFill/>
            </a:ln>
          </p:spPr>
          <p:txBody>
            <a:bodyPr vert="horz" wrap="square" lIns="121917" tIns="60958" rIns="121917" bIns="60958" numCol="1" anchor="t" anchorCtr="0" compatLnSpc="1"/>
            <a:p>
              <a:endParaRPr lang="en-US"/>
            </a:p>
          </p:txBody>
        </p:sp>
        <p:sp>
          <p:nvSpPr>
            <p:cNvPr id="118" name="Freeform 54"/>
            <p:cNvSpPr/>
            <p:nvPr/>
          </p:nvSpPr>
          <p:spPr bwMode="auto">
            <a:xfrm>
              <a:off x="2635" y="3387"/>
              <a:ext cx="1779" cy="1925"/>
            </a:xfrm>
            <a:custGeom>
              <a:avLst/>
              <a:gdLst>
                <a:gd name="T0" fmla="*/ 187 w 203"/>
                <a:gd name="T1" fmla="*/ 0 h 248"/>
                <a:gd name="T2" fmla="*/ 17 w 203"/>
                <a:gd name="T3" fmla="*/ 0 h 248"/>
                <a:gd name="T4" fmla="*/ 0 w 203"/>
                <a:gd name="T5" fmla="*/ 16 h 248"/>
                <a:gd name="T6" fmla="*/ 0 w 203"/>
                <a:gd name="T7" fmla="*/ 183 h 248"/>
                <a:gd name="T8" fmla="*/ 17 w 203"/>
                <a:gd name="T9" fmla="*/ 200 h 248"/>
                <a:gd name="T10" fmla="*/ 37 w 203"/>
                <a:gd name="T11" fmla="*/ 200 h 248"/>
                <a:gd name="T12" fmla="*/ 32 w 203"/>
                <a:gd name="T13" fmla="*/ 248 h 248"/>
                <a:gd name="T14" fmla="*/ 77 w 203"/>
                <a:gd name="T15" fmla="*/ 200 h 248"/>
                <a:gd name="T16" fmla="*/ 187 w 203"/>
                <a:gd name="T17" fmla="*/ 200 h 248"/>
                <a:gd name="T18" fmla="*/ 203 w 203"/>
                <a:gd name="T19" fmla="*/ 183 h 248"/>
                <a:gd name="T20" fmla="*/ 203 w 203"/>
                <a:gd name="T21" fmla="*/ 16 h 248"/>
                <a:gd name="T22" fmla="*/ 187 w 203"/>
                <a:gd name="T23"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48">
                  <a:moveTo>
                    <a:pt x="187" y="0"/>
                  </a:moveTo>
                  <a:cubicBezTo>
                    <a:pt x="17" y="0"/>
                    <a:pt x="17" y="0"/>
                    <a:pt x="17" y="0"/>
                  </a:cubicBezTo>
                  <a:cubicBezTo>
                    <a:pt x="8" y="0"/>
                    <a:pt x="0" y="7"/>
                    <a:pt x="0" y="16"/>
                  </a:cubicBezTo>
                  <a:cubicBezTo>
                    <a:pt x="0" y="183"/>
                    <a:pt x="0" y="183"/>
                    <a:pt x="0" y="183"/>
                  </a:cubicBezTo>
                  <a:cubicBezTo>
                    <a:pt x="0" y="192"/>
                    <a:pt x="8" y="200"/>
                    <a:pt x="17" y="200"/>
                  </a:cubicBezTo>
                  <a:cubicBezTo>
                    <a:pt x="37" y="200"/>
                    <a:pt x="37" y="200"/>
                    <a:pt x="37" y="200"/>
                  </a:cubicBezTo>
                  <a:cubicBezTo>
                    <a:pt x="44" y="221"/>
                    <a:pt x="32" y="248"/>
                    <a:pt x="32" y="248"/>
                  </a:cubicBezTo>
                  <a:cubicBezTo>
                    <a:pt x="64" y="238"/>
                    <a:pt x="74" y="215"/>
                    <a:pt x="77" y="200"/>
                  </a:cubicBezTo>
                  <a:cubicBezTo>
                    <a:pt x="187" y="200"/>
                    <a:pt x="187" y="200"/>
                    <a:pt x="187" y="200"/>
                  </a:cubicBezTo>
                  <a:cubicBezTo>
                    <a:pt x="196" y="200"/>
                    <a:pt x="203" y="192"/>
                    <a:pt x="203" y="183"/>
                  </a:cubicBezTo>
                  <a:cubicBezTo>
                    <a:pt x="203" y="16"/>
                    <a:pt x="203" y="16"/>
                    <a:pt x="203" y="16"/>
                  </a:cubicBezTo>
                  <a:cubicBezTo>
                    <a:pt x="203" y="7"/>
                    <a:pt x="196" y="0"/>
                    <a:pt x="187" y="0"/>
                  </a:cubicBezTo>
                  <a:close/>
                </a:path>
              </a:pathLst>
            </a:custGeom>
            <a:solidFill>
              <a:schemeClr val="accent1">
                <a:lumMod val="60000"/>
                <a:lumOff val="40000"/>
              </a:schemeClr>
            </a:solidFill>
            <a:ln>
              <a:noFill/>
            </a:ln>
          </p:spPr>
          <p:txBody>
            <a:bodyPr vert="horz" wrap="square" lIns="121917" tIns="60958" rIns="121917" bIns="60958" numCol="1" anchor="t" anchorCtr="0" compatLnSpc="1"/>
            <a:p>
              <a:endParaRPr lang="en-US"/>
            </a:p>
          </p:txBody>
        </p:sp>
        <p:sp>
          <p:nvSpPr>
            <p:cNvPr id="119" name="Freeform 55"/>
            <p:cNvSpPr>
              <a:spLocks noEditPoints="1"/>
            </p:cNvSpPr>
            <p:nvPr/>
          </p:nvSpPr>
          <p:spPr bwMode="auto">
            <a:xfrm>
              <a:off x="3092" y="3581"/>
              <a:ext cx="876" cy="1156"/>
            </a:xfrm>
            <a:custGeom>
              <a:avLst/>
              <a:gdLst>
                <a:gd name="T0" fmla="*/ 50 w 100"/>
                <a:gd name="T1" fmla="*/ 1 h 149"/>
                <a:gd name="T2" fmla="*/ 10 w 100"/>
                <a:gd name="T3" fmla="*/ 80 h 149"/>
                <a:gd name="T4" fmla="*/ 23 w 100"/>
                <a:gd name="T5" fmla="*/ 130 h 149"/>
                <a:gd name="T6" fmla="*/ 34 w 100"/>
                <a:gd name="T7" fmla="*/ 136 h 149"/>
                <a:gd name="T8" fmla="*/ 44 w 100"/>
                <a:gd name="T9" fmla="*/ 149 h 149"/>
                <a:gd name="T10" fmla="*/ 64 w 100"/>
                <a:gd name="T11" fmla="*/ 138 h 149"/>
                <a:gd name="T12" fmla="*/ 69 w 100"/>
                <a:gd name="T13" fmla="*/ 136 h 149"/>
                <a:gd name="T14" fmla="*/ 75 w 100"/>
                <a:gd name="T15" fmla="*/ 101 h 149"/>
                <a:gd name="T16" fmla="*/ 99 w 100"/>
                <a:gd name="T17" fmla="*/ 51 h 149"/>
                <a:gd name="T18" fmla="*/ 34 w 100"/>
                <a:gd name="T19" fmla="*/ 57 h 149"/>
                <a:gd name="T20" fmla="*/ 45 w 100"/>
                <a:gd name="T21" fmla="*/ 60 h 149"/>
                <a:gd name="T22" fmla="*/ 49 w 100"/>
                <a:gd name="T23" fmla="*/ 59 h 149"/>
                <a:gd name="T24" fmla="*/ 58 w 100"/>
                <a:gd name="T25" fmla="*/ 59 h 149"/>
                <a:gd name="T26" fmla="*/ 61 w 100"/>
                <a:gd name="T27" fmla="*/ 60 h 149"/>
                <a:gd name="T28" fmla="*/ 56 w 100"/>
                <a:gd name="T29" fmla="*/ 94 h 149"/>
                <a:gd name="T30" fmla="*/ 65 w 100"/>
                <a:gd name="T31" fmla="*/ 104 h 149"/>
                <a:gd name="T32" fmla="*/ 34 w 100"/>
                <a:gd name="T33" fmla="*/ 112 h 149"/>
                <a:gd name="T34" fmla="*/ 65 w 100"/>
                <a:gd name="T35" fmla="*/ 104 h 149"/>
                <a:gd name="T36" fmla="*/ 33 w 100"/>
                <a:gd name="T37" fmla="*/ 117 h 149"/>
                <a:gd name="T38" fmla="*/ 64 w 100"/>
                <a:gd name="T39" fmla="*/ 126 h 149"/>
                <a:gd name="T40" fmla="*/ 67 w 100"/>
                <a:gd name="T41" fmla="*/ 94 h 149"/>
                <a:gd name="T42" fmla="*/ 74 w 100"/>
                <a:gd name="T43" fmla="*/ 54 h 149"/>
                <a:gd name="T44" fmla="*/ 67 w 100"/>
                <a:gd name="T45" fmla="*/ 52 h 149"/>
                <a:gd name="T46" fmla="*/ 61 w 100"/>
                <a:gd name="T47" fmla="*/ 55 h 149"/>
                <a:gd name="T48" fmla="*/ 55 w 100"/>
                <a:gd name="T49" fmla="*/ 46 h 149"/>
                <a:gd name="T50" fmla="*/ 47 w 100"/>
                <a:gd name="T51" fmla="*/ 54 h 149"/>
                <a:gd name="T52" fmla="*/ 38 w 100"/>
                <a:gd name="T53" fmla="*/ 48 h 149"/>
                <a:gd name="T54" fmla="*/ 33 w 100"/>
                <a:gd name="T55" fmla="*/ 51 h 149"/>
                <a:gd name="T56" fmla="*/ 26 w 100"/>
                <a:gd name="T57" fmla="*/ 53 h 149"/>
                <a:gd name="T58" fmla="*/ 32 w 100"/>
                <a:gd name="T59" fmla="*/ 94 h 149"/>
                <a:gd name="T60" fmla="*/ 10 w 100"/>
                <a:gd name="T61" fmla="*/ 50 h 149"/>
                <a:gd name="T62" fmla="*/ 89 w 100"/>
                <a:gd name="T63" fmla="*/ 51 h 149"/>
                <a:gd name="T64" fmla="*/ 67 w 100"/>
                <a:gd name="T65" fmla="*/ 9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49">
                  <a:moveTo>
                    <a:pt x="99" y="51"/>
                  </a:moveTo>
                  <a:cubicBezTo>
                    <a:pt x="100" y="23"/>
                    <a:pt x="78" y="1"/>
                    <a:pt x="50" y="1"/>
                  </a:cubicBezTo>
                  <a:cubicBezTo>
                    <a:pt x="23" y="0"/>
                    <a:pt x="1" y="22"/>
                    <a:pt x="0" y="50"/>
                  </a:cubicBezTo>
                  <a:cubicBezTo>
                    <a:pt x="0" y="61"/>
                    <a:pt x="4" y="71"/>
                    <a:pt x="10" y="80"/>
                  </a:cubicBezTo>
                  <a:cubicBezTo>
                    <a:pt x="15" y="87"/>
                    <a:pt x="20" y="93"/>
                    <a:pt x="24" y="100"/>
                  </a:cubicBezTo>
                  <a:cubicBezTo>
                    <a:pt x="23" y="130"/>
                    <a:pt x="23" y="130"/>
                    <a:pt x="23" y="130"/>
                  </a:cubicBezTo>
                  <a:cubicBezTo>
                    <a:pt x="23" y="133"/>
                    <a:pt x="26" y="135"/>
                    <a:pt x="28" y="135"/>
                  </a:cubicBezTo>
                  <a:cubicBezTo>
                    <a:pt x="34" y="136"/>
                    <a:pt x="34" y="136"/>
                    <a:pt x="34" y="136"/>
                  </a:cubicBezTo>
                  <a:cubicBezTo>
                    <a:pt x="34" y="138"/>
                    <a:pt x="34" y="138"/>
                    <a:pt x="34" y="138"/>
                  </a:cubicBezTo>
                  <a:cubicBezTo>
                    <a:pt x="34" y="144"/>
                    <a:pt x="38" y="148"/>
                    <a:pt x="44" y="149"/>
                  </a:cubicBezTo>
                  <a:cubicBezTo>
                    <a:pt x="53" y="149"/>
                    <a:pt x="53" y="149"/>
                    <a:pt x="53" y="149"/>
                  </a:cubicBezTo>
                  <a:cubicBezTo>
                    <a:pt x="59" y="149"/>
                    <a:pt x="64" y="144"/>
                    <a:pt x="64" y="138"/>
                  </a:cubicBezTo>
                  <a:cubicBezTo>
                    <a:pt x="64" y="136"/>
                    <a:pt x="64" y="136"/>
                    <a:pt x="64" y="136"/>
                  </a:cubicBezTo>
                  <a:cubicBezTo>
                    <a:pt x="69" y="136"/>
                    <a:pt x="69" y="136"/>
                    <a:pt x="69" y="136"/>
                  </a:cubicBezTo>
                  <a:cubicBezTo>
                    <a:pt x="72" y="136"/>
                    <a:pt x="74" y="134"/>
                    <a:pt x="74" y="131"/>
                  </a:cubicBezTo>
                  <a:cubicBezTo>
                    <a:pt x="75" y="101"/>
                    <a:pt x="75" y="101"/>
                    <a:pt x="75" y="101"/>
                  </a:cubicBezTo>
                  <a:cubicBezTo>
                    <a:pt x="79" y="94"/>
                    <a:pt x="83" y="88"/>
                    <a:pt x="88" y="81"/>
                  </a:cubicBezTo>
                  <a:cubicBezTo>
                    <a:pt x="95" y="73"/>
                    <a:pt x="99" y="62"/>
                    <a:pt x="99" y="51"/>
                  </a:cubicBezTo>
                  <a:close/>
                  <a:moveTo>
                    <a:pt x="42" y="94"/>
                  </a:moveTo>
                  <a:cubicBezTo>
                    <a:pt x="34" y="57"/>
                    <a:pt x="34" y="57"/>
                    <a:pt x="34" y="57"/>
                  </a:cubicBezTo>
                  <a:cubicBezTo>
                    <a:pt x="39" y="53"/>
                    <a:pt x="39" y="53"/>
                    <a:pt x="39" y="53"/>
                  </a:cubicBezTo>
                  <a:cubicBezTo>
                    <a:pt x="45" y="60"/>
                    <a:pt x="45" y="60"/>
                    <a:pt x="45" y="60"/>
                  </a:cubicBezTo>
                  <a:cubicBezTo>
                    <a:pt x="46" y="60"/>
                    <a:pt x="47" y="60"/>
                    <a:pt x="47" y="60"/>
                  </a:cubicBezTo>
                  <a:cubicBezTo>
                    <a:pt x="48" y="60"/>
                    <a:pt x="49" y="60"/>
                    <a:pt x="49" y="59"/>
                  </a:cubicBezTo>
                  <a:cubicBezTo>
                    <a:pt x="55" y="53"/>
                    <a:pt x="55" y="53"/>
                    <a:pt x="55" y="53"/>
                  </a:cubicBezTo>
                  <a:cubicBezTo>
                    <a:pt x="58" y="59"/>
                    <a:pt x="58" y="59"/>
                    <a:pt x="58" y="59"/>
                  </a:cubicBezTo>
                  <a:cubicBezTo>
                    <a:pt x="58" y="60"/>
                    <a:pt x="59" y="60"/>
                    <a:pt x="60" y="60"/>
                  </a:cubicBezTo>
                  <a:cubicBezTo>
                    <a:pt x="60" y="60"/>
                    <a:pt x="61" y="60"/>
                    <a:pt x="61" y="60"/>
                  </a:cubicBezTo>
                  <a:cubicBezTo>
                    <a:pt x="65" y="59"/>
                    <a:pt x="65" y="59"/>
                    <a:pt x="65" y="59"/>
                  </a:cubicBezTo>
                  <a:cubicBezTo>
                    <a:pt x="56" y="94"/>
                    <a:pt x="56" y="94"/>
                    <a:pt x="56" y="94"/>
                  </a:cubicBezTo>
                  <a:lnTo>
                    <a:pt x="42" y="94"/>
                  </a:lnTo>
                  <a:close/>
                  <a:moveTo>
                    <a:pt x="65" y="104"/>
                  </a:moveTo>
                  <a:cubicBezTo>
                    <a:pt x="65" y="113"/>
                    <a:pt x="65" y="113"/>
                    <a:pt x="65" y="113"/>
                  </a:cubicBezTo>
                  <a:cubicBezTo>
                    <a:pt x="34" y="112"/>
                    <a:pt x="34" y="112"/>
                    <a:pt x="34" y="112"/>
                  </a:cubicBezTo>
                  <a:cubicBezTo>
                    <a:pt x="34" y="104"/>
                    <a:pt x="34" y="104"/>
                    <a:pt x="34" y="104"/>
                  </a:cubicBezTo>
                  <a:lnTo>
                    <a:pt x="65" y="104"/>
                  </a:lnTo>
                  <a:close/>
                  <a:moveTo>
                    <a:pt x="33" y="126"/>
                  </a:moveTo>
                  <a:cubicBezTo>
                    <a:pt x="33" y="117"/>
                    <a:pt x="33" y="117"/>
                    <a:pt x="33" y="117"/>
                  </a:cubicBezTo>
                  <a:cubicBezTo>
                    <a:pt x="64" y="118"/>
                    <a:pt x="64" y="118"/>
                    <a:pt x="64" y="118"/>
                  </a:cubicBezTo>
                  <a:cubicBezTo>
                    <a:pt x="64" y="126"/>
                    <a:pt x="64" y="126"/>
                    <a:pt x="64" y="126"/>
                  </a:cubicBezTo>
                  <a:lnTo>
                    <a:pt x="33" y="126"/>
                  </a:lnTo>
                  <a:close/>
                  <a:moveTo>
                    <a:pt x="67" y="94"/>
                  </a:moveTo>
                  <a:cubicBezTo>
                    <a:pt x="64" y="94"/>
                    <a:pt x="64" y="94"/>
                    <a:pt x="64" y="94"/>
                  </a:cubicBezTo>
                  <a:cubicBezTo>
                    <a:pt x="74" y="54"/>
                    <a:pt x="74" y="54"/>
                    <a:pt x="74" y="54"/>
                  </a:cubicBezTo>
                  <a:cubicBezTo>
                    <a:pt x="74" y="52"/>
                    <a:pt x="73" y="49"/>
                    <a:pt x="71" y="49"/>
                  </a:cubicBezTo>
                  <a:cubicBezTo>
                    <a:pt x="69" y="49"/>
                    <a:pt x="67" y="50"/>
                    <a:pt x="67" y="52"/>
                  </a:cubicBezTo>
                  <a:cubicBezTo>
                    <a:pt x="67" y="53"/>
                    <a:pt x="67" y="53"/>
                    <a:pt x="67" y="53"/>
                  </a:cubicBezTo>
                  <a:cubicBezTo>
                    <a:pt x="61" y="55"/>
                    <a:pt x="61" y="55"/>
                    <a:pt x="61" y="55"/>
                  </a:cubicBezTo>
                  <a:cubicBezTo>
                    <a:pt x="57" y="47"/>
                    <a:pt x="57" y="47"/>
                    <a:pt x="57" y="47"/>
                  </a:cubicBezTo>
                  <a:cubicBezTo>
                    <a:pt x="57" y="46"/>
                    <a:pt x="56" y="46"/>
                    <a:pt x="55" y="46"/>
                  </a:cubicBezTo>
                  <a:cubicBezTo>
                    <a:pt x="55" y="46"/>
                    <a:pt x="54" y="46"/>
                    <a:pt x="53" y="47"/>
                  </a:cubicBezTo>
                  <a:cubicBezTo>
                    <a:pt x="47" y="54"/>
                    <a:pt x="47" y="54"/>
                    <a:pt x="47" y="54"/>
                  </a:cubicBezTo>
                  <a:cubicBezTo>
                    <a:pt x="41" y="49"/>
                    <a:pt x="41" y="49"/>
                    <a:pt x="41" y="49"/>
                  </a:cubicBezTo>
                  <a:cubicBezTo>
                    <a:pt x="40" y="48"/>
                    <a:pt x="39" y="48"/>
                    <a:pt x="38" y="48"/>
                  </a:cubicBezTo>
                  <a:cubicBezTo>
                    <a:pt x="33" y="51"/>
                    <a:pt x="33" y="51"/>
                    <a:pt x="33" y="51"/>
                  </a:cubicBezTo>
                  <a:cubicBezTo>
                    <a:pt x="33" y="51"/>
                    <a:pt x="33" y="51"/>
                    <a:pt x="33" y="51"/>
                  </a:cubicBezTo>
                  <a:cubicBezTo>
                    <a:pt x="32" y="49"/>
                    <a:pt x="30" y="48"/>
                    <a:pt x="28" y="48"/>
                  </a:cubicBezTo>
                  <a:cubicBezTo>
                    <a:pt x="26" y="49"/>
                    <a:pt x="25" y="51"/>
                    <a:pt x="26" y="53"/>
                  </a:cubicBezTo>
                  <a:cubicBezTo>
                    <a:pt x="34" y="94"/>
                    <a:pt x="34" y="94"/>
                    <a:pt x="34" y="94"/>
                  </a:cubicBezTo>
                  <a:cubicBezTo>
                    <a:pt x="32" y="94"/>
                    <a:pt x="32" y="94"/>
                    <a:pt x="32" y="94"/>
                  </a:cubicBezTo>
                  <a:cubicBezTo>
                    <a:pt x="28" y="87"/>
                    <a:pt x="23" y="80"/>
                    <a:pt x="18" y="74"/>
                  </a:cubicBezTo>
                  <a:cubicBezTo>
                    <a:pt x="13" y="67"/>
                    <a:pt x="10" y="59"/>
                    <a:pt x="10" y="50"/>
                  </a:cubicBezTo>
                  <a:cubicBezTo>
                    <a:pt x="10" y="28"/>
                    <a:pt x="28" y="10"/>
                    <a:pt x="50" y="11"/>
                  </a:cubicBezTo>
                  <a:cubicBezTo>
                    <a:pt x="72" y="11"/>
                    <a:pt x="90" y="29"/>
                    <a:pt x="89" y="51"/>
                  </a:cubicBezTo>
                  <a:cubicBezTo>
                    <a:pt x="89" y="60"/>
                    <a:pt x="86" y="68"/>
                    <a:pt x="81" y="75"/>
                  </a:cubicBezTo>
                  <a:cubicBezTo>
                    <a:pt x="76" y="81"/>
                    <a:pt x="71" y="88"/>
                    <a:pt x="67" y="94"/>
                  </a:cubicBezTo>
                  <a:close/>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120" name="Freeform 58"/>
            <p:cNvSpPr/>
            <p:nvPr/>
          </p:nvSpPr>
          <p:spPr bwMode="auto">
            <a:xfrm>
              <a:off x="1740" y="5877"/>
              <a:ext cx="256" cy="273"/>
            </a:xfrm>
            <a:custGeom>
              <a:avLst/>
              <a:gdLst>
                <a:gd name="T0" fmla="*/ 29 w 29"/>
                <a:gd name="T1" fmla="*/ 9 h 35"/>
                <a:gd name="T2" fmla="*/ 21 w 29"/>
                <a:gd name="T3" fmla="*/ 0 h 35"/>
                <a:gd name="T4" fmla="*/ 12 w 29"/>
                <a:gd name="T5" fmla="*/ 9 h 35"/>
                <a:gd name="T6" fmla="*/ 13 w 29"/>
                <a:gd name="T7" fmla="*/ 11 h 35"/>
                <a:gd name="T8" fmla="*/ 12 w 29"/>
                <a:gd name="T9" fmla="*/ 11 h 35"/>
                <a:gd name="T10" fmla="*/ 0 w 29"/>
                <a:gd name="T11" fmla="*/ 23 h 35"/>
                <a:gd name="T12" fmla="*/ 12 w 29"/>
                <a:gd name="T13" fmla="*/ 35 h 35"/>
                <a:gd name="T14" fmla="*/ 24 w 29"/>
                <a:gd name="T15" fmla="*/ 23 h 35"/>
                <a:gd name="T16" fmla="*/ 23 w 29"/>
                <a:gd name="T17" fmla="*/ 16 h 35"/>
                <a:gd name="T18" fmla="*/ 29 w 29"/>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5">
                  <a:moveTo>
                    <a:pt x="29" y="9"/>
                  </a:moveTo>
                  <a:cubicBezTo>
                    <a:pt x="29" y="4"/>
                    <a:pt x="25" y="0"/>
                    <a:pt x="21" y="0"/>
                  </a:cubicBezTo>
                  <a:cubicBezTo>
                    <a:pt x="16" y="0"/>
                    <a:pt x="12" y="4"/>
                    <a:pt x="12" y="9"/>
                  </a:cubicBezTo>
                  <a:cubicBezTo>
                    <a:pt x="12" y="9"/>
                    <a:pt x="13" y="10"/>
                    <a:pt x="13" y="11"/>
                  </a:cubicBezTo>
                  <a:cubicBezTo>
                    <a:pt x="12" y="11"/>
                    <a:pt x="12" y="11"/>
                    <a:pt x="12" y="11"/>
                  </a:cubicBezTo>
                  <a:cubicBezTo>
                    <a:pt x="6" y="11"/>
                    <a:pt x="0" y="16"/>
                    <a:pt x="0" y="23"/>
                  </a:cubicBezTo>
                  <a:cubicBezTo>
                    <a:pt x="0" y="29"/>
                    <a:pt x="6" y="35"/>
                    <a:pt x="12" y="35"/>
                  </a:cubicBezTo>
                  <a:cubicBezTo>
                    <a:pt x="19" y="35"/>
                    <a:pt x="24" y="29"/>
                    <a:pt x="24" y="23"/>
                  </a:cubicBezTo>
                  <a:cubicBezTo>
                    <a:pt x="24" y="20"/>
                    <a:pt x="24" y="18"/>
                    <a:pt x="23" y="16"/>
                  </a:cubicBezTo>
                  <a:cubicBezTo>
                    <a:pt x="26" y="16"/>
                    <a:pt x="29" y="12"/>
                    <a:pt x="29" y="9"/>
                  </a:cubicBezTo>
                  <a:close/>
                </a:path>
              </a:pathLst>
            </a:custGeom>
            <a:solidFill>
              <a:srgbClr val="3DC5C4"/>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121" name="Freeform 86"/>
            <p:cNvSpPr/>
            <p:nvPr/>
          </p:nvSpPr>
          <p:spPr bwMode="auto">
            <a:xfrm>
              <a:off x="1319" y="4923"/>
              <a:ext cx="2078" cy="1716"/>
            </a:xfrm>
            <a:custGeom>
              <a:avLst/>
              <a:gdLst>
                <a:gd name="T0" fmla="*/ 227 w 237"/>
                <a:gd name="T1" fmla="*/ 68 h 221"/>
                <a:gd name="T2" fmla="*/ 97 w 237"/>
                <a:gd name="T3" fmla="*/ 15 h 221"/>
                <a:gd name="T4" fmla="*/ 12 w 237"/>
                <a:gd name="T5" fmla="*/ 126 h 221"/>
                <a:gd name="T6" fmla="*/ 118 w 237"/>
                <a:gd name="T7" fmla="*/ 182 h 221"/>
                <a:gd name="T8" fmla="*/ 183 w 237"/>
                <a:gd name="T9" fmla="*/ 221 h 221"/>
                <a:gd name="T10" fmla="*/ 162 w 237"/>
                <a:gd name="T11" fmla="*/ 171 h 221"/>
                <a:gd name="T12" fmla="*/ 227 w 237"/>
                <a:gd name="T13" fmla="*/ 68 h 221"/>
              </a:gdLst>
              <a:ahLst/>
              <a:cxnLst>
                <a:cxn ang="0">
                  <a:pos x="T0" y="T1"/>
                </a:cxn>
                <a:cxn ang="0">
                  <a:pos x="T2" y="T3"/>
                </a:cxn>
                <a:cxn ang="0">
                  <a:pos x="T4" y="T5"/>
                </a:cxn>
                <a:cxn ang="0">
                  <a:pos x="T6" y="T7"/>
                </a:cxn>
                <a:cxn ang="0">
                  <a:pos x="T8" y="T9"/>
                </a:cxn>
                <a:cxn ang="0">
                  <a:pos x="T10" y="T11"/>
                </a:cxn>
                <a:cxn ang="0">
                  <a:pos x="T12" y="T13"/>
                </a:cxn>
              </a:cxnLst>
              <a:rect l="0" t="0" r="r" b="b"/>
              <a:pathLst>
                <a:path w="237" h="221">
                  <a:moveTo>
                    <a:pt x="227" y="68"/>
                  </a:moveTo>
                  <a:cubicBezTo>
                    <a:pt x="214" y="23"/>
                    <a:pt x="157" y="0"/>
                    <a:pt x="97" y="15"/>
                  </a:cubicBezTo>
                  <a:cubicBezTo>
                    <a:pt x="38" y="31"/>
                    <a:pt x="0" y="81"/>
                    <a:pt x="12" y="126"/>
                  </a:cubicBezTo>
                  <a:cubicBezTo>
                    <a:pt x="22" y="165"/>
                    <a:pt x="68" y="188"/>
                    <a:pt x="118" y="182"/>
                  </a:cubicBezTo>
                  <a:cubicBezTo>
                    <a:pt x="127" y="198"/>
                    <a:pt x="145" y="220"/>
                    <a:pt x="183" y="221"/>
                  </a:cubicBezTo>
                  <a:cubicBezTo>
                    <a:pt x="183" y="221"/>
                    <a:pt x="163" y="196"/>
                    <a:pt x="162" y="171"/>
                  </a:cubicBezTo>
                  <a:cubicBezTo>
                    <a:pt x="209" y="150"/>
                    <a:pt x="237" y="108"/>
                    <a:pt x="227" y="68"/>
                  </a:cubicBezTo>
                  <a:close/>
                </a:path>
              </a:pathLst>
            </a:custGeom>
            <a:solidFill>
              <a:srgbClr val="C8B07F"/>
            </a:solidFill>
            <a:ln>
              <a:noFill/>
            </a:ln>
          </p:spPr>
          <p:txBody>
            <a:bodyPr vert="horz" wrap="square" lIns="121917" tIns="60958" rIns="121917" bIns="60958" numCol="1" anchor="t" anchorCtr="0" compatLnSpc="1"/>
            <a:p>
              <a:endParaRPr lang="en-US"/>
            </a:p>
          </p:txBody>
        </p:sp>
        <p:sp>
          <p:nvSpPr>
            <p:cNvPr id="122" name="Freeform 87"/>
            <p:cNvSpPr/>
            <p:nvPr/>
          </p:nvSpPr>
          <p:spPr bwMode="auto">
            <a:xfrm>
              <a:off x="2048" y="5465"/>
              <a:ext cx="755" cy="659"/>
            </a:xfrm>
            <a:custGeom>
              <a:avLst/>
              <a:gdLst>
                <a:gd name="T0" fmla="*/ 11 w 86"/>
                <a:gd name="T1" fmla="*/ 82 h 85"/>
                <a:gd name="T2" fmla="*/ 14 w 86"/>
                <a:gd name="T3" fmla="*/ 84 h 85"/>
                <a:gd name="T4" fmla="*/ 40 w 86"/>
                <a:gd name="T5" fmla="*/ 77 h 85"/>
                <a:gd name="T6" fmla="*/ 34 w 86"/>
                <a:gd name="T7" fmla="*/ 56 h 85"/>
                <a:gd name="T8" fmla="*/ 36 w 86"/>
                <a:gd name="T9" fmla="*/ 51 h 85"/>
                <a:gd name="T10" fmla="*/ 47 w 86"/>
                <a:gd name="T11" fmla="*/ 48 h 85"/>
                <a:gd name="T12" fmla="*/ 52 w 86"/>
                <a:gd name="T13" fmla="*/ 51 h 85"/>
                <a:gd name="T14" fmla="*/ 57 w 86"/>
                <a:gd name="T15" fmla="*/ 72 h 85"/>
                <a:gd name="T16" fmla="*/ 83 w 86"/>
                <a:gd name="T17" fmla="*/ 65 h 85"/>
                <a:gd name="T18" fmla="*/ 85 w 86"/>
                <a:gd name="T19" fmla="*/ 62 h 85"/>
                <a:gd name="T20" fmla="*/ 74 w 86"/>
                <a:gd name="T21" fmla="*/ 22 h 85"/>
                <a:gd name="T22" fmla="*/ 30 w 86"/>
                <a:gd name="T23" fmla="*/ 0 h 85"/>
                <a:gd name="T24" fmla="*/ 0 w 86"/>
                <a:gd name="T25" fmla="*/ 42 h 85"/>
                <a:gd name="T26" fmla="*/ 11 w 86"/>
                <a:gd name="T27" fmla="*/ 8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85">
                  <a:moveTo>
                    <a:pt x="11" y="82"/>
                  </a:moveTo>
                  <a:cubicBezTo>
                    <a:pt x="11" y="82"/>
                    <a:pt x="11" y="85"/>
                    <a:pt x="14" y="84"/>
                  </a:cubicBezTo>
                  <a:cubicBezTo>
                    <a:pt x="16" y="83"/>
                    <a:pt x="40" y="77"/>
                    <a:pt x="40" y="77"/>
                  </a:cubicBezTo>
                  <a:cubicBezTo>
                    <a:pt x="34" y="56"/>
                    <a:pt x="34" y="56"/>
                    <a:pt x="34" y="56"/>
                  </a:cubicBezTo>
                  <a:cubicBezTo>
                    <a:pt x="34" y="56"/>
                    <a:pt x="33" y="52"/>
                    <a:pt x="36" y="51"/>
                  </a:cubicBezTo>
                  <a:cubicBezTo>
                    <a:pt x="47" y="48"/>
                    <a:pt x="47" y="48"/>
                    <a:pt x="47" y="48"/>
                  </a:cubicBezTo>
                  <a:cubicBezTo>
                    <a:pt x="51" y="47"/>
                    <a:pt x="52" y="51"/>
                    <a:pt x="52" y="51"/>
                  </a:cubicBezTo>
                  <a:cubicBezTo>
                    <a:pt x="57" y="72"/>
                    <a:pt x="57" y="72"/>
                    <a:pt x="57" y="72"/>
                  </a:cubicBezTo>
                  <a:cubicBezTo>
                    <a:pt x="83" y="65"/>
                    <a:pt x="83" y="65"/>
                    <a:pt x="83" y="65"/>
                  </a:cubicBezTo>
                  <a:cubicBezTo>
                    <a:pt x="86" y="65"/>
                    <a:pt x="85" y="62"/>
                    <a:pt x="85" y="62"/>
                  </a:cubicBezTo>
                  <a:cubicBezTo>
                    <a:pt x="74" y="22"/>
                    <a:pt x="74" y="22"/>
                    <a:pt x="74" y="22"/>
                  </a:cubicBezTo>
                  <a:cubicBezTo>
                    <a:pt x="30" y="0"/>
                    <a:pt x="30" y="0"/>
                    <a:pt x="30" y="0"/>
                  </a:cubicBezTo>
                  <a:cubicBezTo>
                    <a:pt x="0" y="42"/>
                    <a:pt x="0" y="42"/>
                    <a:pt x="0" y="42"/>
                  </a:cubicBezTo>
                  <a:lnTo>
                    <a:pt x="11" y="82"/>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123" name="Freeform 88"/>
            <p:cNvSpPr/>
            <p:nvPr/>
          </p:nvSpPr>
          <p:spPr bwMode="auto">
            <a:xfrm>
              <a:off x="1916" y="5335"/>
              <a:ext cx="902" cy="505"/>
            </a:xfrm>
            <a:custGeom>
              <a:avLst/>
              <a:gdLst>
                <a:gd name="T0" fmla="*/ 0 w 103"/>
                <a:gd name="T1" fmla="*/ 60 h 65"/>
                <a:gd name="T2" fmla="*/ 10 w 103"/>
                <a:gd name="T3" fmla="*/ 57 h 65"/>
                <a:gd name="T4" fmla="*/ 43 w 103"/>
                <a:gd name="T5" fmla="*/ 10 h 65"/>
                <a:gd name="T6" fmla="*/ 92 w 103"/>
                <a:gd name="T7" fmla="*/ 35 h 65"/>
                <a:gd name="T8" fmla="*/ 103 w 103"/>
                <a:gd name="T9" fmla="*/ 32 h 65"/>
                <a:gd name="T10" fmla="*/ 40 w 103"/>
                <a:gd name="T11" fmla="*/ 0 h 65"/>
                <a:gd name="T12" fmla="*/ 0 w 103"/>
                <a:gd name="T13" fmla="*/ 60 h 65"/>
              </a:gdLst>
              <a:ahLst/>
              <a:cxnLst>
                <a:cxn ang="0">
                  <a:pos x="T0" y="T1"/>
                </a:cxn>
                <a:cxn ang="0">
                  <a:pos x="T2" y="T3"/>
                </a:cxn>
                <a:cxn ang="0">
                  <a:pos x="T4" y="T5"/>
                </a:cxn>
                <a:cxn ang="0">
                  <a:pos x="T6" y="T7"/>
                </a:cxn>
                <a:cxn ang="0">
                  <a:pos x="T8" y="T9"/>
                </a:cxn>
                <a:cxn ang="0">
                  <a:pos x="T10" y="T11"/>
                </a:cxn>
                <a:cxn ang="0">
                  <a:pos x="T12" y="T13"/>
                </a:cxn>
              </a:cxnLst>
              <a:rect l="0" t="0" r="r" b="b"/>
              <a:pathLst>
                <a:path w="103" h="65">
                  <a:moveTo>
                    <a:pt x="0" y="60"/>
                  </a:moveTo>
                  <a:cubicBezTo>
                    <a:pt x="0" y="60"/>
                    <a:pt x="5" y="65"/>
                    <a:pt x="10" y="57"/>
                  </a:cubicBezTo>
                  <a:cubicBezTo>
                    <a:pt x="43" y="10"/>
                    <a:pt x="43" y="10"/>
                    <a:pt x="43" y="10"/>
                  </a:cubicBezTo>
                  <a:cubicBezTo>
                    <a:pt x="92" y="35"/>
                    <a:pt x="92" y="35"/>
                    <a:pt x="92" y="35"/>
                  </a:cubicBezTo>
                  <a:cubicBezTo>
                    <a:pt x="102" y="39"/>
                    <a:pt x="103" y="32"/>
                    <a:pt x="103" y="32"/>
                  </a:cubicBezTo>
                  <a:cubicBezTo>
                    <a:pt x="40" y="0"/>
                    <a:pt x="40" y="0"/>
                    <a:pt x="40" y="0"/>
                  </a:cubicBezTo>
                  <a:lnTo>
                    <a:pt x="0" y="60"/>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124" name="Freeform 89"/>
            <p:cNvSpPr/>
            <p:nvPr/>
          </p:nvSpPr>
          <p:spPr bwMode="auto">
            <a:xfrm>
              <a:off x="2547" y="5335"/>
              <a:ext cx="132" cy="162"/>
            </a:xfrm>
            <a:custGeom>
              <a:avLst/>
              <a:gdLst>
                <a:gd name="T0" fmla="*/ 27 w 40"/>
                <a:gd name="T1" fmla="*/ 0 h 56"/>
                <a:gd name="T2" fmla="*/ 0 w 40"/>
                <a:gd name="T3" fmla="*/ 8 h 56"/>
                <a:gd name="T4" fmla="*/ 8 w 40"/>
                <a:gd name="T5" fmla="*/ 40 h 56"/>
                <a:gd name="T6" fmla="*/ 40 w 40"/>
                <a:gd name="T7" fmla="*/ 56 h 56"/>
                <a:gd name="T8" fmla="*/ 27 w 40"/>
                <a:gd name="T9" fmla="*/ 0 h 56"/>
              </a:gdLst>
              <a:ahLst/>
              <a:cxnLst>
                <a:cxn ang="0">
                  <a:pos x="T0" y="T1"/>
                </a:cxn>
                <a:cxn ang="0">
                  <a:pos x="T2" y="T3"/>
                </a:cxn>
                <a:cxn ang="0">
                  <a:pos x="T4" y="T5"/>
                </a:cxn>
                <a:cxn ang="0">
                  <a:pos x="T6" y="T7"/>
                </a:cxn>
                <a:cxn ang="0">
                  <a:pos x="T8" y="T9"/>
                </a:cxn>
              </a:cxnLst>
              <a:rect l="0" t="0" r="r" b="b"/>
              <a:pathLst>
                <a:path w="40" h="56">
                  <a:moveTo>
                    <a:pt x="27" y="0"/>
                  </a:moveTo>
                  <a:lnTo>
                    <a:pt x="0" y="8"/>
                  </a:lnTo>
                  <a:lnTo>
                    <a:pt x="8" y="40"/>
                  </a:lnTo>
                  <a:lnTo>
                    <a:pt x="40" y="56"/>
                  </a:lnTo>
                  <a:lnTo>
                    <a:pt x="27" y="0"/>
                  </a:lnTo>
                  <a:close/>
                </a:path>
              </a:pathLst>
            </a:custGeom>
            <a:solidFill>
              <a:srgbClr val="F1F1F1"/>
            </a:solidFill>
            <a:ln>
              <a:noFill/>
            </a:ln>
            <a:extLst>
              <a:ext uri="{91240B29-F687-4F45-9708-019B960494DF}">
                <a14:hiddenLine xmlns:a14="http://schemas.microsoft.com/office/drawing/2010/main" w="9525">
                  <a:solidFill>
                    <a:srgbClr val="000000"/>
                  </a:solidFill>
                  <a:round/>
                </a14:hiddenLine>
              </a:ext>
            </a:extLst>
          </p:spPr>
          <p:txBody>
            <a:bodyPr vert="horz" wrap="square" lIns="121917" tIns="60958" rIns="121917" bIns="60958" numCol="1" anchor="t" anchorCtr="0" compatLnSpc="1"/>
            <a:p>
              <a:endParaRPr lang="en-US"/>
            </a:p>
          </p:txBody>
        </p:sp>
        <p:sp>
          <p:nvSpPr>
            <p:cNvPr id="125" name="Freeform 90"/>
            <p:cNvSpPr/>
            <p:nvPr/>
          </p:nvSpPr>
          <p:spPr bwMode="auto">
            <a:xfrm>
              <a:off x="3196" y="4876"/>
              <a:ext cx="1632" cy="1265"/>
            </a:xfrm>
            <a:custGeom>
              <a:avLst/>
              <a:gdLst>
                <a:gd name="T0" fmla="*/ 0 w 186"/>
                <a:gd name="T1" fmla="*/ 88 h 163"/>
                <a:gd name="T2" fmla="*/ 11 w 186"/>
                <a:gd name="T3" fmla="*/ 69 h 163"/>
                <a:gd name="T4" fmla="*/ 3 w 186"/>
                <a:gd name="T5" fmla="*/ 58 h 163"/>
                <a:gd name="T6" fmla="*/ 15 w 186"/>
                <a:gd name="T7" fmla="*/ 46 h 163"/>
                <a:gd name="T8" fmla="*/ 19 w 186"/>
                <a:gd name="T9" fmla="*/ 46 h 163"/>
                <a:gd name="T10" fmla="*/ 17 w 186"/>
                <a:gd name="T11" fmla="*/ 38 h 163"/>
                <a:gd name="T12" fmla="*/ 37 w 186"/>
                <a:gd name="T13" fmla="*/ 18 h 163"/>
                <a:gd name="T14" fmla="*/ 44 w 186"/>
                <a:gd name="T15" fmla="*/ 19 h 163"/>
                <a:gd name="T16" fmla="*/ 61 w 186"/>
                <a:gd name="T17" fmla="*/ 9 h 163"/>
                <a:gd name="T18" fmla="*/ 75 w 186"/>
                <a:gd name="T19" fmla="*/ 15 h 163"/>
                <a:gd name="T20" fmla="*/ 95 w 186"/>
                <a:gd name="T21" fmla="*/ 0 h 163"/>
                <a:gd name="T22" fmla="*/ 114 w 186"/>
                <a:gd name="T23" fmla="*/ 11 h 163"/>
                <a:gd name="T24" fmla="*/ 122 w 186"/>
                <a:gd name="T25" fmla="*/ 9 h 163"/>
                <a:gd name="T26" fmla="*/ 146 w 186"/>
                <a:gd name="T27" fmla="*/ 30 h 163"/>
                <a:gd name="T28" fmla="*/ 149 w 186"/>
                <a:gd name="T29" fmla="*/ 30 h 163"/>
                <a:gd name="T30" fmla="*/ 167 w 186"/>
                <a:gd name="T31" fmla="*/ 48 h 163"/>
                <a:gd name="T32" fmla="*/ 167 w 186"/>
                <a:gd name="T33" fmla="*/ 50 h 163"/>
                <a:gd name="T34" fmla="*/ 175 w 186"/>
                <a:gd name="T35" fmla="*/ 59 h 163"/>
                <a:gd name="T36" fmla="*/ 174 w 186"/>
                <a:gd name="T37" fmla="*/ 62 h 163"/>
                <a:gd name="T38" fmla="*/ 186 w 186"/>
                <a:gd name="T39" fmla="*/ 78 h 163"/>
                <a:gd name="T40" fmla="*/ 175 w 186"/>
                <a:gd name="T41" fmla="*/ 93 h 163"/>
                <a:gd name="T42" fmla="*/ 177 w 186"/>
                <a:gd name="T43" fmla="*/ 99 h 163"/>
                <a:gd name="T44" fmla="*/ 175 w 186"/>
                <a:gd name="T45" fmla="*/ 105 h 163"/>
                <a:gd name="T46" fmla="*/ 178 w 186"/>
                <a:gd name="T47" fmla="*/ 115 h 163"/>
                <a:gd name="T48" fmla="*/ 163 w 186"/>
                <a:gd name="T49" fmla="*/ 133 h 163"/>
                <a:gd name="T50" fmla="*/ 163 w 186"/>
                <a:gd name="T51" fmla="*/ 135 h 163"/>
                <a:gd name="T52" fmla="*/ 146 w 186"/>
                <a:gd name="T53" fmla="*/ 151 h 163"/>
                <a:gd name="T54" fmla="*/ 136 w 186"/>
                <a:gd name="T55" fmla="*/ 148 h 163"/>
                <a:gd name="T56" fmla="*/ 125 w 186"/>
                <a:gd name="T57" fmla="*/ 153 h 163"/>
                <a:gd name="T58" fmla="*/ 122 w 186"/>
                <a:gd name="T59" fmla="*/ 153 h 163"/>
                <a:gd name="T60" fmla="*/ 109 w 186"/>
                <a:gd name="T61" fmla="*/ 163 h 163"/>
                <a:gd name="T62" fmla="*/ 96 w 186"/>
                <a:gd name="T63" fmla="*/ 154 h 163"/>
                <a:gd name="T64" fmla="*/ 88 w 186"/>
                <a:gd name="T65" fmla="*/ 156 h 163"/>
                <a:gd name="T66" fmla="*/ 77 w 186"/>
                <a:gd name="T67" fmla="*/ 152 h 163"/>
                <a:gd name="T68" fmla="*/ 62 w 186"/>
                <a:gd name="T69" fmla="*/ 162 h 163"/>
                <a:gd name="T70" fmla="*/ 46 w 186"/>
                <a:gd name="T71" fmla="*/ 145 h 163"/>
                <a:gd name="T72" fmla="*/ 46 w 186"/>
                <a:gd name="T73" fmla="*/ 145 h 163"/>
                <a:gd name="T74" fmla="*/ 38 w 186"/>
                <a:gd name="T75" fmla="*/ 136 h 163"/>
                <a:gd name="T76" fmla="*/ 30 w 186"/>
                <a:gd name="T77" fmla="*/ 138 h 163"/>
                <a:gd name="T78" fmla="*/ 8 w 186"/>
                <a:gd name="T79" fmla="*/ 116 h 163"/>
                <a:gd name="T80" fmla="*/ 10 w 186"/>
                <a:gd name="T81" fmla="*/ 106 h 163"/>
                <a:gd name="T82" fmla="*/ 0 w 186"/>
                <a:gd name="T83" fmla="*/ 8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 h="163">
                  <a:moveTo>
                    <a:pt x="0" y="88"/>
                  </a:moveTo>
                  <a:cubicBezTo>
                    <a:pt x="0" y="80"/>
                    <a:pt x="4" y="73"/>
                    <a:pt x="11" y="69"/>
                  </a:cubicBezTo>
                  <a:cubicBezTo>
                    <a:pt x="6" y="68"/>
                    <a:pt x="3" y="63"/>
                    <a:pt x="3" y="58"/>
                  </a:cubicBezTo>
                  <a:cubicBezTo>
                    <a:pt x="3" y="51"/>
                    <a:pt x="9" y="46"/>
                    <a:pt x="15" y="46"/>
                  </a:cubicBezTo>
                  <a:cubicBezTo>
                    <a:pt x="16" y="46"/>
                    <a:pt x="18" y="46"/>
                    <a:pt x="19" y="46"/>
                  </a:cubicBezTo>
                  <a:cubicBezTo>
                    <a:pt x="17" y="44"/>
                    <a:pt x="17" y="41"/>
                    <a:pt x="17" y="38"/>
                  </a:cubicBezTo>
                  <a:cubicBezTo>
                    <a:pt x="17" y="27"/>
                    <a:pt x="26" y="18"/>
                    <a:pt x="37" y="18"/>
                  </a:cubicBezTo>
                  <a:cubicBezTo>
                    <a:pt x="39" y="18"/>
                    <a:pt x="42" y="18"/>
                    <a:pt x="44" y="19"/>
                  </a:cubicBezTo>
                  <a:cubicBezTo>
                    <a:pt x="47" y="13"/>
                    <a:pt x="54" y="9"/>
                    <a:pt x="61" y="9"/>
                  </a:cubicBezTo>
                  <a:cubicBezTo>
                    <a:pt x="66" y="9"/>
                    <a:pt x="71" y="11"/>
                    <a:pt x="75" y="15"/>
                  </a:cubicBezTo>
                  <a:cubicBezTo>
                    <a:pt x="78" y="6"/>
                    <a:pt x="86" y="0"/>
                    <a:pt x="95" y="0"/>
                  </a:cubicBezTo>
                  <a:cubicBezTo>
                    <a:pt x="103" y="0"/>
                    <a:pt x="110" y="5"/>
                    <a:pt x="114" y="11"/>
                  </a:cubicBezTo>
                  <a:cubicBezTo>
                    <a:pt x="116" y="10"/>
                    <a:pt x="119" y="9"/>
                    <a:pt x="122" y="9"/>
                  </a:cubicBezTo>
                  <a:cubicBezTo>
                    <a:pt x="135" y="9"/>
                    <a:pt x="145" y="19"/>
                    <a:pt x="146" y="30"/>
                  </a:cubicBezTo>
                  <a:cubicBezTo>
                    <a:pt x="147" y="30"/>
                    <a:pt x="148" y="30"/>
                    <a:pt x="149" y="30"/>
                  </a:cubicBezTo>
                  <a:cubicBezTo>
                    <a:pt x="159" y="30"/>
                    <a:pt x="167" y="38"/>
                    <a:pt x="167" y="48"/>
                  </a:cubicBezTo>
                  <a:cubicBezTo>
                    <a:pt x="167" y="49"/>
                    <a:pt x="167" y="49"/>
                    <a:pt x="167" y="50"/>
                  </a:cubicBezTo>
                  <a:cubicBezTo>
                    <a:pt x="171" y="51"/>
                    <a:pt x="175" y="55"/>
                    <a:pt x="175" y="59"/>
                  </a:cubicBezTo>
                  <a:cubicBezTo>
                    <a:pt x="175" y="60"/>
                    <a:pt x="175" y="61"/>
                    <a:pt x="174" y="62"/>
                  </a:cubicBezTo>
                  <a:cubicBezTo>
                    <a:pt x="181" y="64"/>
                    <a:pt x="186" y="70"/>
                    <a:pt x="186" y="78"/>
                  </a:cubicBezTo>
                  <a:cubicBezTo>
                    <a:pt x="186" y="85"/>
                    <a:pt x="181" y="91"/>
                    <a:pt x="175" y="93"/>
                  </a:cubicBezTo>
                  <a:cubicBezTo>
                    <a:pt x="176" y="95"/>
                    <a:pt x="177" y="97"/>
                    <a:pt x="177" y="99"/>
                  </a:cubicBezTo>
                  <a:cubicBezTo>
                    <a:pt x="177" y="101"/>
                    <a:pt x="176" y="103"/>
                    <a:pt x="175" y="105"/>
                  </a:cubicBezTo>
                  <a:cubicBezTo>
                    <a:pt x="177" y="108"/>
                    <a:pt x="178" y="111"/>
                    <a:pt x="178" y="115"/>
                  </a:cubicBezTo>
                  <a:cubicBezTo>
                    <a:pt x="178" y="124"/>
                    <a:pt x="172" y="132"/>
                    <a:pt x="163" y="133"/>
                  </a:cubicBezTo>
                  <a:cubicBezTo>
                    <a:pt x="163" y="134"/>
                    <a:pt x="163" y="134"/>
                    <a:pt x="163" y="135"/>
                  </a:cubicBezTo>
                  <a:cubicBezTo>
                    <a:pt x="163" y="144"/>
                    <a:pt x="156" y="151"/>
                    <a:pt x="146" y="151"/>
                  </a:cubicBezTo>
                  <a:cubicBezTo>
                    <a:pt x="143" y="151"/>
                    <a:pt x="139" y="150"/>
                    <a:pt x="136" y="148"/>
                  </a:cubicBezTo>
                  <a:cubicBezTo>
                    <a:pt x="133" y="151"/>
                    <a:pt x="129" y="153"/>
                    <a:pt x="125" y="153"/>
                  </a:cubicBezTo>
                  <a:cubicBezTo>
                    <a:pt x="124" y="153"/>
                    <a:pt x="123" y="153"/>
                    <a:pt x="122" y="153"/>
                  </a:cubicBezTo>
                  <a:cubicBezTo>
                    <a:pt x="120" y="159"/>
                    <a:pt x="115" y="163"/>
                    <a:pt x="109" y="163"/>
                  </a:cubicBezTo>
                  <a:cubicBezTo>
                    <a:pt x="103" y="163"/>
                    <a:pt x="98" y="159"/>
                    <a:pt x="96" y="154"/>
                  </a:cubicBezTo>
                  <a:cubicBezTo>
                    <a:pt x="94" y="155"/>
                    <a:pt x="91" y="156"/>
                    <a:pt x="88" y="156"/>
                  </a:cubicBezTo>
                  <a:cubicBezTo>
                    <a:pt x="84" y="156"/>
                    <a:pt x="80" y="154"/>
                    <a:pt x="77" y="152"/>
                  </a:cubicBezTo>
                  <a:cubicBezTo>
                    <a:pt x="75" y="158"/>
                    <a:pt x="69" y="162"/>
                    <a:pt x="62" y="162"/>
                  </a:cubicBezTo>
                  <a:cubicBezTo>
                    <a:pt x="53" y="162"/>
                    <a:pt x="46" y="154"/>
                    <a:pt x="46" y="145"/>
                  </a:cubicBezTo>
                  <a:cubicBezTo>
                    <a:pt x="46" y="145"/>
                    <a:pt x="46" y="145"/>
                    <a:pt x="46" y="145"/>
                  </a:cubicBezTo>
                  <a:cubicBezTo>
                    <a:pt x="42" y="143"/>
                    <a:pt x="39" y="140"/>
                    <a:pt x="38" y="136"/>
                  </a:cubicBezTo>
                  <a:cubicBezTo>
                    <a:pt x="35" y="137"/>
                    <a:pt x="33" y="138"/>
                    <a:pt x="30" y="138"/>
                  </a:cubicBezTo>
                  <a:cubicBezTo>
                    <a:pt x="18" y="138"/>
                    <a:pt x="8" y="128"/>
                    <a:pt x="8" y="116"/>
                  </a:cubicBezTo>
                  <a:cubicBezTo>
                    <a:pt x="8" y="112"/>
                    <a:pt x="9" y="109"/>
                    <a:pt x="10" y="106"/>
                  </a:cubicBezTo>
                  <a:cubicBezTo>
                    <a:pt x="4" y="102"/>
                    <a:pt x="0" y="96"/>
                    <a:pt x="0" y="88"/>
                  </a:cubicBezTo>
                  <a:close/>
                </a:path>
              </a:pathLst>
            </a:custGeom>
            <a:solidFill>
              <a:schemeClr val="accent6">
                <a:lumMod val="60000"/>
                <a:lumOff val="40000"/>
              </a:schemeClr>
            </a:solidFill>
            <a:ln>
              <a:noFill/>
            </a:ln>
          </p:spPr>
          <p:txBody>
            <a:bodyPr vert="horz" wrap="square" lIns="121917" tIns="60958" rIns="121917" bIns="60958" numCol="1" anchor="t" anchorCtr="0" compatLnSpc="1"/>
            <a:p>
              <a:endParaRPr lang="en-US"/>
            </a:p>
          </p:txBody>
        </p:sp>
        <p:sp>
          <p:nvSpPr>
            <p:cNvPr id="126" name="Freeform 91"/>
            <p:cNvSpPr/>
            <p:nvPr/>
          </p:nvSpPr>
          <p:spPr bwMode="auto">
            <a:xfrm>
              <a:off x="3791" y="6188"/>
              <a:ext cx="361" cy="293"/>
            </a:xfrm>
            <a:custGeom>
              <a:avLst/>
              <a:gdLst>
                <a:gd name="T0" fmla="*/ 0 w 41"/>
                <a:gd name="T1" fmla="*/ 16 h 38"/>
                <a:gd name="T2" fmla="*/ 16 w 41"/>
                <a:gd name="T3" fmla="*/ 0 h 38"/>
                <a:gd name="T4" fmla="*/ 32 w 41"/>
                <a:gd name="T5" fmla="*/ 16 h 38"/>
                <a:gd name="T6" fmla="*/ 32 w 41"/>
                <a:gd name="T7" fmla="*/ 16 h 38"/>
                <a:gd name="T8" fmla="*/ 41 w 41"/>
                <a:gd name="T9" fmla="*/ 27 h 38"/>
                <a:gd name="T10" fmla="*/ 30 w 41"/>
                <a:gd name="T11" fmla="*/ 38 h 38"/>
                <a:gd name="T12" fmla="*/ 23 w 41"/>
                <a:gd name="T13" fmla="*/ 36 h 38"/>
                <a:gd name="T14" fmla="*/ 17 w 41"/>
                <a:gd name="T15" fmla="*/ 37 h 38"/>
                <a:gd name="T16" fmla="*/ 8 w 41"/>
                <a:gd name="T17" fmla="*/ 29 h 38"/>
                <a:gd name="T18" fmla="*/ 0 w 41"/>
                <a:gd name="T19"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8">
                  <a:moveTo>
                    <a:pt x="0" y="16"/>
                  </a:moveTo>
                  <a:cubicBezTo>
                    <a:pt x="0" y="7"/>
                    <a:pt x="7" y="0"/>
                    <a:pt x="16" y="0"/>
                  </a:cubicBezTo>
                  <a:cubicBezTo>
                    <a:pt x="25" y="0"/>
                    <a:pt x="32" y="7"/>
                    <a:pt x="32" y="16"/>
                  </a:cubicBezTo>
                  <a:cubicBezTo>
                    <a:pt x="32" y="16"/>
                    <a:pt x="32" y="16"/>
                    <a:pt x="32" y="16"/>
                  </a:cubicBezTo>
                  <a:cubicBezTo>
                    <a:pt x="37" y="17"/>
                    <a:pt x="41" y="21"/>
                    <a:pt x="41" y="27"/>
                  </a:cubicBezTo>
                  <a:cubicBezTo>
                    <a:pt x="41" y="33"/>
                    <a:pt x="36" y="38"/>
                    <a:pt x="30" y="38"/>
                  </a:cubicBezTo>
                  <a:cubicBezTo>
                    <a:pt x="27" y="38"/>
                    <a:pt x="25" y="37"/>
                    <a:pt x="23" y="36"/>
                  </a:cubicBezTo>
                  <a:cubicBezTo>
                    <a:pt x="21" y="37"/>
                    <a:pt x="20" y="37"/>
                    <a:pt x="17" y="37"/>
                  </a:cubicBezTo>
                  <a:cubicBezTo>
                    <a:pt x="13" y="37"/>
                    <a:pt x="8" y="34"/>
                    <a:pt x="8" y="29"/>
                  </a:cubicBezTo>
                  <a:cubicBezTo>
                    <a:pt x="3" y="26"/>
                    <a:pt x="0" y="21"/>
                    <a:pt x="0" y="16"/>
                  </a:cubicBezTo>
                  <a:close/>
                </a:path>
              </a:pathLst>
            </a:custGeom>
            <a:solidFill>
              <a:schemeClr val="accent6">
                <a:lumMod val="60000"/>
                <a:lumOff val="40000"/>
              </a:schemeClr>
            </a:solidFill>
            <a:ln>
              <a:noFill/>
            </a:ln>
          </p:spPr>
          <p:txBody>
            <a:bodyPr vert="horz" wrap="square" lIns="121917" tIns="60958" rIns="121917" bIns="60958" numCol="1" anchor="t" anchorCtr="0" compatLnSpc="1"/>
            <a:p>
              <a:endParaRPr lang="en-US"/>
            </a:p>
          </p:txBody>
        </p:sp>
        <p:sp>
          <p:nvSpPr>
            <p:cNvPr id="127" name="Freeform 92"/>
            <p:cNvSpPr/>
            <p:nvPr/>
          </p:nvSpPr>
          <p:spPr bwMode="auto">
            <a:xfrm>
              <a:off x="3706" y="6505"/>
              <a:ext cx="184" cy="189"/>
            </a:xfrm>
            <a:custGeom>
              <a:avLst/>
              <a:gdLst>
                <a:gd name="T0" fmla="*/ 0 w 21"/>
                <a:gd name="T1" fmla="*/ 5 h 24"/>
                <a:gd name="T2" fmla="*/ 6 w 21"/>
                <a:gd name="T3" fmla="*/ 0 h 24"/>
                <a:gd name="T4" fmla="*/ 12 w 21"/>
                <a:gd name="T5" fmla="*/ 5 h 24"/>
                <a:gd name="T6" fmla="*/ 12 w 21"/>
                <a:gd name="T7" fmla="*/ 7 h 24"/>
                <a:gd name="T8" fmla="*/ 12 w 21"/>
                <a:gd name="T9" fmla="*/ 7 h 24"/>
                <a:gd name="T10" fmla="*/ 21 w 21"/>
                <a:gd name="T11" fmla="*/ 16 h 24"/>
                <a:gd name="T12" fmla="*/ 12 w 21"/>
                <a:gd name="T13" fmla="*/ 24 h 24"/>
                <a:gd name="T14" fmla="*/ 3 w 21"/>
                <a:gd name="T15" fmla="*/ 16 h 24"/>
                <a:gd name="T16" fmla="*/ 5 w 21"/>
                <a:gd name="T17" fmla="*/ 11 h 24"/>
                <a:gd name="T18" fmla="*/ 0 w 21"/>
                <a:gd name="T19"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4">
                  <a:moveTo>
                    <a:pt x="0" y="5"/>
                  </a:moveTo>
                  <a:cubicBezTo>
                    <a:pt x="0" y="2"/>
                    <a:pt x="3" y="0"/>
                    <a:pt x="6" y="0"/>
                  </a:cubicBezTo>
                  <a:cubicBezTo>
                    <a:pt x="9" y="0"/>
                    <a:pt x="12" y="2"/>
                    <a:pt x="12" y="5"/>
                  </a:cubicBezTo>
                  <a:cubicBezTo>
                    <a:pt x="12" y="6"/>
                    <a:pt x="12" y="6"/>
                    <a:pt x="12" y="7"/>
                  </a:cubicBezTo>
                  <a:cubicBezTo>
                    <a:pt x="12" y="7"/>
                    <a:pt x="12" y="7"/>
                    <a:pt x="12" y="7"/>
                  </a:cubicBezTo>
                  <a:cubicBezTo>
                    <a:pt x="17" y="7"/>
                    <a:pt x="21" y="11"/>
                    <a:pt x="21" y="16"/>
                  </a:cubicBezTo>
                  <a:cubicBezTo>
                    <a:pt x="21" y="20"/>
                    <a:pt x="17" y="24"/>
                    <a:pt x="12" y="24"/>
                  </a:cubicBezTo>
                  <a:cubicBezTo>
                    <a:pt x="7" y="24"/>
                    <a:pt x="3" y="20"/>
                    <a:pt x="3" y="16"/>
                  </a:cubicBezTo>
                  <a:cubicBezTo>
                    <a:pt x="3" y="14"/>
                    <a:pt x="4" y="12"/>
                    <a:pt x="5" y="11"/>
                  </a:cubicBezTo>
                  <a:cubicBezTo>
                    <a:pt x="2" y="10"/>
                    <a:pt x="0" y="8"/>
                    <a:pt x="0" y="5"/>
                  </a:cubicBezTo>
                  <a:close/>
                </a:path>
              </a:pathLst>
            </a:custGeom>
            <a:solidFill>
              <a:schemeClr val="accent6">
                <a:lumMod val="60000"/>
                <a:lumOff val="40000"/>
              </a:schemeClr>
            </a:solidFill>
            <a:ln>
              <a:noFill/>
            </a:ln>
          </p:spPr>
          <p:txBody>
            <a:bodyPr vert="horz" wrap="square" lIns="121917" tIns="60958" rIns="121917" bIns="60958" numCol="1" anchor="t" anchorCtr="0" compatLnSpc="1"/>
            <a:p>
              <a:endParaRPr lang="en-US"/>
            </a:p>
          </p:txBody>
        </p:sp>
        <p:pic>
          <p:nvPicPr>
            <p:cNvPr id="128" name="图片 127" descr="343435383230323b333635373235353bc7aeb4fc"/>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1" y="5122"/>
              <a:ext cx="812" cy="718"/>
            </a:xfrm>
            <a:prstGeom prst="rect">
              <a:avLst/>
            </a:prstGeom>
          </p:spPr>
        </p:pic>
        <p:pic>
          <p:nvPicPr>
            <p:cNvPr id="129" name="图片 128" descr="343435333336393b333633393235343bbdf0c8da"/>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8" y="2396"/>
              <a:ext cx="1189" cy="1051"/>
            </a:xfrm>
            <a:prstGeom prst="rect">
              <a:avLst/>
            </a:prstGeom>
          </p:spPr>
        </p:pic>
      </p:grpSp>
      <p:pic>
        <p:nvPicPr>
          <p:cNvPr id="130" name="图片 129" descr="&amp;pky580_sjzg_VCG41N1128477281_sjzg_VCG41N1128477281&amp;"/>
          <p:cNvPicPr>
            <a:picLocks noChangeAspect="1"/>
          </p:cNvPicPr>
          <p:nvPr/>
        </p:nvPicPr>
        <p:blipFill>
          <a:blip r:embed="rId7"/>
          <a:stretch>
            <a:fillRect/>
          </a:stretch>
        </p:blipFill>
        <p:spPr>
          <a:xfrm>
            <a:off x="6596380" y="1144270"/>
            <a:ext cx="5166360" cy="3506470"/>
          </a:xfrm>
          <a:prstGeom prst="rect">
            <a:avLst/>
          </a:prstGeom>
        </p:spPr>
      </p:pic>
      <p:pic>
        <p:nvPicPr>
          <p:cNvPr id="131" name="图片 130" descr="31393935333439343b31393938363136343bd6b1cfdfb7d6b8eecfdf"/>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6200000" flipV="1">
            <a:off x="4185920" y="3106420"/>
            <a:ext cx="4603750" cy="835660"/>
          </a:xfrm>
          <a:prstGeom prst="rect">
            <a:avLst/>
          </a:prstGeom>
        </p:spPr>
      </p:pic>
      <p:grpSp>
        <p:nvGrpSpPr>
          <p:cNvPr id="132" name="组合 131" descr="7b0a202020202274657874626f78223a20227b5c2263617465676f72795f69645c223a31303530352c5c2269645c223a32303334313930367d220a7d0a"/>
          <p:cNvGrpSpPr/>
          <p:nvPr/>
        </p:nvGrpSpPr>
        <p:grpSpPr>
          <a:xfrm rot="20880000" flipH="1">
            <a:off x="1295400" y="4043045"/>
            <a:ext cx="2404745" cy="1245235"/>
            <a:chOff x="4500" y="2882"/>
            <a:chExt cx="8813" cy="4243"/>
          </a:xfrm>
        </p:grpSpPr>
        <p:grpSp>
          <p:nvGrpSpPr>
            <p:cNvPr id="133" name="组合 132"/>
            <p:cNvGrpSpPr/>
            <p:nvPr/>
          </p:nvGrpSpPr>
          <p:grpSpPr>
            <a:xfrm>
              <a:off x="4500" y="2882"/>
              <a:ext cx="8800" cy="4229"/>
              <a:chOff x="4427" y="6289"/>
              <a:chExt cx="3595" cy="2183"/>
            </a:xfrm>
            <a:solidFill>
              <a:srgbClr val="040000"/>
            </a:solidFill>
          </p:grpSpPr>
          <p:sp>
            <p:nvSpPr>
              <p:cNvPr id="134" name="任意多边形 133"/>
              <p:cNvSpPr/>
              <p:nvPr/>
            </p:nvSpPr>
            <p:spPr>
              <a:xfrm>
                <a:off x="4520" y="6289"/>
                <a:ext cx="2490" cy="950"/>
              </a:xfrm>
              <a:custGeom>
                <a:avLst/>
                <a:gdLst>
                  <a:gd name="adj1" fmla="val -45690"/>
                  <a:gd name="adj2" fmla="val 51198"/>
                  <a:gd name="dxPos" fmla="*/ w adj1 100000"/>
                  <a:gd name="dyPos" fmla="*/ h adj2 100000"/>
                  <a:gd name="xPos" fmla="+- hc dxPos 0"/>
                  <a:gd name="yPos" fmla="+- vc dyPos 0"/>
                  <a:gd name="ht" fmla="cat2 hd2 dxPos dyPos"/>
                  <a:gd name="wt" fmla="sat2 wd2 dxPos dyPos"/>
                  <a:gd name="g2" fmla="cat2 wd2 ht wt"/>
                  <a:gd name="g3" fmla="sat2 hd2 ht wt"/>
                  <a:gd name="g4" fmla="+- hc g2 0"/>
                  <a:gd name="g5" fmla="+- vc g3 0"/>
                  <a:gd name="g6" fmla="+- g4 0 xPos"/>
                  <a:gd name="g7" fmla="+- g5 0 yPos"/>
                  <a:gd name="g8" fmla="mod g6 g7 0"/>
                  <a:gd name="g9" fmla="*/ ss 6600 21600"/>
                  <a:gd name="g10" fmla="+- g8 0 g9"/>
                  <a:gd name="g11" fmla="*/ g10 1 3"/>
                  <a:gd name="g12" fmla="*/ ss 1800 21600"/>
                  <a:gd name="g13" fmla="+- g11 g12 0"/>
                  <a:gd name="g14" fmla="*/ g13 g6 g8"/>
                  <a:gd name="g15" fmla="*/ g13 g7 g8"/>
                  <a:gd name="g16" fmla="+- g14 xPos 0"/>
                  <a:gd name="g17" fmla="+- g15 yPos 0"/>
                  <a:gd name="g18" fmla="*/ ss 4800 21600"/>
                  <a:gd name="g19" fmla="*/ g11 2 1"/>
                  <a:gd name="g20" fmla="+- g18 g19 0"/>
                  <a:gd name="g21" fmla="*/ g20 g6 g8"/>
                  <a:gd name="g22" fmla="*/ g20 g7 g8"/>
                  <a:gd name="g23" fmla="+- g21 xPos 0"/>
                  <a:gd name="g24" fmla="+- g22 yPos 0"/>
                  <a:gd name="g25" fmla="*/ ss 1200 21600"/>
                  <a:gd name="g26" fmla="*/ ss 600 21600"/>
                  <a:gd name="x23" fmla="+- xPos g26 0"/>
                  <a:gd name="x24" fmla="+- g16 g25 0"/>
                  <a:gd name="x25" fmla="+- g23 g12 0"/>
                  <a:gd name="il" fmla="*/ w 2977 21600"/>
                  <a:gd name="it" fmla="*/ h 3262 21600"/>
                  <a:gd name="ir" fmla="*/ w 17087 21600"/>
                  <a:gd name="ib" fmla="*/ h 17337 21600"/>
                  <a:gd name="g27" fmla="*/ w 67 21600"/>
                  <a:gd name="g28" fmla="*/ h 21577 21600"/>
                  <a:gd name="g29" fmla="*/ w 21582 21600"/>
                  <a:gd name="g30" fmla="*/ h 1235 21600"/>
                  <a:gd name="pang" fmla="at2 dxPos dyPos"/>
                </a:gdLst>
                <a:ahLst/>
                <a:cxnLst>
                  <a:cxn ang="cd2">
                    <a:pos x="g27" y="vc"/>
                  </a:cxn>
                  <a:cxn ang="cd4">
                    <a:pos x="hc" y="g28"/>
                  </a:cxn>
                  <a:cxn ang="0">
                    <a:pos x="g29" y="vc"/>
                  </a:cxn>
                  <a:cxn ang="3">
                    <a:pos x="hc" y="g30"/>
                  </a:cxn>
                  <a:cxn ang="pang">
                    <a:pos x="xPos" y="yPos"/>
                  </a:cxn>
                </a:cxnLst>
                <a:rect l="l" t="t" r="r" b="b"/>
                <a:pathLst>
                  <a:path w="2490" h="950">
                    <a:moveTo>
                      <a:pt x="2203" y="0"/>
                    </a:moveTo>
                    <a:cubicBezTo>
                      <a:pt x="2307" y="0"/>
                      <a:pt x="2401" y="30"/>
                      <a:pt x="2467" y="78"/>
                    </a:cubicBezTo>
                    <a:lnTo>
                      <a:pt x="2478" y="87"/>
                    </a:lnTo>
                    <a:lnTo>
                      <a:pt x="2490" y="184"/>
                    </a:lnTo>
                    <a:lnTo>
                      <a:pt x="2489" y="183"/>
                    </a:lnTo>
                    <a:cubicBezTo>
                      <a:pt x="2423" y="135"/>
                      <a:pt x="2329" y="105"/>
                      <a:pt x="2225" y="105"/>
                    </a:cubicBezTo>
                    <a:cubicBezTo>
                      <a:pt x="2083" y="105"/>
                      <a:pt x="1959" y="162"/>
                      <a:pt x="1899" y="245"/>
                    </a:cubicBezTo>
                    <a:cubicBezTo>
                      <a:pt x="1819" y="190"/>
                      <a:pt x="1709" y="156"/>
                      <a:pt x="1587" y="156"/>
                    </a:cubicBezTo>
                    <a:cubicBezTo>
                      <a:pt x="1417" y="156"/>
                      <a:pt x="1269" y="223"/>
                      <a:pt x="1194" y="320"/>
                    </a:cubicBezTo>
                    <a:lnTo>
                      <a:pt x="1194" y="320"/>
                    </a:lnTo>
                    <a:lnTo>
                      <a:pt x="1193" y="320"/>
                    </a:lnTo>
                    <a:lnTo>
                      <a:pt x="1194" y="320"/>
                    </a:lnTo>
                    <a:lnTo>
                      <a:pt x="1162" y="308"/>
                    </a:lnTo>
                    <a:cubicBezTo>
                      <a:pt x="1086" y="282"/>
                      <a:pt x="1000" y="267"/>
                      <a:pt x="909" y="267"/>
                    </a:cubicBezTo>
                    <a:cubicBezTo>
                      <a:pt x="598" y="267"/>
                      <a:pt x="345" y="442"/>
                      <a:pt x="345" y="657"/>
                    </a:cubicBezTo>
                    <a:cubicBezTo>
                      <a:pt x="345" y="675"/>
                      <a:pt x="347" y="693"/>
                      <a:pt x="350" y="710"/>
                    </a:cubicBezTo>
                    <a:lnTo>
                      <a:pt x="347" y="716"/>
                    </a:lnTo>
                    <a:cubicBezTo>
                      <a:pt x="176" y="728"/>
                      <a:pt x="40" y="823"/>
                      <a:pt x="24" y="943"/>
                    </a:cubicBezTo>
                    <a:lnTo>
                      <a:pt x="23" y="950"/>
                    </a:lnTo>
                    <a:lnTo>
                      <a:pt x="20" y="945"/>
                    </a:lnTo>
                    <a:cubicBezTo>
                      <a:pt x="7" y="919"/>
                      <a:pt x="0" y="891"/>
                      <a:pt x="0" y="862"/>
                    </a:cubicBezTo>
                    <a:cubicBezTo>
                      <a:pt x="0" y="731"/>
                      <a:pt x="143" y="624"/>
                      <a:pt x="325" y="611"/>
                    </a:cubicBezTo>
                    <a:lnTo>
                      <a:pt x="328" y="605"/>
                    </a:lnTo>
                    <a:cubicBezTo>
                      <a:pt x="325" y="588"/>
                      <a:pt x="323" y="570"/>
                      <a:pt x="323" y="552"/>
                    </a:cubicBezTo>
                    <a:cubicBezTo>
                      <a:pt x="323" y="337"/>
                      <a:pt x="576" y="162"/>
                      <a:pt x="887" y="162"/>
                    </a:cubicBezTo>
                    <a:cubicBezTo>
                      <a:pt x="978" y="162"/>
                      <a:pt x="1064" y="177"/>
                      <a:pt x="1140" y="203"/>
                    </a:cubicBezTo>
                    <a:lnTo>
                      <a:pt x="1172" y="215"/>
                    </a:lnTo>
                    <a:lnTo>
                      <a:pt x="1171" y="215"/>
                    </a:lnTo>
                    <a:lnTo>
                      <a:pt x="1172" y="215"/>
                    </a:lnTo>
                    <a:lnTo>
                      <a:pt x="1172" y="215"/>
                    </a:lnTo>
                    <a:cubicBezTo>
                      <a:pt x="1247" y="118"/>
                      <a:pt x="1395" y="51"/>
                      <a:pt x="1565" y="51"/>
                    </a:cubicBezTo>
                    <a:cubicBezTo>
                      <a:pt x="1687" y="51"/>
                      <a:pt x="1797" y="85"/>
                      <a:pt x="1877" y="140"/>
                    </a:cubicBezTo>
                    <a:cubicBezTo>
                      <a:pt x="1937" y="57"/>
                      <a:pt x="2061" y="0"/>
                      <a:pt x="2203" y="0"/>
                    </a:cubicBezTo>
                    <a:close/>
                  </a:path>
                </a:pathLst>
              </a:custGeom>
              <a:grpFill/>
              <a:ln>
                <a:solidFill>
                  <a:srgbClr val="ED7D31"/>
                </a:solid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defPPr>
                  <a:defRPr lang="zh-CN"/>
                </a:defPPr>
                <a:lvl1pPr marL="0" algn="l" defTabSz="914400" rtl="0" eaLnBrk="1" latinLnBrk="0" hangingPunct="1">
                  <a:defRPr sz="1800" kern="1200">
                    <a:solidFill>
                      <a:sysClr val="window" lastClr="FFFFFF"/>
                    </a:solidFill>
                    <a:latin typeface="Calibri" panose="020F0502020204030204" charset="0"/>
                    <a:ea typeface="+mn-ea"/>
                    <a:cs typeface="+mn-ea"/>
                  </a:defRPr>
                </a:lvl1pPr>
                <a:lvl2pPr marL="457200" algn="l" defTabSz="914400" rtl="0" eaLnBrk="1" latinLnBrk="0" hangingPunct="1">
                  <a:defRPr sz="1800" kern="1200">
                    <a:solidFill>
                      <a:sysClr val="window" lastClr="FFFFFF"/>
                    </a:solidFill>
                    <a:latin typeface="Calibri" panose="020F0502020204030204" charset="0"/>
                    <a:ea typeface="+mn-ea"/>
                    <a:cs typeface="+mn-ea"/>
                  </a:defRPr>
                </a:lvl2pPr>
                <a:lvl3pPr marL="914400" algn="l" defTabSz="914400" rtl="0" eaLnBrk="1" latinLnBrk="0" hangingPunct="1">
                  <a:defRPr sz="1800" kern="1200">
                    <a:solidFill>
                      <a:sysClr val="window" lastClr="FFFFFF"/>
                    </a:solidFill>
                    <a:latin typeface="Calibri" panose="020F0502020204030204" charset="0"/>
                    <a:ea typeface="+mn-ea"/>
                    <a:cs typeface="+mn-ea"/>
                  </a:defRPr>
                </a:lvl3pPr>
                <a:lvl4pPr marL="1371600" algn="l" defTabSz="914400" rtl="0" eaLnBrk="1" latinLnBrk="0" hangingPunct="1">
                  <a:defRPr sz="1800" kern="1200">
                    <a:solidFill>
                      <a:sysClr val="window" lastClr="FFFFFF"/>
                    </a:solidFill>
                    <a:latin typeface="Calibri" panose="020F0502020204030204" charset="0"/>
                    <a:ea typeface="+mn-ea"/>
                    <a:cs typeface="+mn-ea"/>
                  </a:defRPr>
                </a:lvl4pPr>
                <a:lvl5pPr marL="1828800" algn="l" defTabSz="914400" rtl="0" eaLnBrk="1" latinLnBrk="0" hangingPunct="1">
                  <a:defRPr sz="1800" kern="1200">
                    <a:solidFill>
                      <a:sysClr val="window" lastClr="FFFFFF"/>
                    </a:solidFill>
                    <a:latin typeface="Calibri" panose="020F0502020204030204" charset="0"/>
                    <a:ea typeface="+mn-ea"/>
                    <a:cs typeface="+mn-ea"/>
                  </a:defRPr>
                </a:lvl5pPr>
                <a:lvl6pPr marL="2286000" algn="l" defTabSz="914400" rtl="0" eaLnBrk="1" latinLnBrk="0" hangingPunct="1">
                  <a:defRPr sz="1800" kern="1200">
                    <a:solidFill>
                      <a:sysClr val="window" lastClr="FFFFFF"/>
                    </a:solidFill>
                    <a:latin typeface="Calibri" panose="020F0502020204030204" charset="0"/>
                    <a:ea typeface="+mn-ea"/>
                    <a:cs typeface="+mn-ea"/>
                  </a:defRPr>
                </a:lvl6pPr>
                <a:lvl7pPr marL="2743200" algn="l" defTabSz="914400" rtl="0" eaLnBrk="1" latinLnBrk="0" hangingPunct="1">
                  <a:defRPr sz="1800" kern="1200">
                    <a:solidFill>
                      <a:sysClr val="window" lastClr="FFFFFF"/>
                    </a:solidFill>
                    <a:latin typeface="Calibri" panose="020F0502020204030204" charset="0"/>
                    <a:ea typeface="+mn-ea"/>
                    <a:cs typeface="+mn-ea"/>
                  </a:defRPr>
                </a:lvl7pPr>
                <a:lvl8pPr marL="3200400" algn="l" defTabSz="914400" rtl="0" eaLnBrk="1" latinLnBrk="0" hangingPunct="1">
                  <a:defRPr sz="1800" kern="1200">
                    <a:solidFill>
                      <a:sysClr val="window" lastClr="FFFFFF"/>
                    </a:solidFill>
                    <a:latin typeface="Calibri" panose="020F0502020204030204" charset="0"/>
                    <a:ea typeface="+mn-ea"/>
                    <a:cs typeface="+mn-ea"/>
                  </a:defRPr>
                </a:lvl8pPr>
                <a:lvl9pPr marL="3657600" algn="l" defTabSz="914400" rtl="0" eaLnBrk="1" latinLnBrk="0" hangingPunct="1">
                  <a:defRPr sz="1800" kern="1200">
                    <a:solidFill>
                      <a:sysClr val="window" lastClr="FFFFFF"/>
                    </a:solidFill>
                    <a:latin typeface="Calibri" panose="020F0502020204030204" charset="0"/>
                    <a:ea typeface="+mn-ea"/>
                    <a:cs typeface="+mn-ea"/>
                  </a:defRPr>
                </a:lvl9pPr>
              </a:lstStyle>
              <a:p>
                <a:pPr algn="ctr"/>
                <a:endParaRPr lang="zh-CN" altLang="en-US"/>
              </a:p>
            </p:txBody>
          </p:sp>
          <p:sp>
            <p:nvSpPr>
              <p:cNvPr id="135" name="任意多边形 134"/>
              <p:cNvSpPr/>
              <p:nvPr/>
            </p:nvSpPr>
            <p:spPr>
              <a:xfrm>
                <a:off x="4427" y="6679"/>
                <a:ext cx="3595" cy="1793"/>
              </a:xfrm>
              <a:custGeom>
                <a:avLst/>
                <a:gdLst>
                  <a:gd name="adj1" fmla="val -45690"/>
                  <a:gd name="adj2" fmla="val 51198"/>
                  <a:gd name="dxPos" fmla="*/ w adj1 100000"/>
                  <a:gd name="dyPos" fmla="*/ h adj2 100000"/>
                  <a:gd name="xPos" fmla="+- hc dxPos 0"/>
                  <a:gd name="yPos" fmla="+- vc dyPos 0"/>
                  <a:gd name="ht" fmla="cat2 hd2 dxPos dyPos"/>
                  <a:gd name="wt" fmla="sat2 wd2 dxPos dyPos"/>
                  <a:gd name="g2" fmla="cat2 wd2 ht wt"/>
                  <a:gd name="g3" fmla="sat2 hd2 ht wt"/>
                  <a:gd name="g4" fmla="+- hc g2 0"/>
                  <a:gd name="g5" fmla="+- vc g3 0"/>
                  <a:gd name="g6" fmla="+- g4 0 xPos"/>
                  <a:gd name="g7" fmla="+- g5 0 yPos"/>
                  <a:gd name="g8" fmla="mod g6 g7 0"/>
                  <a:gd name="g9" fmla="*/ ss 6600 21600"/>
                  <a:gd name="g10" fmla="+- g8 0 g9"/>
                  <a:gd name="g11" fmla="*/ g10 1 3"/>
                  <a:gd name="g12" fmla="*/ ss 1800 21600"/>
                  <a:gd name="g13" fmla="+- g11 g12 0"/>
                  <a:gd name="g14" fmla="*/ g13 g6 g8"/>
                  <a:gd name="g15" fmla="*/ g13 g7 g8"/>
                  <a:gd name="g16" fmla="+- g14 xPos 0"/>
                  <a:gd name="g17" fmla="+- g15 yPos 0"/>
                  <a:gd name="g18" fmla="*/ ss 4800 21600"/>
                  <a:gd name="g19" fmla="*/ g11 2 1"/>
                  <a:gd name="g20" fmla="+- g18 g19 0"/>
                  <a:gd name="g21" fmla="*/ g20 g6 g8"/>
                  <a:gd name="g22" fmla="*/ g20 g7 g8"/>
                  <a:gd name="g23" fmla="+- g21 xPos 0"/>
                  <a:gd name="g24" fmla="+- g22 yPos 0"/>
                  <a:gd name="g25" fmla="*/ ss 1200 21600"/>
                  <a:gd name="g26" fmla="*/ ss 600 21600"/>
                  <a:gd name="x23" fmla="+- xPos g26 0"/>
                  <a:gd name="x24" fmla="+- g16 g25 0"/>
                  <a:gd name="x25" fmla="+- g23 g12 0"/>
                  <a:gd name="il" fmla="*/ w 2977 21600"/>
                  <a:gd name="it" fmla="*/ h 3262 21600"/>
                  <a:gd name="ir" fmla="*/ w 17087 21600"/>
                  <a:gd name="ib" fmla="*/ h 17337 21600"/>
                  <a:gd name="g27" fmla="*/ w 67 21600"/>
                  <a:gd name="g28" fmla="*/ h 21577 21600"/>
                  <a:gd name="g29" fmla="*/ w 21582 21600"/>
                  <a:gd name="g30" fmla="*/ h 1235 21600"/>
                  <a:gd name="pang" fmla="at2 dxPos dyPos"/>
                </a:gdLst>
                <a:ahLst/>
                <a:cxnLst>
                  <a:cxn ang="cd2">
                    <a:pos x="g27" y="vc"/>
                  </a:cxn>
                  <a:cxn ang="cd4">
                    <a:pos x="hc" y="g28"/>
                  </a:cxn>
                  <a:cxn ang="0">
                    <a:pos x="g29" y="vc"/>
                  </a:cxn>
                  <a:cxn ang="3">
                    <a:pos x="hc" y="g30"/>
                  </a:cxn>
                  <a:cxn ang="pang">
                    <a:pos x="xPos" y="yPos"/>
                  </a:cxn>
                </a:cxnLst>
                <a:rect l="l" t="t" r="r" b="b"/>
                <a:pathLst>
                  <a:path w="3595" h="1793">
                    <a:moveTo>
                      <a:pt x="81" y="1213"/>
                    </a:moveTo>
                    <a:lnTo>
                      <a:pt x="85" y="1217"/>
                    </a:lnTo>
                    <a:cubicBezTo>
                      <a:pt x="152" y="1272"/>
                      <a:pt x="253" y="1308"/>
                      <a:pt x="366" y="1308"/>
                    </a:cubicBezTo>
                    <a:cubicBezTo>
                      <a:pt x="380" y="1308"/>
                      <a:pt x="394" y="1308"/>
                      <a:pt x="408" y="1306"/>
                    </a:cubicBezTo>
                    <a:lnTo>
                      <a:pt x="418" y="1318"/>
                    </a:lnTo>
                    <a:lnTo>
                      <a:pt x="414" y="1317"/>
                    </a:lnTo>
                    <a:cubicBezTo>
                      <a:pt x="412" y="1317"/>
                      <a:pt x="409" y="1317"/>
                      <a:pt x="407" y="1317"/>
                    </a:cubicBezTo>
                    <a:cubicBezTo>
                      <a:pt x="359" y="1317"/>
                      <a:pt x="316" y="1339"/>
                      <a:pt x="288" y="1373"/>
                    </a:cubicBezTo>
                    <a:lnTo>
                      <a:pt x="288" y="1373"/>
                    </a:lnTo>
                    <a:lnTo>
                      <a:pt x="288" y="1373"/>
                    </a:lnTo>
                    <a:cubicBezTo>
                      <a:pt x="190" y="1345"/>
                      <a:pt x="114" y="1287"/>
                      <a:pt x="82" y="1216"/>
                    </a:cubicBezTo>
                    <a:lnTo>
                      <a:pt x="81" y="1213"/>
                    </a:lnTo>
                    <a:close/>
                    <a:moveTo>
                      <a:pt x="0" y="824"/>
                    </a:moveTo>
                    <a:lnTo>
                      <a:pt x="11" y="833"/>
                    </a:lnTo>
                    <a:cubicBezTo>
                      <a:pt x="36" y="853"/>
                      <a:pt x="66" y="871"/>
                      <a:pt x="100" y="885"/>
                    </a:cubicBezTo>
                    <a:cubicBezTo>
                      <a:pt x="89" y="893"/>
                      <a:pt x="78" y="902"/>
                      <a:pt x="68" y="911"/>
                    </a:cubicBezTo>
                    <a:lnTo>
                      <a:pt x="68" y="912"/>
                    </a:lnTo>
                    <a:lnTo>
                      <a:pt x="60" y="906"/>
                    </a:lnTo>
                    <a:cubicBezTo>
                      <a:pt x="36" y="884"/>
                      <a:pt x="18" y="860"/>
                      <a:pt x="5" y="834"/>
                    </a:cubicBezTo>
                    <a:lnTo>
                      <a:pt x="0" y="824"/>
                    </a:lnTo>
                    <a:close/>
                    <a:moveTo>
                      <a:pt x="3495" y="557"/>
                    </a:moveTo>
                    <a:lnTo>
                      <a:pt x="3504" y="566"/>
                    </a:lnTo>
                    <a:cubicBezTo>
                      <a:pt x="3562" y="627"/>
                      <a:pt x="3595" y="701"/>
                      <a:pt x="3595" y="779"/>
                    </a:cubicBezTo>
                    <a:cubicBezTo>
                      <a:pt x="3595" y="977"/>
                      <a:pt x="3384" y="1140"/>
                      <a:pt x="3110" y="1167"/>
                    </a:cubicBezTo>
                    <a:cubicBezTo>
                      <a:pt x="3108" y="1351"/>
                      <a:pt x="2893" y="1499"/>
                      <a:pt x="2627" y="1499"/>
                    </a:cubicBezTo>
                    <a:cubicBezTo>
                      <a:pt x="2533" y="1499"/>
                      <a:pt x="2446" y="1481"/>
                      <a:pt x="2371" y="1449"/>
                    </a:cubicBezTo>
                    <a:cubicBezTo>
                      <a:pt x="2301" y="1610"/>
                      <a:pt x="2086" y="1727"/>
                      <a:pt x="1832" y="1727"/>
                    </a:cubicBezTo>
                    <a:cubicBezTo>
                      <a:pt x="1637" y="1727"/>
                      <a:pt x="1464" y="1658"/>
                      <a:pt x="1363" y="1553"/>
                    </a:cubicBezTo>
                    <a:cubicBezTo>
                      <a:pt x="1266" y="1593"/>
                      <a:pt x="1153" y="1617"/>
                      <a:pt x="1031" y="1617"/>
                    </a:cubicBezTo>
                    <a:cubicBezTo>
                      <a:pt x="874" y="1617"/>
                      <a:pt x="730" y="1578"/>
                      <a:pt x="619" y="1513"/>
                    </a:cubicBezTo>
                    <a:lnTo>
                      <a:pt x="617" y="1512"/>
                    </a:lnTo>
                    <a:lnTo>
                      <a:pt x="620" y="1524"/>
                    </a:lnTo>
                    <a:cubicBezTo>
                      <a:pt x="623" y="1534"/>
                      <a:pt x="624" y="1545"/>
                      <a:pt x="624" y="1555"/>
                    </a:cubicBezTo>
                    <a:cubicBezTo>
                      <a:pt x="624" y="1640"/>
                      <a:pt x="555" y="1708"/>
                      <a:pt x="471" y="1708"/>
                    </a:cubicBezTo>
                    <a:cubicBezTo>
                      <a:pt x="434" y="1708"/>
                      <a:pt x="400" y="1695"/>
                      <a:pt x="373" y="1673"/>
                    </a:cubicBezTo>
                    <a:lnTo>
                      <a:pt x="364" y="1665"/>
                    </a:lnTo>
                    <a:lnTo>
                      <a:pt x="364" y="1674"/>
                    </a:lnTo>
                    <a:cubicBezTo>
                      <a:pt x="364" y="1730"/>
                      <a:pt x="319" y="1776"/>
                      <a:pt x="262" y="1776"/>
                    </a:cubicBezTo>
                    <a:cubicBezTo>
                      <a:pt x="238" y="1776"/>
                      <a:pt x="215" y="1767"/>
                      <a:pt x="197" y="1753"/>
                    </a:cubicBezTo>
                    <a:lnTo>
                      <a:pt x="193" y="1749"/>
                    </a:lnTo>
                    <a:lnTo>
                      <a:pt x="193" y="1752"/>
                    </a:lnTo>
                    <a:cubicBezTo>
                      <a:pt x="188" y="1776"/>
                      <a:pt x="168" y="1793"/>
                      <a:pt x="143" y="1793"/>
                    </a:cubicBezTo>
                    <a:cubicBezTo>
                      <a:pt x="115" y="1793"/>
                      <a:pt x="92" y="1770"/>
                      <a:pt x="92" y="1742"/>
                    </a:cubicBezTo>
                    <a:cubicBezTo>
                      <a:pt x="92" y="1714"/>
                      <a:pt x="115" y="1691"/>
                      <a:pt x="143" y="1691"/>
                    </a:cubicBezTo>
                    <a:cubicBezTo>
                      <a:pt x="148" y="1691"/>
                      <a:pt x="153" y="1692"/>
                      <a:pt x="158" y="1693"/>
                    </a:cubicBezTo>
                    <a:lnTo>
                      <a:pt x="163" y="1695"/>
                    </a:lnTo>
                    <a:lnTo>
                      <a:pt x="162" y="1695"/>
                    </a:lnTo>
                    <a:cubicBezTo>
                      <a:pt x="162" y="1691"/>
                      <a:pt x="161" y="1688"/>
                      <a:pt x="161" y="1684"/>
                    </a:cubicBezTo>
                    <a:lnTo>
                      <a:pt x="161" y="1684"/>
                    </a:lnTo>
                    <a:lnTo>
                      <a:pt x="163" y="1685"/>
                    </a:lnTo>
                    <a:cubicBezTo>
                      <a:pt x="174" y="1689"/>
                      <a:pt x="186" y="1691"/>
                      <a:pt x="198" y="1691"/>
                    </a:cubicBezTo>
                    <a:cubicBezTo>
                      <a:pt x="255" y="1691"/>
                      <a:pt x="300" y="1645"/>
                      <a:pt x="300" y="1589"/>
                    </a:cubicBezTo>
                    <a:lnTo>
                      <a:pt x="300" y="1580"/>
                    </a:lnTo>
                    <a:lnTo>
                      <a:pt x="309" y="1588"/>
                    </a:lnTo>
                    <a:cubicBezTo>
                      <a:pt x="336" y="1610"/>
                      <a:pt x="370" y="1623"/>
                      <a:pt x="407" y="1623"/>
                    </a:cubicBezTo>
                    <a:cubicBezTo>
                      <a:pt x="491" y="1623"/>
                      <a:pt x="560" y="1555"/>
                      <a:pt x="560" y="1470"/>
                    </a:cubicBezTo>
                    <a:cubicBezTo>
                      <a:pt x="560" y="1460"/>
                      <a:pt x="559" y="1449"/>
                      <a:pt x="556" y="1439"/>
                    </a:cubicBezTo>
                    <a:lnTo>
                      <a:pt x="553" y="1427"/>
                    </a:lnTo>
                    <a:lnTo>
                      <a:pt x="555" y="1428"/>
                    </a:lnTo>
                    <a:cubicBezTo>
                      <a:pt x="666" y="1493"/>
                      <a:pt x="810" y="1532"/>
                      <a:pt x="967" y="1532"/>
                    </a:cubicBezTo>
                    <a:cubicBezTo>
                      <a:pt x="1089" y="1532"/>
                      <a:pt x="1202" y="1508"/>
                      <a:pt x="1299" y="1468"/>
                    </a:cubicBezTo>
                    <a:cubicBezTo>
                      <a:pt x="1400" y="1573"/>
                      <a:pt x="1573" y="1642"/>
                      <a:pt x="1768" y="1642"/>
                    </a:cubicBezTo>
                    <a:cubicBezTo>
                      <a:pt x="2022" y="1642"/>
                      <a:pt x="2237" y="1525"/>
                      <a:pt x="2307" y="1364"/>
                    </a:cubicBezTo>
                    <a:cubicBezTo>
                      <a:pt x="2382" y="1396"/>
                      <a:pt x="2469" y="1414"/>
                      <a:pt x="2563" y="1414"/>
                    </a:cubicBezTo>
                    <a:cubicBezTo>
                      <a:pt x="2829" y="1414"/>
                      <a:pt x="3044" y="1266"/>
                      <a:pt x="3046" y="1082"/>
                    </a:cubicBezTo>
                    <a:cubicBezTo>
                      <a:pt x="3320" y="1055"/>
                      <a:pt x="3531" y="892"/>
                      <a:pt x="3531" y="694"/>
                    </a:cubicBezTo>
                    <a:cubicBezTo>
                      <a:pt x="3531" y="649"/>
                      <a:pt x="3520" y="606"/>
                      <a:pt x="3500" y="566"/>
                    </a:cubicBezTo>
                    <a:lnTo>
                      <a:pt x="3495" y="557"/>
                    </a:lnTo>
                    <a:close/>
                    <a:moveTo>
                      <a:pt x="3427" y="235"/>
                    </a:moveTo>
                    <a:lnTo>
                      <a:pt x="3436" y="244"/>
                    </a:lnTo>
                    <a:cubicBezTo>
                      <a:pt x="3485" y="294"/>
                      <a:pt x="3514" y="354"/>
                      <a:pt x="3514" y="419"/>
                    </a:cubicBezTo>
                    <a:cubicBezTo>
                      <a:pt x="3514" y="456"/>
                      <a:pt x="3504" y="493"/>
                      <a:pt x="3486" y="526"/>
                    </a:cubicBezTo>
                    <a:lnTo>
                      <a:pt x="3482" y="534"/>
                    </a:lnTo>
                    <a:lnTo>
                      <a:pt x="3474" y="522"/>
                    </a:lnTo>
                    <a:cubicBezTo>
                      <a:pt x="3457" y="498"/>
                      <a:pt x="3437" y="476"/>
                      <a:pt x="3414" y="456"/>
                    </a:cubicBezTo>
                    <a:cubicBezTo>
                      <a:pt x="3437" y="418"/>
                      <a:pt x="3450" y="377"/>
                      <a:pt x="3450" y="334"/>
                    </a:cubicBezTo>
                    <a:cubicBezTo>
                      <a:pt x="3450" y="299"/>
                      <a:pt x="3442" y="266"/>
                      <a:pt x="3427" y="235"/>
                    </a:cubicBezTo>
                    <a:lnTo>
                      <a:pt x="3427" y="235"/>
                    </a:lnTo>
                    <a:close/>
                    <a:moveTo>
                      <a:pt x="3109" y="0"/>
                    </a:moveTo>
                    <a:lnTo>
                      <a:pt x="3119" y="9"/>
                    </a:lnTo>
                    <a:cubicBezTo>
                      <a:pt x="3129" y="18"/>
                      <a:pt x="3138" y="29"/>
                      <a:pt x="3146" y="39"/>
                    </a:cubicBezTo>
                    <a:lnTo>
                      <a:pt x="3147" y="40"/>
                    </a:lnTo>
                    <a:lnTo>
                      <a:pt x="3140" y="39"/>
                    </a:lnTo>
                    <a:lnTo>
                      <a:pt x="3124" y="35"/>
                    </a:lnTo>
                    <a:lnTo>
                      <a:pt x="3122" y="29"/>
                    </a:lnTo>
                    <a:lnTo>
                      <a:pt x="3123" y="35"/>
                    </a:lnTo>
                    <a:lnTo>
                      <a:pt x="3122" y="35"/>
                    </a:lnTo>
                    <a:cubicBezTo>
                      <a:pt x="3120" y="27"/>
                      <a:pt x="3117" y="19"/>
                      <a:pt x="3114" y="11"/>
                    </a:cubicBezTo>
                    <a:lnTo>
                      <a:pt x="3109" y="0"/>
                    </a:lnTo>
                    <a:close/>
                  </a:path>
                </a:pathLst>
              </a:custGeom>
              <a:grpFill/>
              <a:ln>
                <a:solidFill>
                  <a:srgbClr val="ED7D31"/>
                </a:solid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defPPr>
                  <a:defRPr lang="zh-CN"/>
                </a:defPPr>
                <a:lvl1pPr marL="0" algn="l" defTabSz="914400" rtl="0" eaLnBrk="1" latinLnBrk="0" hangingPunct="1">
                  <a:defRPr sz="1800" kern="1200">
                    <a:solidFill>
                      <a:sysClr val="window" lastClr="FFFFFF"/>
                    </a:solidFill>
                    <a:latin typeface="Calibri" panose="020F0502020204030204" charset="0"/>
                    <a:ea typeface="+mn-ea"/>
                    <a:cs typeface="+mn-ea"/>
                  </a:defRPr>
                </a:lvl1pPr>
                <a:lvl2pPr marL="457200" algn="l" defTabSz="914400" rtl="0" eaLnBrk="1" latinLnBrk="0" hangingPunct="1">
                  <a:defRPr sz="1800" kern="1200">
                    <a:solidFill>
                      <a:sysClr val="window" lastClr="FFFFFF"/>
                    </a:solidFill>
                    <a:latin typeface="Calibri" panose="020F0502020204030204" charset="0"/>
                    <a:ea typeface="+mn-ea"/>
                    <a:cs typeface="+mn-ea"/>
                  </a:defRPr>
                </a:lvl2pPr>
                <a:lvl3pPr marL="914400" algn="l" defTabSz="914400" rtl="0" eaLnBrk="1" latinLnBrk="0" hangingPunct="1">
                  <a:defRPr sz="1800" kern="1200">
                    <a:solidFill>
                      <a:sysClr val="window" lastClr="FFFFFF"/>
                    </a:solidFill>
                    <a:latin typeface="Calibri" panose="020F0502020204030204" charset="0"/>
                    <a:ea typeface="+mn-ea"/>
                    <a:cs typeface="+mn-ea"/>
                  </a:defRPr>
                </a:lvl3pPr>
                <a:lvl4pPr marL="1371600" algn="l" defTabSz="914400" rtl="0" eaLnBrk="1" latinLnBrk="0" hangingPunct="1">
                  <a:defRPr sz="1800" kern="1200">
                    <a:solidFill>
                      <a:sysClr val="window" lastClr="FFFFFF"/>
                    </a:solidFill>
                    <a:latin typeface="Calibri" panose="020F0502020204030204" charset="0"/>
                    <a:ea typeface="+mn-ea"/>
                    <a:cs typeface="+mn-ea"/>
                  </a:defRPr>
                </a:lvl4pPr>
                <a:lvl5pPr marL="1828800" algn="l" defTabSz="914400" rtl="0" eaLnBrk="1" latinLnBrk="0" hangingPunct="1">
                  <a:defRPr sz="1800" kern="1200">
                    <a:solidFill>
                      <a:sysClr val="window" lastClr="FFFFFF"/>
                    </a:solidFill>
                    <a:latin typeface="Calibri" panose="020F0502020204030204" charset="0"/>
                    <a:ea typeface="+mn-ea"/>
                    <a:cs typeface="+mn-ea"/>
                  </a:defRPr>
                </a:lvl5pPr>
                <a:lvl6pPr marL="2286000" algn="l" defTabSz="914400" rtl="0" eaLnBrk="1" latinLnBrk="0" hangingPunct="1">
                  <a:defRPr sz="1800" kern="1200">
                    <a:solidFill>
                      <a:sysClr val="window" lastClr="FFFFFF"/>
                    </a:solidFill>
                    <a:latin typeface="Calibri" panose="020F0502020204030204" charset="0"/>
                    <a:ea typeface="+mn-ea"/>
                    <a:cs typeface="+mn-ea"/>
                  </a:defRPr>
                </a:lvl6pPr>
                <a:lvl7pPr marL="2743200" algn="l" defTabSz="914400" rtl="0" eaLnBrk="1" latinLnBrk="0" hangingPunct="1">
                  <a:defRPr sz="1800" kern="1200">
                    <a:solidFill>
                      <a:sysClr val="window" lastClr="FFFFFF"/>
                    </a:solidFill>
                    <a:latin typeface="Calibri" panose="020F0502020204030204" charset="0"/>
                    <a:ea typeface="+mn-ea"/>
                    <a:cs typeface="+mn-ea"/>
                  </a:defRPr>
                </a:lvl7pPr>
                <a:lvl8pPr marL="3200400" algn="l" defTabSz="914400" rtl="0" eaLnBrk="1" latinLnBrk="0" hangingPunct="1">
                  <a:defRPr sz="1800" kern="1200">
                    <a:solidFill>
                      <a:sysClr val="window" lastClr="FFFFFF"/>
                    </a:solidFill>
                    <a:latin typeface="Calibri" panose="020F0502020204030204" charset="0"/>
                    <a:ea typeface="+mn-ea"/>
                    <a:cs typeface="+mn-ea"/>
                  </a:defRPr>
                </a:lvl8pPr>
                <a:lvl9pPr marL="3657600" algn="l" defTabSz="914400" rtl="0" eaLnBrk="1" latinLnBrk="0" hangingPunct="1">
                  <a:defRPr sz="1800" kern="1200">
                    <a:solidFill>
                      <a:sysClr val="window" lastClr="FFFFFF"/>
                    </a:solidFill>
                    <a:latin typeface="Calibri" panose="020F0502020204030204" charset="0"/>
                    <a:ea typeface="+mn-ea"/>
                    <a:cs typeface="+mn-ea"/>
                  </a:defRPr>
                </a:lvl9pPr>
              </a:lstStyle>
              <a:p>
                <a:pPr algn="ctr"/>
                <a:endParaRPr lang="zh-CN" altLang="en-US"/>
              </a:p>
            </p:txBody>
          </p:sp>
        </p:grpSp>
        <p:sp>
          <p:nvSpPr>
            <p:cNvPr id="136" name="文本框 135"/>
            <p:cNvSpPr txBox="1"/>
            <p:nvPr/>
          </p:nvSpPr>
          <p:spPr>
            <a:xfrm>
              <a:off x="5367" y="3757"/>
              <a:ext cx="6432" cy="2408"/>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algn="ctr"/>
              <a:r>
                <a:rPr lang="zh-CN" altLang="en-US" sz="2000" b="1">
                  <a:solidFill>
                    <a:srgbClr val="A18560"/>
                  </a:solidFill>
                  <a:latin typeface="微软雅黑" panose="020B0503020204020204" pitchFamily="34" charset="-122"/>
                  <a:ea typeface="微软雅黑" panose="020B0503020204020204" pitchFamily="34" charset="-122"/>
                  <a:cs typeface="汉仪中楷简" panose="02010604000101010101" charset="-122"/>
                </a:rPr>
                <a:t>去银行贷款</a:t>
              </a:r>
              <a:endParaRPr lang="zh-CN" altLang="en-US" sz="2000" b="1">
                <a:solidFill>
                  <a:srgbClr val="A18560"/>
                </a:solidFill>
                <a:latin typeface="微软雅黑" panose="020B0503020204020204" pitchFamily="34" charset="-122"/>
                <a:ea typeface="微软雅黑" panose="020B0503020204020204" pitchFamily="34" charset="-122"/>
                <a:cs typeface="汉仪中楷简" panose="02010604000101010101" charset="-122"/>
              </a:endParaRPr>
            </a:p>
            <a:p>
              <a:pPr algn="ctr"/>
              <a:r>
                <a:rPr lang="zh-CN" altLang="en-US" sz="2000" b="1">
                  <a:solidFill>
                    <a:srgbClr val="A18560"/>
                  </a:solidFill>
                  <a:latin typeface="微软雅黑" panose="020B0503020204020204" pitchFamily="34" charset="-122"/>
                  <a:ea typeface="微软雅黑" panose="020B0503020204020204" pitchFamily="34" charset="-122"/>
                  <a:cs typeface="汉仪中楷简" panose="02010604000101010101" charset="-122"/>
                </a:rPr>
                <a:t>开分店吧！</a:t>
              </a:r>
              <a:endParaRPr lang="zh-CN" altLang="en-US" sz="2000" b="1">
                <a:solidFill>
                  <a:srgbClr val="A18560"/>
                </a:solidFill>
                <a:latin typeface="微软雅黑" panose="020B0503020204020204" pitchFamily="34" charset="-122"/>
                <a:ea typeface="微软雅黑" panose="020B0503020204020204" pitchFamily="34" charset="-122"/>
                <a:cs typeface="汉仪中楷简" panose="02010604000101010101" charset="-122"/>
              </a:endParaRPr>
            </a:p>
          </p:txBody>
        </p:sp>
        <p:grpSp>
          <p:nvGrpSpPr>
            <p:cNvPr id="137" name="组合 136"/>
            <p:cNvGrpSpPr/>
            <p:nvPr/>
          </p:nvGrpSpPr>
          <p:grpSpPr>
            <a:xfrm>
              <a:off x="4513" y="2896"/>
              <a:ext cx="8800" cy="4229"/>
              <a:chOff x="4513" y="2896"/>
              <a:chExt cx="8800" cy="4229"/>
            </a:xfrm>
          </p:grpSpPr>
          <p:grpSp>
            <p:nvGrpSpPr>
              <p:cNvPr id="138" name="组合 137"/>
              <p:cNvGrpSpPr/>
              <p:nvPr/>
            </p:nvGrpSpPr>
            <p:grpSpPr>
              <a:xfrm>
                <a:off x="4513" y="2896"/>
                <a:ext cx="8800" cy="4229"/>
                <a:chOff x="4427" y="6289"/>
                <a:chExt cx="3595" cy="2183"/>
              </a:xfrm>
              <a:solidFill>
                <a:srgbClr val="040000"/>
              </a:solidFill>
            </p:grpSpPr>
            <p:sp>
              <p:nvSpPr>
                <p:cNvPr id="139" name="任意多边形 138"/>
                <p:cNvSpPr/>
                <p:nvPr/>
              </p:nvSpPr>
              <p:spPr>
                <a:xfrm>
                  <a:off x="4520" y="6289"/>
                  <a:ext cx="2490" cy="950"/>
                </a:xfrm>
                <a:custGeom>
                  <a:avLst/>
                  <a:gdLst>
                    <a:gd name="adj1" fmla="val -45690"/>
                    <a:gd name="adj2" fmla="val 51198"/>
                    <a:gd name="dxPos" fmla="*/ w adj1 100000"/>
                    <a:gd name="dyPos" fmla="*/ h adj2 100000"/>
                    <a:gd name="xPos" fmla="+- hc dxPos 0"/>
                    <a:gd name="yPos" fmla="+- vc dyPos 0"/>
                    <a:gd name="ht" fmla="cat2 hd2 dxPos dyPos"/>
                    <a:gd name="wt" fmla="sat2 wd2 dxPos dyPos"/>
                    <a:gd name="g2" fmla="cat2 wd2 ht wt"/>
                    <a:gd name="g3" fmla="sat2 hd2 ht wt"/>
                    <a:gd name="g4" fmla="+- hc g2 0"/>
                    <a:gd name="g5" fmla="+- vc g3 0"/>
                    <a:gd name="g6" fmla="+- g4 0 xPos"/>
                    <a:gd name="g7" fmla="+- g5 0 yPos"/>
                    <a:gd name="g8" fmla="mod g6 g7 0"/>
                    <a:gd name="g9" fmla="*/ ss 6600 21600"/>
                    <a:gd name="g10" fmla="+- g8 0 g9"/>
                    <a:gd name="g11" fmla="*/ g10 1 3"/>
                    <a:gd name="g12" fmla="*/ ss 1800 21600"/>
                    <a:gd name="g13" fmla="+- g11 g12 0"/>
                    <a:gd name="g14" fmla="*/ g13 g6 g8"/>
                    <a:gd name="g15" fmla="*/ g13 g7 g8"/>
                    <a:gd name="g16" fmla="+- g14 xPos 0"/>
                    <a:gd name="g17" fmla="+- g15 yPos 0"/>
                    <a:gd name="g18" fmla="*/ ss 4800 21600"/>
                    <a:gd name="g19" fmla="*/ g11 2 1"/>
                    <a:gd name="g20" fmla="+- g18 g19 0"/>
                    <a:gd name="g21" fmla="*/ g20 g6 g8"/>
                    <a:gd name="g22" fmla="*/ g20 g7 g8"/>
                    <a:gd name="g23" fmla="+- g21 xPos 0"/>
                    <a:gd name="g24" fmla="+- g22 yPos 0"/>
                    <a:gd name="g25" fmla="*/ ss 1200 21600"/>
                    <a:gd name="g26" fmla="*/ ss 600 21600"/>
                    <a:gd name="x23" fmla="+- xPos g26 0"/>
                    <a:gd name="x24" fmla="+- g16 g25 0"/>
                    <a:gd name="x25" fmla="+- g23 g12 0"/>
                    <a:gd name="il" fmla="*/ w 2977 21600"/>
                    <a:gd name="it" fmla="*/ h 3262 21600"/>
                    <a:gd name="ir" fmla="*/ w 17087 21600"/>
                    <a:gd name="ib" fmla="*/ h 17337 21600"/>
                    <a:gd name="g27" fmla="*/ w 67 21600"/>
                    <a:gd name="g28" fmla="*/ h 21577 21600"/>
                    <a:gd name="g29" fmla="*/ w 21582 21600"/>
                    <a:gd name="g30" fmla="*/ h 1235 21600"/>
                    <a:gd name="pang" fmla="at2 dxPos dyPos"/>
                  </a:gdLst>
                  <a:ahLst/>
                  <a:cxnLst>
                    <a:cxn ang="cd2">
                      <a:pos x="g27" y="vc"/>
                    </a:cxn>
                    <a:cxn ang="cd4">
                      <a:pos x="hc" y="g28"/>
                    </a:cxn>
                    <a:cxn ang="0">
                      <a:pos x="g29" y="vc"/>
                    </a:cxn>
                    <a:cxn ang="3">
                      <a:pos x="hc" y="g30"/>
                    </a:cxn>
                    <a:cxn ang="pang">
                      <a:pos x="xPos" y="yPos"/>
                    </a:cxn>
                  </a:cxnLst>
                  <a:rect l="l" t="t" r="r" b="b"/>
                  <a:pathLst>
                    <a:path w="2490" h="950">
                      <a:moveTo>
                        <a:pt x="2203" y="0"/>
                      </a:moveTo>
                      <a:cubicBezTo>
                        <a:pt x="2307" y="0"/>
                        <a:pt x="2401" y="30"/>
                        <a:pt x="2467" y="78"/>
                      </a:cubicBezTo>
                      <a:lnTo>
                        <a:pt x="2478" y="87"/>
                      </a:lnTo>
                      <a:lnTo>
                        <a:pt x="2490" y="184"/>
                      </a:lnTo>
                      <a:lnTo>
                        <a:pt x="2489" y="183"/>
                      </a:lnTo>
                      <a:cubicBezTo>
                        <a:pt x="2423" y="135"/>
                        <a:pt x="2329" y="105"/>
                        <a:pt x="2225" y="105"/>
                      </a:cubicBezTo>
                      <a:cubicBezTo>
                        <a:pt x="2083" y="105"/>
                        <a:pt x="1959" y="162"/>
                        <a:pt x="1899" y="245"/>
                      </a:cubicBezTo>
                      <a:cubicBezTo>
                        <a:pt x="1819" y="190"/>
                        <a:pt x="1709" y="156"/>
                        <a:pt x="1587" y="156"/>
                      </a:cubicBezTo>
                      <a:cubicBezTo>
                        <a:pt x="1417" y="156"/>
                        <a:pt x="1269" y="223"/>
                        <a:pt x="1194" y="320"/>
                      </a:cubicBezTo>
                      <a:lnTo>
                        <a:pt x="1194" y="320"/>
                      </a:lnTo>
                      <a:lnTo>
                        <a:pt x="1193" y="320"/>
                      </a:lnTo>
                      <a:lnTo>
                        <a:pt x="1194" y="320"/>
                      </a:lnTo>
                      <a:lnTo>
                        <a:pt x="1162" y="308"/>
                      </a:lnTo>
                      <a:cubicBezTo>
                        <a:pt x="1086" y="282"/>
                        <a:pt x="1000" y="267"/>
                        <a:pt x="909" y="267"/>
                      </a:cubicBezTo>
                      <a:cubicBezTo>
                        <a:pt x="598" y="267"/>
                        <a:pt x="345" y="442"/>
                        <a:pt x="345" y="657"/>
                      </a:cubicBezTo>
                      <a:cubicBezTo>
                        <a:pt x="345" y="675"/>
                        <a:pt x="347" y="693"/>
                        <a:pt x="350" y="710"/>
                      </a:cubicBezTo>
                      <a:lnTo>
                        <a:pt x="347" y="716"/>
                      </a:lnTo>
                      <a:cubicBezTo>
                        <a:pt x="176" y="728"/>
                        <a:pt x="40" y="823"/>
                        <a:pt x="24" y="943"/>
                      </a:cubicBezTo>
                      <a:lnTo>
                        <a:pt x="23" y="950"/>
                      </a:lnTo>
                      <a:lnTo>
                        <a:pt x="20" y="945"/>
                      </a:lnTo>
                      <a:cubicBezTo>
                        <a:pt x="7" y="919"/>
                        <a:pt x="0" y="891"/>
                        <a:pt x="0" y="862"/>
                      </a:cubicBezTo>
                      <a:cubicBezTo>
                        <a:pt x="0" y="731"/>
                        <a:pt x="143" y="624"/>
                        <a:pt x="325" y="611"/>
                      </a:cubicBezTo>
                      <a:lnTo>
                        <a:pt x="328" y="605"/>
                      </a:lnTo>
                      <a:cubicBezTo>
                        <a:pt x="325" y="588"/>
                        <a:pt x="323" y="570"/>
                        <a:pt x="323" y="552"/>
                      </a:cubicBezTo>
                      <a:cubicBezTo>
                        <a:pt x="323" y="337"/>
                        <a:pt x="576" y="162"/>
                        <a:pt x="887" y="162"/>
                      </a:cubicBezTo>
                      <a:cubicBezTo>
                        <a:pt x="978" y="162"/>
                        <a:pt x="1064" y="177"/>
                        <a:pt x="1140" y="203"/>
                      </a:cubicBezTo>
                      <a:lnTo>
                        <a:pt x="1172" y="215"/>
                      </a:lnTo>
                      <a:lnTo>
                        <a:pt x="1171" y="215"/>
                      </a:lnTo>
                      <a:lnTo>
                        <a:pt x="1172" y="215"/>
                      </a:lnTo>
                      <a:lnTo>
                        <a:pt x="1172" y="215"/>
                      </a:lnTo>
                      <a:cubicBezTo>
                        <a:pt x="1247" y="118"/>
                        <a:pt x="1395" y="51"/>
                        <a:pt x="1565" y="51"/>
                      </a:cubicBezTo>
                      <a:cubicBezTo>
                        <a:pt x="1687" y="51"/>
                        <a:pt x="1797" y="85"/>
                        <a:pt x="1877" y="140"/>
                      </a:cubicBezTo>
                      <a:cubicBezTo>
                        <a:pt x="1937" y="57"/>
                        <a:pt x="2061" y="0"/>
                        <a:pt x="2203" y="0"/>
                      </a:cubicBezTo>
                      <a:close/>
                    </a:path>
                  </a:pathLst>
                </a:custGeom>
                <a:solidFill>
                  <a:srgbClr val="C8B07F"/>
                </a:solidFill>
                <a:ln>
                  <a:solidFill>
                    <a:srgbClr val="C8B07F"/>
                  </a:solid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defPPr>
                    <a:defRPr lang="zh-CN"/>
                  </a:defPPr>
                  <a:lvl1pPr marL="0" algn="l" defTabSz="914400" rtl="0" eaLnBrk="1" latinLnBrk="0" hangingPunct="1">
                    <a:defRPr sz="1800" kern="1200">
                      <a:solidFill>
                        <a:sysClr val="window" lastClr="FFFFFF"/>
                      </a:solidFill>
                      <a:latin typeface="Calibri" panose="020F0502020204030204" charset="0"/>
                      <a:ea typeface="+mn-ea"/>
                      <a:cs typeface="+mn-ea"/>
                    </a:defRPr>
                  </a:lvl1pPr>
                  <a:lvl2pPr marL="457200" algn="l" defTabSz="914400" rtl="0" eaLnBrk="1" latinLnBrk="0" hangingPunct="1">
                    <a:defRPr sz="1800" kern="1200">
                      <a:solidFill>
                        <a:sysClr val="window" lastClr="FFFFFF"/>
                      </a:solidFill>
                      <a:latin typeface="Calibri" panose="020F0502020204030204" charset="0"/>
                      <a:ea typeface="+mn-ea"/>
                      <a:cs typeface="+mn-ea"/>
                    </a:defRPr>
                  </a:lvl2pPr>
                  <a:lvl3pPr marL="914400" algn="l" defTabSz="914400" rtl="0" eaLnBrk="1" latinLnBrk="0" hangingPunct="1">
                    <a:defRPr sz="1800" kern="1200">
                      <a:solidFill>
                        <a:sysClr val="window" lastClr="FFFFFF"/>
                      </a:solidFill>
                      <a:latin typeface="Calibri" panose="020F0502020204030204" charset="0"/>
                      <a:ea typeface="+mn-ea"/>
                      <a:cs typeface="+mn-ea"/>
                    </a:defRPr>
                  </a:lvl3pPr>
                  <a:lvl4pPr marL="1371600" algn="l" defTabSz="914400" rtl="0" eaLnBrk="1" latinLnBrk="0" hangingPunct="1">
                    <a:defRPr sz="1800" kern="1200">
                      <a:solidFill>
                        <a:sysClr val="window" lastClr="FFFFFF"/>
                      </a:solidFill>
                      <a:latin typeface="Calibri" panose="020F0502020204030204" charset="0"/>
                      <a:ea typeface="+mn-ea"/>
                      <a:cs typeface="+mn-ea"/>
                    </a:defRPr>
                  </a:lvl4pPr>
                  <a:lvl5pPr marL="1828800" algn="l" defTabSz="914400" rtl="0" eaLnBrk="1" latinLnBrk="0" hangingPunct="1">
                    <a:defRPr sz="1800" kern="1200">
                      <a:solidFill>
                        <a:sysClr val="window" lastClr="FFFFFF"/>
                      </a:solidFill>
                      <a:latin typeface="Calibri" panose="020F0502020204030204" charset="0"/>
                      <a:ea typeface="+mn-ea"/>
                      <a:cs typeface="+mn-ea"/>
                    </a:defRPr>
                  </a:lvl5pPr>
                  <a:lvl6pPr marL="2286000" algn="l" defTabSz="914400" rtl="0" eaLnBrk="1" latinLnBrk="0" hangingPunct="1">
                    <a:defRPr sz="1800" kern="1200">
                      <a:solidFill>
                        <a:sysClr val="window" lastClr="FFFFFF"/>
                      </a:solidFill>
                      <a:latin typeface="Calibri" panose="020F0502020204030204" charset="0"/>
                      <a:ea typeface="+mn-ea"/>
                      <a:cs typeface="+mn-ea"/>
                    </a:defRPr>
                  </a:lvl6pPr>
                  <a:lvl7pPr marL="2743200" algn="l" defTabSz="914400" rtl="0" eaLnBrk="1" latinLnBrk="0" hangingPunct="1">
                    <a:defRPr sz="1800" kern="1200">
                      <a:solidFill>
                        <a:sysClr val="window" lastClr="FFFFFF"/>
                      </a:solidFill>
                      <a:latin typeface="Calibri" panose="020F0502020204030204" charset="0"/>
                      <a:ea typeface="+mn-ea"/>
                      <a:cs typeface="+mn-ea"/>
                    </a:defRPr>
                  </a:lvl7pPr>
                  <a:lvl8pPr marL="3200400" algn="l" defTabSz="914400" rtl="0" eaLnBrk="1" latinLnBrk="0" hangingPunct="1">
                    <a:defRPr sz="1800" kern="1200">
                      <a:solidFill>
                        <a:sysClr val="window" lastClr="FFFFFF"/>
                      </a:solidFill>
                      <a:latin typeface="Calibri" panose="020F0502020204030204" charset="0"/>
                      <a:ea typeface="+mn-ea"/>
                      <a:cs typeface="+mn-ea"/>
                    </a:defRPr>
                  </a:lvl8pPr>
                  <a:lvl9pPr marL="3657600" algn="l" defTabSz="914400" rtl="0" eaLnBrk="1" latinLnBrk="0" hangingPunct="1">
                    <a:defRPr sz="1800" kern="1200">
                      <a:solidFill>
                        <a:sysClr val="window" lastClr="FFFFFF"/>
                      </a:solidFill>
                      <a:latin typeface="Calibri" panose="020F0502020204030204" charset="0"/>
                      <a:ea typeface="+mn-ea"/>
                      <a:cs typeface="+mn-ea"/>
                    </a:defRPr>
                  </a:lvl9pPr>
                </a:lstStyle>
                <a:p>
                  <a:pPr algn="ctr"/>
                  <a:endParaRPr lang="zh-CN" altLang="en-US"/>
                </a:p>
              </p:txBody>
            </p:sp>
            <p:sp>
              <p:nvSpPr>
                <p:cNvPr id="140" name="任意多边形 139"/>
                <p:cNvSpPr/>
                <p:nvPr/>
              </p:nvSpPr>
              <p:spPr>
                <a:xfrm>
                  <a:off x="4427" y="6679"/>
                  <a:ext cx="3595" cy="1793"/>
                </a:xfrm>
                <a:custGeom>
                  <a:avLst/>
                  <a:gdLst>
                    <a:gd name="adj1" fmla="val -45690"/>
                    <a:gd name="adj2" fmla="val 51198"/>
                    <a:gd name="dxPos" fmla="*/ w adj1 100000"/>
                    <a:gd name="dyPos" fmla="*/ h adj2 100000"/>
                    <a:gd name="xPos" fmla="+- hc dxPos 0"/>
                    <a:gd name="yPos" fmla="+- vc dyPos 0"/>
                    <a:gd name="ht" fmla="cat2 hd2 dxPos dyPos"/>
                    <a:gd name="wt" fmla="sat2 wd2 dxPos dyPos"/>
                    <a:gd name="g2" fmla="cat2 wd2 ht wt"/>
                    <a:gd name="g3" fmla="sat2 hd2 ht wt"/>
                    <a:gd name="g4" fmla="+- hc g2 0"/>
                    <a:gd name="g5" fmla="+- vc g3 0"/>
                    <a:gd name="g6" fmla="+- g4 0 xPos"/>
                    <a:gd name="g7" fmla="+- g5 0 yPos"/>
                    <a:gd name="g8" fmla="mod g6 g7 0"/>
                    <a:gd name="g9" fmla="*/ ss 6600 21600"/>
                    <a:gd name="g10" fmla="+- g8 0 g9"/>
                    <a:gd name="g11" fmla="*/ g10 1 3"/>
                    <a:gd name="g12" fmla="*/ ss 1800 21600"/>
                    <a:gd name="g13" fmla="+- g11 g12 0"/>
                    <a:gd name="g14" fmla="*/ g13 g6 g8"/>
                    <a:gd name="g15" fmla="*/ g13 g7 g8"/>
                    <a:gd name="g16" fmla="+- g14 xPos 0"/>
                    <a:gd name="g17" fmla="+- g15 yPos 0"/>
                    <a:gd name="g18" fmla="*/ ss 4800 21600"/>
                    <a:gd name="g19" fmla="*/ g11 2 1"/>
                    <a:gd name="g20" fmla="+- g18 g19 0"/>
                    <a:gd name="g21" fmla="*/ g20 g6 g8"/>
                    <a:gd name="g22" fmla="*/ g20 g7 g8"/>
                    <a:gd name="g23" fmla="+- g21 xPos 0"/>
                    <a:gd name="g24" fmla="+- g22 yPos 0"/>
                    <a:gd name="g25" fmla="*/ ss 1200 21600"/>
                    <a:gd name="g26" fmla="*/ ss 600 21600"/>
                    <a:gd name="x23" fmla="+- xPos g26 0"/>
                    <a:gd name="x24" fmla="+- g16 g25 0"/>
                    <a:gd name="x25" fmla="+- g23 g12 0"/>
                    <a:gd name="il" fmla="*/ w 2977 21600"/>
                    <a:gd name="it" fmla="*/ h 3262 21600"/>
                    <a:gd name="ir" fmla="*/ w 17087 21600"/>
                    <a:gd name="ib" fmla="*/ h 17337 21600"/>
                    <a:gd name="g27" fmla="*/ w 67 21600"/>
                    <a:gd name="g28" fmla="*/ h 21577 21600"/>
                    <a:gd name="g29" fmla="*/ w 21582 21600"/>
                    <a:gd name="g30" fmla="*/ h 1235 21600"/>
                    <a:gd name="pang" fmla="at2 dxPos dyPos"/>
                  </a:gdLst>
                  <a:ahLst/>
                  <a:cxnLst>
                    <a:cxn ang="cd2">
                      <a:pos x="g27" y="vc"/>
                    </a:cxn>
                    <a:cxn ang="cd4">
                      <a:pos x="hc" y="g28"/>
                    </a:cxn>
                    <a:cxn ang="0">
                      <a:pos x="g29" y="vc"/>
                    </a:cxn>
                    <a:cxn ang="3">
                      <a:pos x="hc" y="g30"/>
                    </a:cxn>
                    <a:cxn ang="pang">
                      <a:pos x="xPos" y="yPos"/>
                    </a:cxn>
                  </a:cxnLst>
                  <a:rect l="l" t="t" r="r" b="b"/>
                  <a:pathLst>
                    <a:path w="3595" h="1793">
                      <a:moveTo>
                        <a:pt x="81" y="1213"/>
                      </a:moveTo>
                      <a:lnTo>
                        <a:pt x="85" y="1217"/>
                      </a:lnTo>
                      <a:cubicBezTo>
                        <a:pt x="152" y="1272"/>
                        <a:pt x="253" y="1308"/>
                        <a:pt x="366" y="1308"/>
                      </a:cubicBezTo>
                      <a:cubicBezTo>
                        <a:pt x="380" y="1308"/>
                        <a:pt x="394" y="1308"/>
                        <a:pt x="408" y="1306"/>
                      </a:cubicBezTo>
                      <a:lnTo>
                        <a:pt x="418" y="1318"/>
                      </a:lnTo>
                      <a:lnTo>
                        <a:pt x="414" y="1317"/>
                      </a:lnTo>
                      <a:cubicBezTo>
                        <a:pt x="412" y="1317"/>
                        <a:pt x="409" y="1317"/>
                        <a:pt x="407" y="1317"/>
                      </a:cubicBezTo>
                      <a:cubicBezTo>
                        <a:pt x="359" y="1317"/>
                        <a:pt x="316" y="1339"/>
                        <a:pt x="288" y="1373"/>
                      </a:cubicBezTo>
                      <a:lnTo>
                        <a:pt x="288" y="1373"/>
                      </a:lnTo>
                      <a:lnTo>
                        <a:pt x="288" y="1373"/>
                      </a:lnTo>
                      <a:cubicBezTo>
                        <a:pt x="190" y="1345"/>
                        <a:pt x="114" y="1287"/>
                        <a:pt x="82" y="1216"/>
                      </a:cubicBezTo>
                      <a:lnTo>
                        <a:pt x="81" y="1213"/>
                      </a:lnTo>
                      <a:close/>
                      <a:moveTo>
                        <a:pt x="0" y="824"/>
                      </a:moveTo>
                      <a:lnTo>
                        <a:pt x="11" y="833"/>
                      </a:lnTo>
                      <a:cubicBezTo>
                        <a:pt x="36" y="853"/>
                        <a:pt x="66" y="871"/>
                        <a:pt x="100" y="885"/>
                      </a:cubicBezTo>
                      <a:cubicBezTo>
                        <a:pt x="89" y="893"/>
                        <a:pt x="78" y="902"/>
                        <a:pt x="68" y="911"/>
                      </a:cubicBezTo>
                      <a:lnTo>
                        <a:pt x="68" y="912"/>
                      </a:lnTo>
                      <a:lnTo>
                        <a:pt x="60" y="906"/>
                      </a:lnTo>
                      <a:cubicBezTo>
                        <a:pt x="36" y="884"/>
                        <a:pt x="18" y="860"/>
                        <a:pt x="5" y="834"/>
                      </a:cubicBezTo>
                      <a:lnTo>
                        <a:pt x="0" y="824"/>
                      </a:lnTo>
                      <a:close/>
                      <a:moveTo>
                        <a:pt x="3495" y="557"/>
                      </a:moveTo>
                      <a:lnTo>
                        <a:pt x="3504" y="566"/>
                      </a:lnTo>
                      <a:cubicBezTo>
                        <a:pt x="3562" y="627"/>
                        <a:pt x="3595" y="701"/>
                        <a:pt x="3595" y="779"/>
                      </a:cubicBezTo>
                      <a:cubicBezTo>
                        <a:pt x="3595" y="977"/>
                        <a:pt x="3384" y="1140"/>
                        <a:pt x="3110" y="1167"/>
                      </a:cubicBezTo>
                      <a:cubicBezTo>
                        <a:pt x="3108" y="1351"/>
                        <a:pt x="2893" y="1499"/>
                        <a:pt x="2627" y="1499"/>
                      </a:cubicBezTo>
                      <a:cubicBezTo>
                        <a:pt x="2533" y="1499"/>
                        <a:pt x="2446" y="1481"/>
                        <a:pt x="2371" y="1449"/>
                      </a:cubicBezTo>
                      <a:cubicBezTo>
                        <a:pt x="2301" y="1610"/>
                        <a:pt x="2086" y="1727"/>
                        <a:pt x="1832" y="1727"/>
                      </a:cubicBezTo>
                      <a:cubicBezTo>
                        <a:pt x="1637" y="1727"/>
                        <a:pt x="1464" y="1658"/>
                        <a:pt x="1363" y="1553"/>
                      </a:cubicBezTo>
                      <a:cubicBezTo>
                        <a:pt x="1266" y="1593"/>
                        <a:pt x="1153" y="1617"/>
                        <a:pt x="1031" y="1617"/>
                      </a:cubicBezTo>
                      <a:cubicBezTo>
                        <a:pt x="874" y="1617"/>
                        <a:pt x="730" y="1578"/>
                        <a:pt x="619" y="1513"/>
                      </a:cubicBezTo>
                      <a:lnTo>
                        <a:pt x="617" y="1512"/>
                      </a:lnTo>
                      <a:lnTo>
                        <a:pt x="620" y="1524"/>
                      </a:lnTo>
                      <a:cubicBezTo>
                        <a:pt x="623" y="1534"/>
                        <a:pt x="624" y="1545"/>
                        <a:pt x="624" y="1555"/>
                      </a:cubicBezTo>
                      <a:cubicBezTo>
                        <a:pt x="624" y="1640"/>
                        <a:pt x="555" y="1708"/>
                        <a:pt x="471" y="1708"/>
                      </a:cubicBezTo>
                      <a:cubicBezTo>
                        <a:pt x="434" y="1708"/>
                        <a:pt x="400" y="1695"/>
                        <a:pt x="373" y="1673"/>
                      </a:cubicBezTo>
                      <a:lnTo>
                        <a:pt x="364" y="1665"/>
                      </a:lnTo>
                      <a:lnTo>
                        <a:pt x="364" y="1674"/>
                      </a:lnTo>
                      <a:cubicBezTo>
                        <a:pt x="364" y="1730"/>
                        <a:pt x="319" y="1776"/>
                        <a:pt x="262" y="1776"/>
                      </a:cubicBezTo>
                      <a:cubicBezTo>
                        <a:pt x="238" y="1776"/>
                        <a:pt x="215" y="1767"/>
                        <a:pt x="197" y="1753"/>
                      </a:cubicBezTo>
                      <a:lnTo>
                        <a:pt x="193" y="1749"/>
                      </a:lnTo>
                      <a:lnTo>
                        <a:pt x="193" y="1752"/>
                      </a:lnTo>
                      <a:cubicBezTo>
                        <a:pt x="188" y="1776"/>
                        <a:pt x="168" y="1793"/>
                        <a:pt x="143" y="1793"/>
                      </a:cubicBezTo>
                      <a:cubicBezTo>
                        <a:pt x="115" y="1793"/>
                        <a:pt x="92" y="1770"/>
                        <a:pt x="92" y="1742"/>
                      </a:cubicBezTo>
                      <a:cubicBezTo>
                        <a:pt x="92" y="1714"/>
                        <a:pt x="115" y="1691"/>
                        <a:pt x="143" y="1691"/>
                      </a:cubicBezTo>
                      <a:cubicBezTo>
                        <a:pt x="148" y="1691"/>
                        <a:pt x="153" y="1692"/>
                        <a:pt x="158" y="1693"/>
                      </a:cubicBezTo>
                      <a:lnTo>
                        <a:pt x="163" y="1695"/>
                      </a:lnTo>
                      <a:lnTo>
                        <a:pt x="162" y="1695"/>
                      </a:lnTo>
                      <a:cubicBezTo>
                        <a:pt x="162" y="1691"/>
                        <a:pt x="161" y="1688"/>
                        <a:pt x="161" y="1684"/>
                      </a:cubicBezTo>
                      <a:lnTo>
                        <a:pt x="161" y="1684"/>
                      </a:lnTo>
                      <a:lnTo>
                        <a:pt x="163" y="1685"/>
                      </a:lnTo>
                      <a:cubicBezTo>
                        <a:pt x="174" y="1689"/>
                        <a:pt x="186" y="1691"/>
                        <a:pt x="198" y="1691"/>
                      </a:cubicBezTo>
                      <a:cubicBezTo>
                        <a:pt x="255" y="1691"/>
                        <a:pt x="300" y="1645"/>
                        <a:pt x="300" y="1589"/>
                      </a:cubicBezTo>
                      <a:lnTo>
                        <a:pt x="300" y="1580"/>
                      </a:lnTo>
                      <a:lnTo>
                        <a:pt x="309" y="1588"/>
                      </a:lnTo>
                      <a:cubicBezTo>
                        <a:pt x="336" y="1610"/>
                        <a:pt x="370" y="1623"/>
                        <a:pt x="407" y="1623"/>
                      </a:cubicBezTo>
                      <a:cubicBezTo>
                        <a:pt x="491" y="1623"/>
                        <a:pt x="560" y="1555"/>
                        <a:pt x="560" y="1470"/>
                      </a:cubicBezTo>
                      <a:cubicBezTo>
                        <a:pt x="560" y="1460"/>
                        <a:pt x="559" y="1449"/>
                        <a:pt x="556" y="1439"/>
                      </a:cubicBezTo>
                      <a:lnTo>
                        <a:pt x="553" y="1427"/>
                      </a:lnTo>
                      <a:lnTo>
                        <a:pt x="555" y="1428"/>
                      </a:lnTo>
                      <a:cubicBezTo>
                        <a:pt x="666" y="1493"/>
                        <a:pt x="810" y="1532"/>
                        <a:pt x="967" y="1532"/>
                      </a:cubicBezTo>
                      <a:cubicBezTo>
                        <a:pt x="1089" y="1532"/>
                        <a:pt x="1202" y="1508"/>
                        <a:pt x="1299" y="1468"/>
                      </a:cubicBezTo>
                      <a:cubicBezTo>
                        <a:pt x="1400" y="1573"/>
                        <a:pt x="1573" y="1642"/>
                        <a:pt x="1768" y="1642"/>
                      </a:cubicBezTo>
                      <a:cubicBezTo>
                        <a:pt x="2022" y="1642"/>
                        <a:pt x="2237" y="1525"/>
                        <a:pt x="2307" y="1364"/>
                      </a:cubicBezTo>
                      <a:cubicBezTo>
                        <a:pt x="2382" y="1396"/>
                        <a:pt x="2469" y="1414"/>
                        <a:pt x="2563" y="1414"/>
                      </a:cubicBezTo>
                      <a:cubicBezTo>
                        <a:pt x="2829" y="1414"/>
                        <a:pt x="3044" y="1266"/>
                        <a:pt x="3046" y="1082"/>
                      </a:cubicBezTo>
                      <a:cubicBezTo>
                        <a:pt x="3320" y="1055"/>
                        <a:pt x="3531" y="892"/>
                        <a:pt x="3531" y="694"/>
                      </a:cubicBezTo>
                      <a:cubicBezTo>
                        <a:pt x="3531" y="649"/>
                        <a:pt x="3520" y="606"/>
                        <a:pt x="3500" y="566"/>
                      </a:cubicBezTo>
                      <a:lnTo>
                        <a:pt x="3495" y="557"/>
                      </a:lnTo>
                      <a:close/>
                      <a:moveTo>
                        <a:pt x="3427" y="235"/>
                      </a:moveTo>
                      <a:lnTo>
                        <a:pt x="3436" y="244"/>
                      </a:lnTo>
                      <a:cubicBezTo>
                        <a:pt x="3485" y="294"/>
                        <a:pt x="3514" y="354"/>
                        <a:pt x="3514" y="419"/>
                      </a:cubicBezTo>
                      <a:cubicBezTo>
                        <a:pt x="3514" y="456"/>
                        <a:pt x="3504" y="493"/>
                        <a:pt x="3486" y="526"/>
                      </a:cubicBezTo>
                      <a:lnTo>
                        <a:pt x="3482" y="534"/>
                      </a:lnTo>
                      <a:lnTo>
                        <a:pt x="3474" y="522"/>
                      </a:lnTo>
                      <a:cubicBezTo>
                        <a:pt x="3457" y="498"/>
                        <a:pt x="3437" y="476"/>
                        <a:pt x="3414" y="456"/>
                      </a:cubicBezTo>
                      <a:cubicBezTo>
                        <a:pt x="3437" y="418"/>
                        <a:pt x="3450" y="377"/>
                        <a:pt x="3450" y="334"/>
                      </a:cubicBezTo>
                      <a:cubicBezTo>
                        <a:pt x="3450" y="299"/>
                        <a:pt x="3442" y="266"/>
                        <a:pt x="3427" y="235"/>
                      </a:cubicBezTo>
                      <a:lnTo>
                        <a:pt x="3427" y="235"/>
                      </a:lnTo>
                      <a:close/>
                      <a:moveTo>
                        <a:pt x="3109" y="0"/>
                      </a:moveTo>
                      <a:lnTo>
                        <a:pt x="3119" y="9"/>
                      </a:lnTo>
                      <a:cubicBezTo>
                        <a:pt x="3129" y="18"/>
                        <a:pt x="3138" y="29"/>
                        <a:pt x="3146" y="39"/>
                      </a:cubicBezTo>
                      <a:lnTo>
                        <a:pt x="3147" y="40"/>
                      </a:lnTo>
                      <a:lnTo>
                        <a:pt x="3140" y="39"/>
                      </a:lnTo>
                      <a:lnTo>
                        <a:pt x="3124" y="35"/>
                      </a:lnTo>
                      <a:lnTo>
                        <a:pt x="3122" y="29"/>
                      </a:lnTo>
                      <a:lnTo>
                        <a:pt x="3123" y="35"/>
                      </a:lnTo>
                      <a:lnTo>
                        <a:pt x="3122" y="35"/>
                      </a:lnTo>
                      <a:cubicBezTo>
                        <a:pt x="3120" y="27"/>
                        <a:pt x="3117" y="19"/>
                        <a:pt x="3114" y="11"/>
                      </a:cubicBezTo>
                      <a:lnTo>
                        <a:pt x="3109" y="0"/>
                      </a:lnTo>
                      <a:close/>
                    </a:path>
                  </a:pathLst>
                </a:custGeom>
                <a:solidFill>
                  <a:srgbClr val="C8B07F"/>
                </a:solidFill>
                <a:ln>
                  <a:solidFill>
                    <a:srgbClr val="C8B07F"/>
                  </a:solidFill>
                </a:ln>
              </p:spPr>
              <p:style>
                <a:lnRef idx="2">
                  <a:srgbClr val="5B9BD5">
                    <a:shade val="50000"/>
                  </a:srgbClr>
                </a:lnRef>
                <a:fillRef idx="1">
                  <a:srgbClr val="5B9BD5"/>
                </a:fillRef>
                <a:effectRef idx="0">
                  <a:srgbClr val="5B9BD5"/>
                </a:effectRef>
                <a:fontRef idx="minor">
                  <a:sysClr val="window" lastClr="FFFFFF"/>
                </a:fontRef>
              </p:style>
              <p:txBody>
                <a:bodyPr wrap="square" rtlCol="0" anchor="ctr">
                  <a:noAutofit/>
                </a:bodyPr>
                <a:lstStyle>
                  <a:defPPr>
                    <a:defRPr lang="zh-CN"/>
                  </a:defPPr>
                  <a:lvl1pPr marL="0" algn="l" defTabSz="914400" rtl="0" eaLnBrk="1" latinLnBrk="0" hangingPunct="1">
                    <a:defRPr sz="1800" kern="1200">
                      <a:solidFill>
                        <a:sysClr val="window" lastClr="FFFFFF"/>
                      </a:solidFill>
                      <a:latin typeface="Calibri" panose="020F0502020204030204" charset="0"/>
                      <a:ea typeface="+mn-ea"/>
                      <a:cs typeface="+mn-ea"/>
                    </a:defRPr>
                  </a:lvl1pPr>
                  <a:lvl2pPr marL="457200" algn="l" defTabSz="914400" rtl="0" eaLnBrk="1" latinLnBrk="0" hangingPunct="1">
                    <a:defRPr sz="1800" kern="1200">
                      <a:solidFill>
                        <a:sysClr val="window" lastClr="FFFFFF"/>
                      </a:solidFill>
                      <a:latin typeface="Calibri" panose="020F0502020204030204" charset="0"/>
                      <a:ea typeface="+mn-ea"/>
                      <a:cs typeface="+mn-ea"/>
                    </a:defRPr>
                  </a:lvl2pPr>
                  <a:lvl3pPr marL="914400" algn="l" defTabSz="914400" rtl="0" eaLnBrk="1" latinLnBrk="0" hangingPunct="1">
                    <a:defRPr sz="1800" kern="1200">
                      <a:solidFill>
                        <a:sysClr val="window" lastClr="FFFFFF"/>
                      </a:solidFill>
                      <a:latin typeface="Calibri" panose="020F0502020204030204" charset="0"/>
                      <a:ea typeface="+mn-ea"/>
                      <a:cs typeface="+mn-ea"/>
                    </a:defRPr>
                  </a:lvl3pPr>
                  <a:lvl4pPr marL="1371600" algn="l" defTabSz="914400" rtl="0" eaLnBrk="1" latinLnBrk="0" hangingPunct="1">
                    <a:defRPr sz="1800" kern="1200">
                      <a:solidFill>
                        <a:sysClr val="window" lastClr="FFFFFF"/>
                      </a:solidFill>
                      <a:latin typeface="Calibri" panose="020F0502020204030204" charset="0"/>
                      <a:ea typeface="+mn-ea"/>
                      <a:cs typeface="+mn-ea"/>
                    </a:defRPr>
                  </a:lvl4pPr>
                  <a:lvl5pPr marL="1828800" algn="l" defTabSz="914400" rtl="0" eaLnBrk="1" latinLnBrk="0" hangingPunct="1">
                    <a:defRPr sz="1800" kern="1200">
                      <a:solidFill>
                        <a:sysClr val="window" lastClr="FFFFFF"/>
                      </a:solidFill>
                      <a:latin typeface="Calibri" panose="020F0502020204030204" charset="0"/>
                      <a:ea typeface="+mn-ea"/>
                      <a:cs typeface="+mn-ea"/>
                    </a:defRPr>
                  </a:lvl5pPr>
                  <a:lvl6pPr marL="2286000" algn="l" defTabSz="914400" rtl="0" eaLnBrk="1" latinLnBrk="0" hangingPunct="1">
                    <a:defRPr sz="1800" kern="1200">
                      <a:solidFill>
                        <a:sysClr val="window" lastClr="FFFFFF"/>
                      </a:solidFill>
                      <a:latin typeface="Calibri" panose="020F0502020204030204" charset="0"/>
                      <a:ea typeface="+mn-ea"/>
                      <a:cs typeface="+mn-ea"/>
                    </a:defRPr>
                  </a:lvl6pPr>
                  <a:lvl7pPr marL="2743200" algn="l" defTabSz="914400" rtl="0" eaLnBrk="1" latinLnBrk="0" hangingPunct="1">
                    <a:defRPr sz="1800" kern="1200">
                      <a:solidFill>
                        <a:sysClr val="window" lastClr="FFFFFF"/>
                      </a:solidFill>
                      <a:latin typeface="Calibri" panose="020F0502020204030204" charset="0"/>
                      <a:ea typeface="+mn-ea"/>
                      <a:cs typeface="+mn-ea"/>
                    </a:defRPr>
                  </a:lvl7pPr>
                  <a:lvl8pPr marL="3200400" algn="l" defTabSz="914400" rtl="0" eaLnBrk="1" latinLnBrk="0" hangingPunct="1">
                    <a:defRPr sz="1800" kern="1200">
                      <a:solidFill>
                        <a:sysClr val="window" lastClr="FFFFFF"/>
                      </a:solidFill>
                      <a:latin typeface="Calibri" panose="020F0502020204030204" charset="0"/>
                      <a:ea typeface="+mn-ea"/>
                      <a:cs typeface="+mn-ea"/>
                    </a:defRPr>
                  </a:lvl8pPr>
                  <a:lvl9pPr marL="3657600" algn="l" defTabSz="914400" rtl="0" eaLnBrk="1" latinLnBrk="0" hangingPunct="1">
                    <a:defRPr sz="1800" kern="1200">
                      <a:solidFill>
                        <a:sysClr val="window" lastClr="FFFFFF"/>
                      </a:solidFill>
                      <a:latin typeface="Calibri" panose="020F0502020204030204" charset="0"/>
                      <a:ea typeface="+mn-ea"/>
                      <a:cs typeface="+mn-ea"/>
                    </a:defRPr>
                  </a:lvl9pPr>
                </a:lstStyle>
                <a:p>
                  <a:pPr algn="ctr"/>
                  <a:endParaRPr lang="zh-CN" altLang="en-US"/>
                </a:p>
              </p:txBody>
            </p:sp>
          </p:grpSp>
          <p:sp>
            <p:nvSpPr>
              <p:cNvPr id="141" name="文本框 140"/>
              <p:cNvSpPr txBox="1"/>
              <p:nvPr/>
            </p:nvSpPr>
            <p:spPr>
              <a:xfrm>
                <a:off x="11418" y="2896"/>
                <a:ext cx="1488" cy="3458"/>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r>
                  <a:rPr lang="en-US" altLang="zh-CN" sz="6000">
                    <a:solidFill>
                      <a:schemeClr val="bg2">
                        <a:lumMod val="75000"/>
                      </a:schemeClr>
                    </a:solidFill>
                    <a:latin typeface="汉仪中楷简" panose="02010604000101010101" charset="-122"/>
                    <a:ea typeface="汉仪中楷简" panose="02010604000101010101" charset="-122"/>
                  </a:rPr>
                  <a:t>”</a:t>
                </a:r>
                <a:endParaRPr lang="en-US" altLang="zh-CN" sz="6000">
                  <a:solidFill>
                    <a:schemeClr val="bg2">
                      <a:lumMod val="75000"/>
                    </a:schemeClr>
                  </a:solidFill>
                  <a:latin typeface="汉仪中楷简" panose="02010604000101010101" charset="-122"/>
                  <a:ea typeface="汉仪中楷简" panose="02010604000101010101" charset="-122"/>
                </a:endParaRPr>
              </a:p>
            </p:txBody>
          </p:sp>
        </p:grpSp>
      </p:grpSp>
      <p:sp>
        <p:nvSpPr>
          <p:cNvPr id="142" name="文本框 141"/>
          <p:cNvSpPr txBox="1"/>
          <p:nvPr/>
        </p:nvSpPr>
        <p:spPr>
          <a:xfrm>
            <a:off x="904875" y="1324610"/>
            <a:ext cx="2853690" cy="2306955"/>
          </a:xfrm>
          <a:prstGeom prst="rect">
            <a:avLst/>
          </a:prstGeom>
          <a:noFill/>
        </p:spPr>
        <p:txBody>
          <a:bodyPr wrap="square" rtlCol="0">
            <a:spAutoFit/>
          </a:bodyPr>
          <a:p>
            <a:pPr indent="0" fontAlgn="auto">
              <a:lnSpc>
                <a:spcPct val="150000"/>
              </a:lnSpc>
            </a:pPr>
            <a:r>
              <a:rPr lang="en-US" altLang="zh-CN" sz="1600">
                <a:solidFill>
                  <a:sysClr val="windowText" lastClr="000000">
                    <a:lumMod val="65000"/>
                    <a:lumOff val="35000"/>
                  </a:sysClr>
                </a:solidFill>
                <a:latin typeface="微软雅黑" panose="020B0503020204020204" pitchFamily="34" charset="-122"/>
                <a:ea typeface="微软雅黑" panose="020B0503020204020204" pitchFamily="34" charset="-122"/>
                <a:sym typeface="宋体" panose="02010600030101010101" pitchFamily="2" charset="-122"/>
              </a:rPr>
              <a:t>    </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   </a:t>
            </a:r>
            <a:r>
              <a:rPr lang="zh-CN" sz="16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东东开了一家咖啡店，多年经营下来，生意一直很不错。</a:t>
            </a:r>
            <a:endParaRPr lang="zh-CN" sz="16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a:p>
            <a:pPr indent="406400" fontAlgn="auto">
              <a:lnSpc>
                <a:spcPct val="150000"/>
              </a:lnSpc>
              <a:extLst>
                <a:ext uri="{35155182-B16C-46BC-9424-99874614C6A1}">
                  <wpsdc:indentchars xmlns:wpsdc="http://www.wps.cn/officeDocument/2017/drawingmlCustomData" val="200" checksum="1740828767"/>
                </a:ext>
              </a:extLst>
            </a:pPr>
            <a:endParaRPr lang="zh-CN" sz="16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a:p>
            <a:pPr indent="0" fontAlgn="auto">
              <a:lnSpc>
                <a:spcPct val="150000"/>
              </a:lnSpc>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       </a:t>
            </a:r>
            <a:r>
              <a:rPr lang="zh-CN" sz="16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因此他想着要开分店，可是投资分店也是一笔不小的数目，他合计了一下</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mn-ea"/>
              </a:rPr>
              <a:t>……</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44" name="http://photo-static-api.fotomore.com/creative/vcg/veer/400/new/VCG41N164178716.jpg" descr="&amp;pky240_sjzg_VCG41N164178716&amp;2&amp;src_toppic_inpsrchzd1&amp;"/>
          <p:cNvPicPr>
            <a:picLocks noChangeAspect="1"/>
          </p:cNvPicPr>
          <p:nvPr/>
        </p:nvPicPr>
        <p:blipFill>
          <a:blip r:embed="rId10">
            <a:alphaModFix amt="80000"/>
          </a:blip>
          <a:stretch>
            <a:fillRect/>
          </a:stretch>
        </p:blipFill>
        <p:spPr>
          <a:xfrm rot="1020000">
            <a:off x="7123430" y="3451225"/>
            <a:ext cx="3682365" cy="3337560"/>
          </a:xfrm>
          <a:prstGeom prst="rect">
            <a:avLst/>
          </a:prstGeom>
        </p:spPr>
      </p:pic>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1"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strips(downRight)">
                                      <p:cBhvr>
                                        <p:cTn id="12" dur="500"/>
                                        <p:tgtEl>
                                          <p:spTgt spid="14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p:tgtEl>
                                          <p:spTgt spid="42"/>
                                        </p:tgtEl>
                                        <p:attrNameLst>
                                          <p:attrName>ppt_y</p:attrName>
                                        </p:attrNameLst>
                                      </p:cBhvr>
                                      <p:tavLst>
                                        <p:tav tm="0">
                                          <p:val>
                                            <p:strVal val="#ppt_y+#ppt_h*1.125000"/>
                                          </p:val>
                                        </p:tav>
                                        <p:tav tm="100000">
                                          <p:val>
                                            <p:strVal val="#ppt_y"/>
                                          </p:val>
                                        </p:tav>
                                      </p:tavLst>
                                    </p:anim>
                                    <p:animEffect transition="in" filter="wipe(up)">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000" fill="hold">
                                          <p:stCondLst>
                                            <p:cond delay="0"/>
                                          </p:stCondLst>
                                        </p:cTn>
                                        <p:tgtEl>
                                          <p:spTgt spid="132"/>
                                        </p:tgtEl>
                                        <p:attrNameLst>
                                          <p:attrName>style.visibility</p:attrName>
                                        </p:attrNameLst>
                                      </p:cBhvr>
                                      <p:to>
                                        <p:strVal val="visible"/>
                                      </p:to>
                                    </p:set>
                                    <p:animEffect transition="in" filter="strips(downLeft)">
                                      <p:cBhvr>
                                        <p:cTn id="23" dur="1000"/>
                                        <p:tgtEl>
                                          <p:spTgt spid="13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nodeType="clickEffect">
                                  <p:stCondLst>
                                    <p:cond delay="0"/>
                                  </p:stCondLst>
                                  <p:childTnLst>
                                    <p:set>
                                      <p:cBhvr>
                                        <p:cTn id="27" dur="1000" fill="hold">
                                          <p:stCondLst>
                                            <p:cond delay="0"/>
                                          </p:stCondLst>
                                        </p:cTn>
                                        <p:tgtEl>
                                          <p:spTgt spid="144"/>
                                        </p:tgtEl>
                                        <p:attrNameLst>
                                          <p:attrName>style.visibility</p:attrName>
                                        </p:attrNameLst>
                                      </p:cBhvr>
                                      <p:to>
                                        <p:strVal val="visible"/>
                                      </p:to>
                                    </p:set>
                                    <p:animEffect transition="in" filter="strips(upRight)">
                                      <p:cBhvr>
                                        <p:cTn id="28" dur="1000"/>
                                        <p:tgtEl>
                                          <p:spTgt spid="144"/>
                                        </p:tgtEl>
                                      </p:cBhvr>
                                    </p:animEffect>
                                  </p:childTnLst>
                                </p:cTn>
                              </p:par>
                              <p:par>
                                <p:cTn id="29" presetID="1" presetClass="entr" presetSubtype="0"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par>
                          <p:cTn id="31" fill="hold">
                            <p:stCondLst>
                              <p:cond delay="1000"/>
                            </p:stCondLst>
                            <p:childTnLst>
                              <p:par>
                                <p:cTn id="32" presetID="7" presetClass="entr" presetSubtype="2" fill="hold" nodeType="afterEffect">
                                  <p:stCondLst>
                                    <p:cond delay="0"/>
                                  </p:stCondLst>
                                  <p:childTnLst>
                                    <p:set>
                                      <p:cBhvr>
                                        <p:cTn id="33" dur="1000" fill="hold">
                                          <p:stCondLst>
                                            <p:cond delay="0"/>
                                          </p:stCondLst>
                                        </p:cTn>
                                        <p:tgtEl>
                                          <p:spTgt spid="130"/>
                                        </p:tgtEl>
                                        <p:attrNameLst>
                                          <p:attrName>style.visibility</p:attrName>
                                        </p:attrNameLst>
                                      </p:cBhvr>
                                      <p:to>
                                        <p:strVal val="visible"/>
                                      </p:to>
                                    </p:set>
                                    <p:anim calcmode="lin" valueType="num">
                                      <p:cBhvr additive="base">
                                        <p:cTn id="34" dur="1000" fill="hold"/>
                                        <p:tgtEl>
                                          <p:spTgt spid="130"/>
                                        </p:tgtEl>
                                        <p:attrNameLst>
                                          <p:attrName>ppt_x</p:attrName>
                                        </p:attrNameLst>
                                      </p:cBhvr>
                                      <p:tavLst>
                                        <p:tav tm="0" fmla="">
                                          <p:val>
                                            <p:strVal val="1+#ppt_w/2"/>
                                          </p:val>
                                        </p:tav>
                                        <p:tav tm="100000" fmla="">
                                          <p:val>
                                            <p:strVal val="#ppt_x"/>
                                          </p:val>
                                        </p:tav>
                                      </p:tavLst>
                                    </p:anim>
                                    <p:anim calcmode="lin" valueType="num">
                                      <p:cBhvr additive="base">
                                        <p:cTn id="35" dur="1000" fill="hold"/>
                                        <p:tgtEl>
                                          <p:spTgt spid="130"/>
                                        </p:tgtEl>
                                        <p:attrNameLst>
                                          <p:attrName>ppt_y</p:attrName>
                                        </p:attrNameLst>
                                      </p:cBhvr>
                                      <p:tavLst>
                                        <p:tav tm="0" fmla="">
                                          <p:val>
                                            <p:strVal val="#ppt_y"/>
                                          </p:val>
                                        </p:tav>
                                        <p:tav tm="100000" fmla="">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商业银行</a:t>
              </a:r>
              <a:endParaRPr kumimoji="1" lang="zh-CN" altLang="en-US" sz="2400" b="1" dirty="0" smtClean="0">
                <a:solidFill>
                  <a:srgbClr val="A18560"/>
                </a:solidFill>
                <a:cs typeface="+mn-ea"/>
                <a:sym typeface="+mn-lt"/>
              </a:endParaRPr>
            </a:p>
          </p:txBody>
        </p:sp>
      </p:grpSp>
      <p:pic>
        <p:nvPicPr>
          <p:cNvPr id="68" name="图片 67"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6" name="组合 5" descr="7b0a202020202274657874626f78223a20227b5c2263617465676f72795f69645c223a31303339392c5c2269645c223a32303334363235337d220a7d0a"/>
          <p:cNvGrpSpPr/>
          <p:nvPr/>
        </p:nvGrpSpPr>
        <p:grpSpPr>
          <a:xfrm>
            <a:off x="4007038" y="1408923"/>
            <a:ext cx="4692594" cy="1500390"/>
            <a:chOff x="6969" y="4611"/>
            <a:chExt cx="3746" cy="1858"/>
          </a:xfrm>
        </p:grpSpPr>
        <p:grpSp>
          <p:nvGrpSpPr>
            <p:cNvPr id="104" name="组合 103"/>
            <p:cNvGrpSpPr/>
            <p:nvPr/>
          </p:nvGrpSpPr>
          <p:grpSpPr>
            <a:xfrm rot="0">
              <a:off x="6969" y="4611"/>
              <a:ext cx="3746" cy="1858"/>
              <a:chOff x="6359" y="4068"/>
              <a:chExt cx="4114" cy="2040"/>
            </a:xfrm>
          </p:grpSpPr>
          <p:pic>
            <p:nvPicPr>
              <p:cNvPr id="105" name="图片 104" descr="资源 14"/>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72" y="4164"/>
                <a:ext cx="4101" cy="1857"/>
              </a:xfrm>
              <a:prstGeom prst="rect">
                <a:avLst/>
              </a:prstGeom>
            </p:spPr>
          </p:pic>
          <p:pic>
            <p:nvPicPr>
              <p:cNvPr id="106" name="图片 105" descr="资源 1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9" y="4068"/>
                <a:ext cx="4114" cy="2040"/>
              </a:xfrm>
              <a:prstGeom prst="rect">
                <a:avLst/>
              </a:prstGeom>
              <a:pattFill>
                <a:fgClr>
                  <a:srgbClr val="FFFFFF"/>
                </a:fgClr>
                <a:bgClr>
                  <a:srgbClr val="FFFFFF"/>
                </a:bgClr>
              </a:pattFill>
            </p:spPr>
          </p:pic>
        </p:grpSp>
        <p:pic>
          <p:nvPicPr>
            <p:cNvPr id="107" name="图片 106" descr="资源 12"/>
            <p:cNvPicPr>
              <a:picLocks noChangeAspect="1"/>
            </p:cNvPicPr>
            <p:nvPr/>
          </p:nvPicPr>
          <p:blipFill>
            <a:blip r:embed="rId7">
              <a:extLst>
                <a:ext uri="{96DAC541-7B7A-43D3-8B79-37D633B846F1}">
                  <asvg:svgBlip xmlns:asvg="http://schemas.microsoft.com/office/drawing/2016/SVG/main" r:embed="rId8"/>
                </a:ext>
              </a:extLst>
            </a:blip>
            <a:srcRect r="79392" b="84219"/>
            <a:stretch>
              <a:fillRect/>
            </a:stretch>
          </p:blipFill>
          <p:spPr>
            <a:xfrm>
              <a:off x="7253" y="4611"/>
              <a:ext cx="432" cy="322"/>
            </a:xfrm>
            <a:prstGeom prst="rect">
              <a:avLst/>
            </a:prstGeom>
            <a:pattFill>
              <a:fgClr>
                <a:srgbClr val="FFFFFF"/>
              </a:fgClr>
              <a:bgClr>
                <a:srgbClr val="FFFFFF"/>
              </a:bgClr>
            </a:pattFill>
          </p:spPr>
        </p:pic>
        <p:sp>
          <p:nvSpPr>
            <p:cNvPr id="108" name="文本框 107"/>
            <p:cNvSpPr txBox="1"/>
            <p:nvPr/>
          </p:nvSpPr>
          <p:spPr>
            <a:xfrm>
              <a:off x="7207" y="5059"/>
              <a:ext cx="3377" cy="598"/>
            </a:xfrm>
            <a:prstGeom prst="rect">
              <a:avLst/>
            </a:prstGeom>
            <a:noFill/>
          </p:spPr>
          <p:txBody>
            <a:bodyPr wrap="square" rtlCol="0" anchor="ctr">
              <a:spAutoFit/>
            </a:bodyPr>
            <a:p>
              <a:pPr algn="l" fontAlgn="auto">
                <a:lnSpc>
                  <a:spcPts val="3060"/>
                </a:lnSpc>
              </a:pPr>
              <a:r>
                <a:rPr lang="zh-CN" sz="24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商业银行是我国金融业的主体</a:t>
              </a:r>
              <a:endParaRPr lang="zh-CN" altLang="en-US" sz="2400">
                <a:solidFill>
                  <a:schemeClr val="tx1">
                    <a:lumMod val="75000"/>
                    <a:lumOff val="25000"/>
                  </a:schemeClr>
                </a:solidFill>
                <a:latin typeface="微软雅黑" panose="020B0503020204020204" pitchFamily="34" charset="-122"/>
                <a:ea typeface="微软雅黑" panose="020B0503020204020204" pitchFamily="34" charset="-122"/>
                <a:cs typeface="汉仪雅酷黑 75W" panose="020B0804020202020204" charset="-122"/>
                <a:sym typeface="宋体" panose="02010600030101010101" pitchFamily="2" charset="-122"/>
              </a:endParaRPr>
            </a:p>
          </p:txBody>
        </p:sp>
        <p:pic>
          <p:nvPicPr>
            <p:cNvPr id="109" name="图片 108" descr="资源 12"/>
            <p:cNvPicPr>
              <a:picLocks noChangeAspect="1"/>
            </p:cNvPicPr>
            <p:nvPr/>
          </p:nvPicPr>
          <p:blipFill>
            <a:blip r:embed="rId7">
              <a:extLst>
                <a:ext uri="{96DAC541-7B7A-43D3-8B79-37D633B846F1}">
                  <asvg:svgBlip xmlns:asvg="http://schemas.microsoft.com/office/drawing/2016/SVG/main" r:embed="rId8"/>
                </a:ext>
              </a:extLst>
            </a:blip>
            <a:srcRect r="79392" b="84219"/>
            <a:stretch>
              <a:fillRect/>
            </a:stretch>
          </p:blipFill>
          <p:spPr>
            <a:xfrm rot="10800000">
              <a:off x="9926" y="5782"/>
              <a:ext cx="432" cy="348"/>
            </a:xfrm>
            <a:prstGeom prst="rect">
              <a:avLst/>
            </a:prstGeom>
            <a:pattFill>
              <a:fgClr>
                <a:srgbClr val="FFFFFF"/>
              </a:fgClr>
              <a:bgClr>
                <a:srgbClr val="FFFFFF"/>
              </a:bgClr>
            </a:pattFill>
          </p:spPr>
        </p:pic>
      </p:grpSp>
      <p:grpSp>
        <p:nvGrpSpPr>
          <p:cNvPr id="17" name="组合 16"/>
          <p:cNvGrpSpPr/>
          <p:nvPr/>
        </p:nvGrpSpPr>
        <p:grpSpPr>
          <a:xfrm>
            <a:off x="4501515" y="3108960"/>
            <a:ext cx="3628390" cy="1599565"/>
            <a:chOff x="5561" y="6232"/>
            <a:chExt cx="6815" cy="2741"/>
          </a:xfrm>
        </p:grpSpPr>
        <p:pic>
          <p:nvPicPr>
            <p:cNvPr id="9" name="图片 8" descr="343435383230343b333635393538303bd2f8d0d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1" y="7787"/>
              <a:ext cx="1186" cy="1186"/>
            </a:xfrm>
            <a:prstGeom prst="rect">
              <a:avLst/>
            </a:prstGeom>
          </p:spPr>
        </p:pic>
        <p:pic>
          <p:nvPicPr>
            <p:cNvPr id="8" name="图片 7" descr="343435383230343b333635393538303bd2f8d0d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51" y="7237"/>
              <a:ext cx="1736" cy="1736"/>
            </a:xfrm>
            <a:prstGeom prst="rect">
              <a:avLst/>
            </a:prstGeom>
          </p:spPr>
        </p:pic>
        <p:pic>
          <p:nvPicPr>
            <p:cNvPr id="10" name="图片 9" descr="343435383230343b333635393538303bd2f8d0d0"/>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90" y="7787"/>
              <a:ext cx="1186" cy="1186"/>
            </a:xfrm>
            <a:prstGeom prst="rect">
              <a:avLst/>
            </a:prstGeom>
          </p:spPr>
        </p:pic>
        <p:pic>
          <p:nvPicPr>
            <p:cNvPr id="7" name="图片 6" descr="343435383230343b333635393538303bd2f8d0d0"/>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16" y="7237"/>
              <a:ext cx="1736" cy="1736"/>
            </a:xfrm>
            <a:prstGeom prst="rect">
              <a:avLst/>
            </a:prstGeom>
          </p:spPr>
        </p:pic>
        <p:pic>
          <p:nvPicPr>
            <p:cNvPr id="11" name="图片 10" descr="343435383230343b333635393538303bd2f8d0d0"/>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63" y="6232"/>
              <a:ext cx="2741" cy="2741"/>
            </a:xfrm>
            <a:prstGeom prst="rect">
              <a:avLst/>
            </a:prstGeom>
          </p:spPr>
        </p:pic>
      </p:grpSp>
      <p:pic>
        <p:nvPicPr>
          <p:cNvPr id="25" name="图片 24" descr="32313534373832333b32313534373831313bbfaac0cac4d0c9fa"/>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40670" y="3893820"/>
            <a:ext cx="914400" cy="914400"/>
          </a:xfrm>
          <a:prstGeom prst="rect">
            <a:avLst/>
          </a:prstGeom>
        </p:spPr>
      </p:pic>
      <p:grpSp>
        <p:nvGrpSpPr>
          <p:cNvPr id="26" name="组合 25"/>
          <p:cNvGrpSpPr/>
          <p:nvPr/>
        </p:nvGrpSpPr>
        <p:grpSpPr>
          <a:xfrm>
            <a:off x="2379980" y="3905250"/>
            <a:ext cx="1994535" cy="1590040"/>
            <a:chOff x="13377" y="6152"/>
            <a:chExt cx="3141" cy="2504"/>
          </a:xfrm>
        </p:grpSpPr>
        <p:pic>
          <p:nvPicPr>
            <p:cNvPr id="27" name="图片 26" descr="343538343039363b343538393534383bbdf0c7ae"/>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977" y="7216"/>
              <a:ext cx="1440" cy="1440"/>
            </a:xfrm>
            <a:prstGeom prst="rect">
              <a:avLst/>
            </a:prstGeom>
          </p:spPr>
        </p:pic>
        <p:pic>
          <p:nvPicPr>
            <p:cNvPr id="28" name="图片 27" descr="32313536313530353b32313536313532313bbcfdcdb7"/>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3377" y="6152"/>
              <a:ext cx="3141" cy="1440"/>
            </a:xfrm>
            <a:prstGeom prst="rect">
              <a:avLst/>
            </a:prstGeom>
          </p:spPr>
        </p:pic>
      </p:grpSp>
      <p:sp>
        <p:nvSpPr>
          <p:cNvPr id="29" name="文本框 28"/>
          <p:cNvSpPr txBox="1"/>
          <p:nvPr/>
        </p:nvSpPr>
        <p:spPr>
          <a:xfrm>
            <a:off x="2809875" y="3730625"/>
            <a:ext cx="817245" cy="829945"/>
          </a:xfrm>
          <a:prstGeom prst="rect">
            <a:avLst/>
          </a:prstGeom>
          <a:noFill/>
        </p:spPr>
        <p:txBody>
          <a:bodyPr wrap="square" rtlCol="0" anchor="t">
            <a:spAutoFit/>
          </a:bodyPr>
          <a:p>
            <a:pPr indent="0" fontAlgn="auto"/>
            <a:r>
              <a:rPr lang="zh-CN" sz="24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存款</a:t>
            </a:r>
            <a:endParaRPr lang="zh-CN" sz="24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32" name="组合 31"/>
          <p:cNvGrpSpPr/>
          <p:nvPr/>
        </p:nvGrpSpPr>
        <p:grpSpPr>
          <a:xfrm>
            <a:off x="875665" y="3730625"/>
            <a:ext cx="1512570" cy="1263650"/>
            <a:chOff x="41" y="6075"/>
            <a:chExt cx="2382" cy="1990"/>
          </a:xfrm>
        </p:grpSpPr>
        <p:pic>
          <p:nvPicPr>
            <p:cNvPr id="19" name="图片 18" descr="32313536323534323b32313536323534343bb7bfb2fabeadc0edc8cb"/>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84" y="6075"/>
              <a:ext cx="1440" cy="1440"/>
            </a:xfrm>
            <a:prstGeom prst="rect">
              <a:avLst/>
            </a:prstGeom>
          </p:spPr>
        </p:pic>
        <p:pic>
          <p:nvPicPr>
            <p:cNvPr id="30" name="图片 29" descr="32313536323534323b32313536323534343bb7bfb2fabeadc0edc8cb"/>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232" y="6692"/>
              <a:ext cx="1191" cy="1191"/>
            </a:xfrm>
            <a:prstGeom prst="rect">
              <a:avLst/>
            </a:prstGeom>
          </p:spPr>
        </p:pic>
        <p:pic>
          <p:nvPicPr>
            <p:cNvPr id="31" name="图片 30" descr="32313536323534323b32313536323534343bb7bfb2fabeadc0edc8cb"/>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 y="6874"/>
              <a:ext cx="1191" cy="1191"/>
            </a:xfrm>
            <a:prstGeom prst="rect">
              <a:avLst/>
            </a:prstGeom>
          </p:spPr>
        </p:pic>
      </p:grpSp>
      <p:grpSp>
        <p:nvGrpSpPr>
          <p:cNvPr id="12" name="组合 11"/>
          <p:cNvGrpSpPr/>
          <p:nvPr/>
        </p:nvGrpSpPr>
        <p:grpSpPr>
          <a:xfrm>
            <a:off x="8446135" y="3905250"/>
            <a:ext cx="1994535" cy="1654175"/>
            <a:chOff x="13377" y="6781"/>
            <a:chExt cx="3141" cy="2605"/>
          </a:xfrm>
        </p:grpSpPr>
        <p:pic>
          <p:nvPicPr>
            <p:cNvPr id="15" name="图片 14" descr="32313536313530353b32313536313532313bbcfdcdb7"/>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3377" y="6781"/>
              <a:ext cx="3141" cy="1440"/>
            </a:xfrm>
            <a:prstGeom prst="rect">
              <a:avLst/>
            </a:prstGeom>
          </p:spPr>
        </p:pic>
        <p:pic>
          <p:nvPicPr>
            <p:cNvPr id="13" name="图片 12" descr="343538343039363b343538393534383bbdf0c7ae"/>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979" y="7946"/>
              <a:ext cx="1440" cy="1440"/>
            </a:xfrm>
            <a:prstGeom prst="rect">
              <a:avLst/>
            </a:prstGeom>
          </p:spPr>
        </p:pic>
      </p:grpSp>
      <p:sp>
        <p:nvSpPr>
          <p:cNvPr id="22" name="文本框 21"/>
          <p:cNvSpPr txBox="1"/>
          <p:nvPr/>
        </p:nvSpPr>
        <p:spPr>
          <a:xfrm>
            <a:off x="8822690" y="3730625"/>
            <a:ext cx="813435" cy="460375"/>
          </a:xfrm>
          <a:prstGeom prst="rect">
            <a:avLst/>
          </a:prstGeom>
          <a:noFill/>
        </p:spPr>
        <p:txBody>
          <a:bodyPr wrap="square" rtlCol="0">
            <a:spAutoFit/>
          </a:bodyPr>
          <a:p>
            <a:pPr indent="0" fontAlgn="auto"/>
            <a:r>
              <a:rPr lang="zh-CN" sz="24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贷款</a:t>
            </a:r>
            <a:endParaRPr lang="zh-CN" sz="24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 name="文本框 13"/>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000" fill="hold">
                                          <p:stCondLst>
                                            <p:cond delay="0"/>
                                          </p:stCondLst>
                                        </p:cTn>
                                        <p:tgtEl>
                                          <p:spTgt spid="17"/>
                                        </p:tgtEl>
                                        <p:attrNameLst>
                                          <p:attrName>style.visibility</p:attrName>
                                        </p:attrNameLst>
                                      </p:cBhvr>
                                      <p:to>
                                        <p:strVal val="visible"/>
                                      </p:to>
                                    </p:set>
                                    <p:animEffect transition="in" filter="circle(out)">
                                      <p:cBhvr>
                                        <p:cTn id="12" dur="1000"/>
                                        <p:tgtEl>
                                          <p:spTgt spid="17"/>
                                        </p:tgtEl>
                                      </p:cBhvr>
                                    </p:animEffect>
                                  </p:childTnLst>
                                </p:cTn>
                              </p:par>
                            </p:childTnLst>
                          </p:cTn>
                        </p:par>
                        <p:par>
                          <p:cTn id="13" fill="hold">
                            <p:stCondLst>
                              <p:cond delay="1000"/>
                            </p:stCondLst>
                            <p:childTnLst>
                              <p:par>
                                <p:cTn id="14" presetID="21" presetClass="entr" presetSubtype="1" fill="hold" nodeType="afterEffect">
                                  <p:stCondLst>
                                    <p:cond delay="0"/>
                                  </p:stCondLst>
                                  <p:childTnLst>
                                    <p:set>
                                      <p:cBhvr>
                                        <p:cTn id="15" dur="1000" fill="hold">
                                          <p:stCondLst>
                                            <p:cond delay="0"/>
                                          </p:stCondLst>
                                        </p:cTn>
                                        <p:tgtEl>
                                          <p:spTgt spid="6"/>
                                        </p:tgtEl>
                                        <p:attrNameLst>
                                          <p:attrName>style.visibility</p:attrName>
                                        </p:attrNameLst>
                                      </p:cBhvr>
                                      <p:to>
                                        <p:strVal val="visible"/>
                                      </p:to>
                                    </p:set>
                                    <p:animEffect transition="in" filter="wheel(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中央银行</a:t>
              </a:r>
              <a:endParaRPr kumimoji="1" lang="zh-CN" altLang="en-US" sz="2400" b="1" dirty="0" smtClean="0">
                <a:solidFill>
                  <a:srgbClr val="A18560"/>
                </a:solidFill>
                <a:cs typeface="+mn-ea"/>
                <a:sym typeface="+mn-lt"/>
              </a:endParaRPr>
            </a:p>
          </p:txBody>
        </p:sp>
      </p:grpSp>
      <p:pic>
        <p:nvPicPr>
          <p:cNvPr id="13" name="图片 12"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16" name="组合 15"/>
          <p:cNvGrpSpPr/>
          <p:nvPr/>
        </p:nvGrpSpPr>
        <p:grpSpPr>
          <a:xfrm>
            <a:off x="892810" y="1793875"/>
            <a:ext cx="4467225" cy="3270250"/>
            <a:chOff x="1605" y="1808"/>
            <a:chExt cx="6098" cy="4089"/>
          </a:xfrm>
        </p:grpSpPr>
        <p:pic>
          <p:nvPicPr>
            <p:cNvPr id="18" name="Picture 2" descr="C:\Users\Administrator\Desktop\卡通\857a0c2224086f27c766d05b465f68fb.png"/>
            <p:cNvPicPr>
              <a:picLocks noChangeAspect="1" noChangeArrowheads="1"/>
            </p:cNvPicPr>
            <p:nvPr/>
          </p:nvPicPr>
          <p:blipFill>
            <a:blip r:embed="rId3"/>
            <a:srcRect/>
            <a:stretch>
              <a:fillRect/>
            </a:stretch>
          </p:blipFill>
          <p:spPr bwMode="auto">
            <a:xfrm>
              <a:off x="1605" y="1808"/>
              <a:ext cx="6098" cy="4089"/>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p:cNvSpPr txBox="1"/>
            <p:nvPr/>
          </p:nvSpPr>
          <p:spPr>
            <a:xfrm>
              <a:off x="2531" y="3945"/>
              <a:ext cx="4894" cy="1269"/>
            </a:xfrm>
            <a:prstGeom prst="rect">
              <a:avLst/>
            </a:prstGeom>
            <a:noFill/>
          </p:spPr>
          <p:txBody>
            <a:bodyPr wrap="square" rtlCol="0" anchor="t">
              <a:spAutoFit/>
            </a:bodyPr>
            <a:p>
              <a:pPr algn="l" fontAlgn="auto">
                <a:lnSpc>
                  <a:spcPct val="150000"/>
                </a:lnSpc>
                <a:buClrTx/>
                <a:buSzTx/>
                <a:buFontTx/>
              </a:pPr>
              <a:r>
                <a:rPr lang="zh-CN" sz="20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银行是否可以把吸收到的存款全部放贷出去呢？</a:t>
              </a:r>
              <a:endParaRPr lang="zh-CN" sz="20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22" name="圆角矩形 21"/>
          <p:cNvSpPr/>
          <p:nvPr/>
        </p:nvSpPr>
        <p:spPr>
          <a:xfrm>
            <a:off x="6163945" y="5133975"/>
            <a:ext cx="1567180" cy="498475"/>
          </a:xfrm>
          <a:prstGeom prst="roundRect">
            <a:avLst/>
          </a:prstGeom>
          <a:noFill/>
          <a:ln w="38100">
            <a:solidFill>
              <a:srgbClr val="A18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buClrTx/>
              <a:buSzTx/>
              <a:buFontTx/>
            </a:pPr>
            <a:r>
              <a:rPr lang="zh-CN" sz="2000">
                <a:solidFill>
                  <a:schemeClr val="tx1">
                    <a:lumMod val="75000"/>
                    <a:lumOff val="25000"/>
                  </a:schemeClr>
                </a:solidFill>
                <a:latin typeface="微软雅黑" panose="020B0503020204020204" pitchFamily="34" charset="-122"/>
                <a:ea typeface="微软雅黑" panose="020B0503020204020204" pitchFamily="34" charset="-122"/>
              </a:rPr>
              <a:t>存款准备金</a:t>
            </a:r>
            <a:endParaRPr lang="zh-CN" sz="200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436995" y="4095750"/>
            <a:ext cx="5523865" cy="808990"/>
            <a:chOff x="10137" y="6450"/>
            <a:chExt cx="8699" cy="1274"/>
          </a:xfrm>
        </p:grpSpPr>
        <p:pic>
          <p:nvPicPr>
            <p:cNvPr id="17" name="图片 16" descr="bag-147782_960_720"/>
            <p:cNvPicPr>
              <a:picLocks noChangeAspect="1"/>
            </p:cNvPicPr>
            <p:nvPr/>
          </p:nvPicPr>
          <p:blipFill>
            <a:blip r:embed="rId4"/>
            <a:stretch>
              <a:fillRect/>
            </a:stretch>
          </p:blipFill>
          <p:spPr>
            <a:xfrm>
              <a:off x="10137" y="6450"/>
              <a:ext cx="937" cy="1275"/>
            </a:xfrm>
            <a:prstGeom prst="rect">
              <a:avLst/>
            </a:prstGeom>
          </p:spPr>
        </p:pic>
        <p:sp>
          <p:nvSpPr>
            <p:cNvPr id="20" name="文本框 19"/>
            <p:cNvSpPr txBox="1"/>
            <p:nvPr/>
          </p:nvSpPr>
          <p:spPr>
            <a:xfrm>
              <a:off x="12770" y="6725"/>
              <a:ext cx="6066" cy="628"/>
            </a:xfrm>
            <a:prstGeom prst="rect">
              <a:avLst/>
            </a:prstGeom>
            <a:noFill/>
          </p:spPr>
          <p:txBody>
            <a:bodyPr wrap="square" rtlCol="0">
              <a:spAutoFit/>
            </a:bodyPr>
            <a:p>
              <a:r>
                <a:rPr lang="zh-CN" sz="2000">
                  <a:solidFill>
                    <a:schemeClr val="tx1">
                      <a:lumMod val="75000"/>
                      <a:lumOff val="25000"/>
                    </a:schemeClr>
                  </a:solidFill>
                  <a:latin typeface="微软雅黑" panose="020B0503020204020204" pitchFamily="34" charset="-122"/>
                  <a:ea typeface="微软雅黑" panose="020B0503020204020204" pitchFamily="34" charset="-122"/>
                </a:rPr>
                <a:t>这些交给“央妈”存起来</a:t>
              </a:r>
              <a:endParaRPr lang="zh-CN" sz="200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2" name="图片 11" descr="bag-147782_960_720"/>
            <p:cNvPicPr>
              <a:picLocks noChangeAspect="1"/>
            </p:cNvPicPr>
            <p:nvPr/>
          </p:nvPicPr>
          <p:blipFill>
            <a:blip r:embed="rId4"/>
            <a:stretch>
              <a:fillRect/>
            </a:stretch>
          </p:blipFill>
          <p:spPr>
            <a:xfrm>
              <a:off x="10595" y="6450"/>
              <a:ext cx="937" cy="1275"/>
            </a:xfrm>
            <a:prstGeom prst="rect">
              <a:avLst/>
            </a:prstGeom>
          </p:spPr>
        </p:pic>
      </p:grpSp>
      <p:grpSp>
        <p:nvGrpSpPr>
          <p:cNvPr id="5" name="组合 4"/>
          <p:cNvGrpSpPr/>
          <p:nvPr/>
        </p:nvGrpSpPr>
        <p:grpSpPr>
          <a:xfrm>
            <a:off x="6163945" y="2025650"/>
            <a:ext cx="4302125" cy="1258570"/>
            <a:chOff x="9707" y="3190"/>
            <a:chExt cx="6775" cy="1982"/>
          </a:xfrm>
        </p:grpSpPr>
        <p:sp>
          <p:nvSpPr>
            <p:cNvPr id="19" name="文本框 18"/>
            <p:cNvSpPr txBox="1"/>
            <p:nvPr/>
          </p:nvSpPr>
          <p:spPr>
            <a:xfrm>
              <a:off x="12770" y="4021"/>
              <a:ext cx="3713" cy="628"/>
            </a:xfrm>
            <a:prstGeom prst="rect">
              <a:avLst/>
            </a:prstGeom>
            <a:noFill/>
          </p:spPr>
          <p:txBody>
            <a:bodyPr wrap="square" rtlCol="0">
              <a:spAutoFit/>
            </a:bodyPr>
            <a:p>
              <a:r>
                <a:rPr lang="zh-CN" sz="2000">
                  <a:solidFill>
                    <a:schemeClr val="tx1">
                      <a:lumMod val="75000"/>
                      <a:lumOff val="25000"/>
                    </a:schemeClr>
                  </a:solidFill>
                  <a:latin typeface="微软雅黑" panose="020B0503020204020204" pitchFamily="34" charset="-122"/>
                  <a:ea typeface="微软雅黑" panose="020B0503020204020204" pitchFamily="34" charset="-122"/>
                </a:rPr>
                <a:t>这些用来放贷款</a:t>
              </a:r>
              <a:endParaRPr lang="zh-CN" sz="200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3" name="图片 22" descr="bag-147782_960_720"/>
            <p:cNvPicPr>
              <a:picLocks noChangeAspect="1"/>
            </p:cNvPicPr>
            <p:nvPr/>
          </p:nvPicPr>
          <p:blipFill>
            <a:blip r:embed="rId4"/>
            <a:stretch>
              <a:fillRect/>
            </a:stretch>
          </p:blipFill>
          <p:spPr>
            <a:xfrm>
              <a:off x="9707" y="3567"/>
              <a:ext cx="937" cy="1275"/>
            </a:xfrm>
            <a:prstGeom prst="rect">
              <a:avLst/>
            </a:prstGeom>
          </p:spPr>
        </p:pic>
        <p:pic>
          <p:nvPicPr>
            <p:cNvPr id="24" name="图片 23" descr="bag-147782_960_720"/>
            <p:cNvPicPr>
              <a:picLocks noChangeAspect="1"/>
            </p:cNvPicPr>
            <p:nvPr/>
          </p:nvPicPr>
          <p:blipFill>
            <a:blip r:embed="rId4"/>
            <a:stretch>
              <a:fillRect/>
            </a:stretch>
          </p:blipFill>
          <p:spPr>
            <a:xfrm>
              <a:off x="10137" y="3471"/>
              <a:ext cx="937" cy="1275"/>
            </a:xfrm>
            <a:prstGeom prst="rect">
              <a:avLst/>
            </a:prstGeom>
          </p:spPr>
        </p:pic>
        <p:pic>
          <p:nvPicPr>
            <p:cNvPr id="25" name="图片 24" descr="bag-147782_960_720"/>
            <p:cNvPicPr>
              <a:picLocks noChangeAspect="1"/>
            </p:cNvPicPr>
            <p:nvPr/>
          </p:nvPicPr>
          <p:blipFill>
            <a:blip r:embed="rId4"/>
            <a:stretch>
              <a:fillRect/>
            </a:stretch>
          </p:blipFill>
          <p:spPr>
            <a:xfrm>
              <a:off x="9865" y="3746"/>
              <a:ext cx="937" cy="1275"/>
            </a:xfrm>
            <a:prstGeom prst="rect">
              <a:avLst/>
            </a:prstGeom>
          </p:spPr>
        </p:pic>
        <p:pic>
          <p:nvPicPr>
            <p:cNvPr id="26" name="图片 25" descr="bag-147782_960_720"/>
            <p:cNvPicPr>
              <a:picLocks noChangeAspect="1"/>
            </p:cNvPicPr>
            <p:nvPr/>
          </p:nvPicPr>
          <p:blipFill>
            <a:blip r:embed="rId4"/>
            <a:stretch>
              <a:fillRect/>
            </a:stretch>
          </p:blipFill>
          <p:spPr>
            <a:xfrm>
              <a:off x="10644" y="3190"/>
              <a:ext cx="937" cy="1275"/>
            </a:xfrm>
            <a:prstGeom prst="rect">
              <a:avLst/>
            </a:prstGeom>
          </p:spPr>
        </p:pic>
        <p:pic>
          <p:nvPicPr>
            <p:cNvPr id="27" name="图片 26" descr="bag-147782_960_720"/>
            <p:cNvPicPr>
              <a:picLocks noChangeAspect="1"/>
            </p:cNvPicPr>
            <p:nvPr/>
          </p:nvPicPr>
          <p:blipFill>
            <a:blip r:embed="rId4"/>
            <a:stretch>
              <a:fillRect/>
            </a:stretch>
          </p:blipFill>
          <p:spPr>
            <a:xfrm>
              <a:off x="10243" y="3746"/>
              <a:ext cx="937" cy="1275"/>
            </a:xfrm>
            <a:prstGeom prst="rect">
              <a:avLst/>
            </a:prstGeom>
          </p:spPr>
        </p:pic>
        <p:pic>
          <p:nvPicPr>
            <p:cNvPr id="29" name="图片 28" descr="bag-147782_960_720"/>
            <p:cNvPicPr>
              <a:picLocks noChangeAspect="1"/>
            </p:cNvPicPr>
            <p:nvPr/>
          </p:nvPicPr>
          <p:blipFill>
            <a:blip r:embed="rId4"/>
            <a:stretch>
              <a:fillRect/>
            </a:stretch>
          </p:blipFill>
          <p:spPr>
            <a:xfrm>
              <a:off x="11239" y="3567"/>
              <a:ext cx="937" cy="1275"/>
            </a:xfrm>
            <a:prstGeom prst="rect">
              <a:avLst/>
            </a:prstGeom>
          </p:spPr>
        </p:pic>
        <p:pic>
          <p:nvPicPr>
            <p:cNvPr id="28" name="图片 27" descr="bag-147782_960_720"/>
            <p:cNvPicPr>
              <a:picLocks noChangeAspect="1"/>
            </p:cNvPicPr>
            <p:nvPr/>
          </p:nvPicPr>
          <p:blipFill>
            <a:blip r:embed="rId4"/>
            <a:stretch>
              <a:fillRect/>
            </a:stretch>
          </p:blipFill>
          <p:spPr>
            <a:xfrm>
              <a:off x="10802" y="3898"/>
              <a:ext cx="937" cy="1275"/>
            </a:xfrm>
            <a:prstGeom prst="rect">
              <a:avLst/>
            </a:prstGeom>
          </p:spPr>
        </p:pic>
      </p:grpSp>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000"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2" fill="hold" nodeType="afterEffect">
                                  <p:stCondLst>
                                    <p:cond delay="0"/>
                                  </p:stCondLst>
                                  <p:childTnLst>
                                    <p:set>
                                      <p:cBhvr>
                                        <p:cTn id="21" dur="1000"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1+#ppt_w/2"/>
                                          </p:val>
                                        </p:tav>
                                        <p:tav tm="100000">
                                          <p:val>
                                            <p:strVal val="#ppt_x"/>
                                          </p:val>
                                        </p:tav>
                                      </p:tavLst>
                                    </p:anim>
                                    <p:anim calcmode="lin" valueType="num">
                                      <p:cBhvr additive="base">
                                        <p:cTn id="23" dur="10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grpId="1" nodeType="afterEffect">
                                  <p:stCondLst>
                                    <p:cond delay="0"/>
                                  </p:stCondLst>
                                  <p:childTnLst>
                                    <p:set>
                                      <p:cBhvr>
                                        <p:cTn id="26" dur="1000"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中央银行</a:t>
              </a:r>
              <a:endParaRPr kumimoji="1" lang="zh-CN" altLang="en-US" sz="2400" b="1" dirty="0" smtClean="0">
                <a:solidFill>
                  <a:srgbClr val="A18560"/>
                </a:solidFill>
                <a:cs typeface="+mn-ea"/>
                <a:sym typeface="+mn-lt"/>
              </a:endParaRPr>
            </a:p>
          </p:txBody>
        </p:sp>
      </p:grpSp>
      <p:pic>
        <p:nvPicPr>
          <p:cNvPr id="68" name="图片 67"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53" name="组合 52"/>
          <p:cNvGrpSpPr/>
          <p:nvPr/>
        </p:nvGrpSpPr>
        <p:grpSpPr>
          <a:xfrm>
            <a:off x="1171962" y="2952750"/>
            <a:ext cx="3144768" cy="1285203"/>
            <a:chOff x="1331" y="4680"/>
            <a:chExt cx="4952" cy="2024"/>
          </a:xfrm>
        </p:grpSpPr>
        <p:grpSp>
          <p:nvGrpSpPr>
            <p:cNvPr id="22" name="组合 21"/>
            <p:cNvGrpSpPr/>
            <p:nvPr/>
          </p:nvGrpSpPr>
          <p:grpSpPr>
            <a:xfrm>
              <a:off x="1331" y="5124"/>
              <a:ext cx="1996" cy="1580"/>
              <a:chOff x="4019" y="2644"/>
              <a:chExt cx="2359" cy="2379"/>
            </a:xfrm>
          </p:grpSpPr>
          <p:pic>
            <p:nvPicPr>
              <p:cNvPr id="9" name="图片 8" descr="32313533383137363b32313533383137353bd2f8d0d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0" y="2644"/>
                <a:ext cx="1440" cy="1440"/>
              </a:xfrm>
              <a:prstGeom prst="rect">
                <a:avLst/>
              </a:prstGeom>
            </p:spPr>
          </p:pic>
          <p:sp>
            <p:nvSpPr>
              <p:cNvPr id="19" name="文本框 18"/>
              <p:cNvSpPr txBox="1"/>
              <p:nvPr/>
            </p:nvSpPr>
            <p:spPr>
              <a:xfrm>
                <a:off x="4019" y="4150"/>
                <a:ext cx="2359" cy="873"/>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rPr>
                  <a:t>商业银行</a:t>
                </a:r>
                <a:r>
                  <a:rPr lang="en-US" altLang="zh-CN">
                    <a:latin typeface="微软雅黑" panose="020B0503020204020204" pitchFamily="34" charset="-122"/>
                    <a:ea typeface="微软雅黑" panose="020B0503020204020204" pitchFamily="34" charset="-122"/>
                    <a:cs typeface="微软雅黑" panose="020B0503020204020204" pitchFamily="34" charset="-122"/>
                  </a:rPr>
                  <a:t>B</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5" name="文本框 24"/>
            <p:cNvSpPr txBox="1"/>
            <p:nvPr/>
          </p:nvSpPr>
          <p:spPr>
            <a:xfrm>
              <a:off x="3982" y="6120"/>
              <a:ext cx="2301" cy="580"/>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rPr>
                <a:t>存款准备金</a:t>
              </a:r>
              <a:endParaRPr lang="zh-CN" altLang="en-US">
                <a:latin typeface="微软雅黑" panose="020B0503020204020204" pitchFamily="34" charset="-122"/>
                <a:ea typeface="微软雅黑" panose="020B0503020204020204" pitchFamily="34" charset="-122"/>
              </a:endParaRPr>
            </a:p>
          </p:txBody>
        </p:sp>
        <p:grpSp>
          <p:nvGrpSpPr>
            <p:cNvPr id="29" name="组合 28"/>
            <p:cNvGrpSpPr/>
            <p:nvPr/>
          </p:nvGrpSpPr>
          <p:grpSpPr>
            <a:xfrm>
              <a:off x="3327" y="4680"/>
              <a:ext cx="2662" cy="1583"/>
              <a:chOff x="3187" y="2191"/>
              <a:chExt cx="2662" cy="1583"/>
            </a:xfrm>
          </p:grpSpPr>
          <p:pic>
            <p:nvPicPr>
              <p:cNvPr id="8" name="图片 7" descr="32313535373437373b32313535373435333bbdbbc7aecad6cac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9" y="2191"/>
                <a:ext cx="1440" cy="1440"/>
              </a:xfrm>
              <a:prstGeom prst="rect">
                <a:avLst/>
              </a:prstGeom>
            </p:spPr>
          </p:pic>
          <p:pic>
            <p:nvPicPr>
              <p:cNvPr id="27" name="图片 26" descr="32313536313530353b32313536313535353bbcfdcdb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87" y="2578"/>
                <a:ext cx="1197" cy="1197"/>
              </a:xfrm>
              <a:prstGeom prst="rect">
                <a:avLst/>
              </a:prstGeom>
            </p:spPr>
          </p:pic>
        </p:grpSp>
      </p:grpSp>
      <p:grpSp>
        <p:nvGrpSpPr>
          <p:cNvPr id="52" name="组合 51"/>
          <p:cNvGrpSpPr/>
          <p:nvPr/>
        </p:nvGrpSpPr>
        <p:grpSpPr>
          <a:xfrm>
            <a:off x="1169044" y="1156335"/>
            <a:ext cx="3084186" cy="1287931"/>
            <a:chOff x="1343" y="1851"/>
            <a:chExt cx="4857" cy="2028"/>
          </a:xfrm>
        </p:grpSpPr>
        <p:grpSp>
          <p:nvGrpSpPr>
            <p:cNvPr id="10" name="组合 9"/>
            <p:cNvGrpSpPr/>
            <p:nvPr/>
          </p:nvGrpSpPr>
          <p:grpSpPr>
            <a:xfrm>
              <a:off x="1343" y="2364"/>
              <a:ext cx="2114" cy="1515"/>
              <a:chOff x="1392" y="2747"/>
              <a:chExt cx="2881" cy="2309"/>
            </a:xfrm>
          </p:grpSpPr>
          <p:pic>
            <p:nvPicPr>
              <p:cNvPr id="14" name="图片 13" descr="32313533383137363b32313533383137353bd2f8d0d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9" y="2747"/>
                <a:ext cx="1440" cy="1440"/>
              </a:xfrm>
              <a:prstGeom prst="rect">
                <a:avLst/>
              </a:prstGeom>
            </p:spPr>
          </p:pic>
          <p:sp>
            <p:nvSpPr>
              <p:cNvPr id="20" name="文本框 19"/>
              <p:cNvSpPr txBox="1"/>
              <p:nvPr/>
            </p:nvSpPr>
            <p:spPr>
              <a:xfrm>
                <a:off x="1392" y="4172"/>
                <a:ext cx="2881" cy="884"/>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rPr>
                  <a:t>商业银行</a:t>
                </a:r>
                <a:r>
                  <a:rPr lang="en-US" altLang="zh-CN">
                    <a:latin typeface="微软雅黑" panose="020B0503020204020204" pitchFamily="34" charset="-122"/>
                    <a:ea typeface="微软雅黑" panose="020B0503020204020204" pitchFamily="34" charset="-122"/>
                    <a:cs typeface="微软雅黑" panose="020B0503020204020204" pitchFamily="34" charset="-122"/>
                  </a:rPr>
                  <a:t>A</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4" name="文本框 23"/>
            <p:cNvSpPr txBox="1"/>
            <p:nvPr/>
          </p:nvSpPr>
          <p:spPr>
            <a:xfrm>
              <a:off x="3899" y="3291"/>
              <a:ext cx="2301" cy="580"/>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rPr>
                <a:t>存款准备金</a:t>
              </a:r>
              <a:endParaRPr lang="zh-CN" altLang="en-US">
                <a:latin typeface="微软雅黑" panose="020B0503020204020204" pitchFamily="34" charset="-122"/>
                <a:ea typeface="微软雅黑" panose="020B0503020204020204" pitchFamily="34" charset="-122"/>
              </a:endParaRPr>
            </a:p>
          </p:txBody>
        </p:sp>
        <p:grpSp>
          <p:nvGrpSpPr>
            <p:cNvPr id="30" name="组合 29"/>
            <p:cNvGrpSpPr/>
            <p:nvPr/>
          </p:nvGrpSpPr>
          <p:grpSpPr>
            <a:xfrm>
              <a:off x="3327" y="1851"/>
              <a:ext cx="2662" cy="1583"/>
              <a:chOff x="3187" y="2191"/>
              <a:chExt cx="2662" cy="1583"/>
            </a:xfrm>
          </p:grpSpPr>
          <p:pic>
            <p:nvPicPr>
              <p:cNvPr id="31" name="图片 30" descr="32313535373437373b32313535373435333bbdbbc7aecad6cac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9" y="2191"/>
                <a:ext cx="1440" cy="1440"/>
              </a:xfrm>
              <a:prstGeom prst="rect">
                <a:avLst/>
              </a:prstGeom>
            </p:spPr>
          </p:pic>
          <p:pic>
            <p:nvPicPr>
              <p:cNvPr id="32" name="图片 31" descr="32313536313530353b32313536313535353bbcfdcdb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87" y="2578"/>
                <a:ext cx="1197" cy="1197"/>
              </a:xfrm>
              <a:prstGeom prst="rect">
                <a:avLst/>
              </a:prstGeom>
            </p:spPr>
          </p:pic>
        </p:grpSp>
      </p:grpSp>
      <p:grpSp>
        <p:nvGrpSpPr>
          <p:cNvPr id="54" name="组合 53"/>
          <p:cNvGrpSpPr/>
          <p:nvPr/>
        </p:nvGrpSpPr>
        <p:grpSpPr>
          <a:xfrm>
            <a:off x="1196327" y="4749165"/>
            <a:ext cx="3109608" cy="1282870"/>
            <a:chOff x="1386" y="7509"/>
            <a:chExt cx="4897" cy="2020"/>
          </a:xfrm>
        </p:grpSpPr>
        <p:grpSp>
          <p:nvGrpSpPr>
            <p:cNvPr id="26" name="组合 25"/>
            <p:cNvGrpSpPr/>
            <p:nvPr/>
          </p:nvGrpSpPr>
          <p:grpSpPr>
            <a:xfrm>
              <a:off x="1386" y="7895"/>
              <a:ext cx="2029" cy="1437"/>
              <a:chOff x="6636" y="2281"/>
              <a:chExt cx="2359" cy="2415"/>
            </a:xfrm>
          </p:grpSpPr>
          <p:pic>
            <p:nvPicPr>
              <p:cNvPr id="36" name="图片 35" descr="32313533383137363b32313533383137353bd2f8d0d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76" y="2281"/>
                <a:ext cx="1440" cy="1440"/>
              </a:xfrm>
              <a:prstGeom prst="rect">
                <a:avLst/>
              </a:prstGeom>
            </p:spPr>
          </p:pic>
          <p:sp>
            <p:nvSpPr>
              <p:cNvPr id="38" name="文本框 37"/>
              <p:cNvSpPr txBox="1"/>
              <p:nvPr/>
            </p:nvSpPr>
            <p:spPr>
              <a:xfrm>
                <a:off x="6636" y="3721"/>
                <a:ext cx="2359" cy="975"/>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rPr>
                  <a:t>商业银行</a:t>
                </a:r>
                <a:r>
                  <a:rPr lang="en-US" altLang="zh-CN">
                    <a:latin typeface="微软雅黑" panose="020B0503020204020204" pitchFamily="34" charset="-122"/>
                    <a:ea typeface="微软雅黑" panose="020B0503020204020204" pitchFamily="34" charset="-122"/>
                    <a:cs typeface="微软雅黑" panose="020B0503020204020204" pitchFamily="34" charset="-122"/>
                  </a:rPr>
                  <a:t>C</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9" name="文本框 38"/>
            <p:cNvSpPr txBox="1"/>
            <p:nvPr/>
          </p:nvSpPr>
          <p:spPr>
            <a:xfrm>
              <a:off x="3982" y="8949"/>
              <a:ext cx="2301" cy="580"/>
            </a:xfrm>
            <a:prstGeom prst="rect">
              <a:avLst/>
            </a:prstGeom>
            <a:noFill/>
          </p:spPr>
          <p:txBody>
            <a:bodyPr wrap="square" rtlCol="0">
              <a:spAutoFit/>
            </a:bodyPr>
            <a:p>
              <a:pPr algn="ctr"/>
              <a:r>
                <a:rPr lang="zh-CN" altLang="en-US">
                  <a:latin typeface="微软雅黑" panose="020B0503020204020204" pitchFamily="34" charset="-122"/>
                  <a:ea typeface="微软雅黑" panose="020B0503020204020204" pitchFamily="34" charset="-122"/>
                </a:rPr>
                <a:t>存款准备金</a:t>
              </a:r>
              <a:endParaRPr lang="zh-CN" altLang="en-US">
                <a:latin typeface="微软雅黑" panose="020B0503020204020204" pitchFamily="34" charset="-122"/>
                <a:ea typeface="微软雅黑" panose="020B0503020204020204" pitchFamily="34" charset="-122"/>
              </a:endParaRPr>
            </a:p>
          </p:txBody>
        </p:sp>
        <p:grpSp>
          <p:nvGrpSpPr>
            <p:cNvPr id="40" name="组合 39"/>
            <p:cNvGrpSpPr/>
            <p:nvPr/>
          </p:nvGrpSpPr>
          <p:grpSpPr>
            <a:xfrm>
              <a:off x="3327" y="7509"/>
              <a:ext cx="2662" cy="1583"/>
              <a:chOff x="3187" y="2191"/>
              <a:chExt cx="2662" cy="1583"/>
            </a:xfrm>
          </p:grpSpPr>
          <p:pic>
            <p:nvPicPr>
              <p:cNvPr id="41" name="图片 40" descr="32313535373437373b32313535373435333bbdbbc7aecad6cac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09" y="2191"/>
                <a:ext cx="1440" cy="1440"/>
              </a:xfrm>
              <a:prstGeom prst="rect">
                <a:avLst/>
              </a:prstGeom>
            </p:spPr>
          </p:pic>
          <p:pic>
            <p:nvPicPr>
              <p:cNvPr id="42" name="图片 41" descr="32313536313530353b32313536313535353bbcfdcdb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87" y="2578"/>
                <a:ext cx="1197" cy="1197"/>
              </a:xfrm>
              <a:prstGeom prst="rect">
                <a:avLst/>
              </a:prstGeom>
            </p:spPr>
          </p:pic>
        </p:grpSp>
      </p:grpSp>
      <p:grpSp>
        <p:nvGrpSpPr>
          <p:cNvPr id="55" name="组合 54"/>
          <p:cNvGrpSpPr/>
          <p:nvPr/>
        </p:nvGrpSpPr>
        <p:grpSpPr>
          <a:xfrm>
            <a:off x="4077970" y="1596390"/>
            <a:ext cx="909955" cy="3806190"/>
            <a:chOff x="5924" y="2544"/>
            <a:chExt cx="596" cy="5994"/>
          </a:xfrm>
        </p:grpSpPr>
        <p:cxnSp>
          <p:nvCxnSpPr>
            <p:cNvPr id="47" name="直接连接符 46"/>
            <p:cNvCxnSpPr/>
            <p:nvPr/>
          </p:nvCxnSpPr>
          <p:spPr>
            <a:xfrm>
              <a:off x="5999" y="2544"/>
              <a:ext cx="521" cy="3112"/>
            </a:xfrm>
            <a:prstGeom prst="line">
              <a:avLst/>
            </a:prstGeom>
            <a:ln w="57150">
              <a:solidFill>
                <a:schemeClr val="tx1">
                  <a:lumMod val="75000"/>
                  <a:lumOff val="25000"/>
                </a:schemeClr>
              </a:solidFill>
            </a:ln>
          </p:spPr>
          <p:style>
            <a:lnRef idx="1">
              <a:srgbClr val="5B9BD5"/>
            </a:lnRef>
            <a:fillRef idx="0">
              <a:srgbClr val="5B9BD5"/>
            </a:fillRef>
            <a:effectRef idx="0">
              <a:srgbClr val="5B9BD5"/>
            </a:effectRef>
            <a:fontRef idx="minor">
              <a:sysClr val="windowText" lastClr="000000"/>
            </a:fontRef>
          </p:style>
        </p:cxnSp>
        <p:cxnSp>
          <p:nvCxnSpPr>
            <p:cNvPr id="48" name="直接连接符 47"/>
            <p:cNvCxnSpPr/>
            <p:nvPr/>
          </p:nvCxnSpPr>
          <p:spPr>
            <a:xfrm flipV="1">
              <a:off x="5924" y="5641"/>
              <a:ext cx="583" cy="2"/>
            </a:xfrm>
            <a:prstGeom prst="line">
              <a:avLst/>
            </a:prstGeom>
            <a:ln w="57150">
              <a:solidFill>
                <a:schemeClr val="tx1">
                  <a:lumMod val="75000"/>
                  <a:lumOff val="25000"/>
                </a:schemeClr>
              </a:solidFill>
            </a:ln>
          </p:spPr>
          <p:style>
            <a:lnRef idx="1">
              <a:srgbClr val="5B9BD5"/>
            </a:lnRef>
            <a:fillRef idx="0">
              <a:srgbClr val="5B9BD5"/>
            </a:fillRef>
            <a:effectRef idx="0">
              <a:srgbClr val="5B9BD5"/>
            </a:effectRef>
            <a:fontRef idx="minor">
              <a:sysClr val="windowText" lastClr="000000"/>
            </a:fontRef>
          </p:style>
        </p:cxnSp>
        <p:cxnSp>
          <p:nvCxnSpPr>
            <p:cNvPr id="49" name="直接连接符 48"/>
            <p:cNvCxnSpPr/>
            <p:nvPr/>
          </p:nvCxnSpPr>
          <p:spPr>
            <a:xfrm flipH="1">
              <a:off x="6006" y="5602"/>
              <a:ext cx="514" cy="2937"/>
            </a:xfrm>
            <a:prstGeom prst="line">
              <a:avLst/>
            </a:prstGeom>
            <a:ln w="57150">
              <a:solidFill>
                <a:schemeClr val="tx1">
                  <a:lumMod val="75000"/>
                  <a:lumOff val="25000"/>
                </a:schemeClr>
              </a:solidFill>
            </a:ln>
          </p:spPr>
          <p:style>
            <a:lnRef idx="1">
              <a:srgbClr val="5B9BD5"/>
            </a:lnRef>
            <a:fillRef idx="0">
              <a:srgbClr val="5B9BD5"/>
            </a:fillRef>
            <a:effectRef idx="0">
              <a:srgbClr val="5B9BD5"/>
            </a:effectRef>
            <a:fontRef idx="minor">
              <a:sysClr val="windowText" lastClr="000000"/>
            </a:fontRef>
          </p:style>
        </p:cxnSp>
      </p:grpSp>
      <p:grpSp>
        <p:nvGrpSpPr>
          <p:cNvPr id="60" name="组合 59"/>
          <p:cNvGrpSpPr/>
          <p:nvPr/>
        </p:nvGrpSpPr>
        <p:grpSpPr>
          <a:xfrm>
            <a:off x="7293610" y="1994535"/>
            <a:ext cx="4229100" cy="3408680"/>
            <a:chOff x="11486" y="3141"/>
            <a:chExt cx="6660" cy="5368"/>
          </a:xfrm>
        </p:grpSpPr>
        <p:pic>
          <p:nvPicPr>
            <p:cNvPr id="101" name="图片 100"/>
            <p:cNvPicPr/>
            <p:nvPr/>
          </p:nvPicPr>
          <p:blipFill>
            <a:blip r:embed="rId9"/>
            <a:stretch>
              <a:fillRect/>
            </a:stretch>
          </p:blipFill>
          <p:spPr>
            <a:xfrm>
              <a:off x="11630" y="3141"/>
              <a:ext cx="6373" cy="3992"/>
            </a:xfrm>
            <a:prstGeom prst="rect">
              <a:avLst/>
            </a:prstGeom>
            <a:noFill/>
            <a:ln w="63500" cmpd="dbl">
              <a:solidFill>
                <a:schemeClr val="tx1">
                  <a:lumMod val="65000"/>
                  <a:lumOff val="35000"/>
                </a:schemeClr>
              </a:solidFill>
              <a:prstDash val="solid"/>
            </a:ln>
          </p:spPr>
        </p:pic>
        <p:sp>
          <p:nvSpPr>
            <p:cNvPr id="61" name="文本框 60"/>
            <p:cNvSpPr txBox="1"/>
            <p:nvPr/>
          </p:nvSpPr>
          <p:spPr>
            <a:xfrm>
              <a:off x="11486" y="7590"/>
              <a:ext cx="6660" cy="919"/>
            </a:xfrm>
            <a:prstGeom prst="rect">
              <a:avLst/>
            </a:prstGeom>
            <a:noFill/>
            <a:ln w="63500" cmpd="dbl">
              <a:noFill/>
              <a:prstDash val="solid"/>
            </a:ln>
          </p:spPr>
          <p:txBody>
            <a:bodyPr wrap="square" rtlCol="0" anchor="t">
              <a:spAutoFit/>
            </a:bodyPr>
            <a:p>
              <a:pPr algn="ctr"/>
              <a:r>
                <a:rPr lang="zh-CN" altLang="en-US" sz="1600" b="1">
                  <a:solidFill>
                    <a:schemeClr val="tx1">
                      <a:lumMod val="75000"/>
                      <a:lumOff val="25000"/>
                    </a:schemeClr>
                  </a:solidFill>
                  <a:latin typeface="微软雅黑" panose="020B0503020204020204" pitchFamily="34" charset="-122"/>
                  <a:ea typeface="微软雅黑" panose="020B0503020204020204" pitchFamily="34" charset="-122"/>
                  <a:sym typeface="+mn-ea"/>
                </a:rPr>
                <a:t>中国人民银行制定和执行货币政策，防范和化解金融风险，维护金融稳定。</a:t>
              </a:r>
              <a:endParaRPr lang="zh-CN" altLang="en-US" sz="1600" b="1">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pic>
        <p:nvPicPr>
          <p:cNvPr id="12" name="图片 11" descr="32313536313530353b32313536313535353bbcfdcdb7"/>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0685" y="2872740"/>
            <a:ext cx="1411605" cy="1411605"/>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0-#ppt_w/2"/>
                                          </p:val>
                                        </p:tav>
                                        <p:tav tm="100000">
                                          <p:val>
                                            <p:strVal val="#ppt_x"/>
                                          </p:val>
                                        </p:tav>
                                      </p:tavLst>
                                    </p:anim>
                                    <p:anim calcmode="lin" valueType="num">
                                      <p:cBhvr additive="base">
                                        <p:cTn id="13" dur="500" fill="hold"/>
                                        <p:tgtEl>
                                          <p:spTgt spid="5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0-#ppt_w/2"/>
                                          </p:val>
                                        </p:tav>
                                        <p:tav tm="100000">
                                          <p:val>
                                            <p:strVal val="#ppt_x"/>
                                          </p:val>
                                        </p:tav>
                                      </p:tavLst>
                                    </p:anim>
                                    <p:anim calcmode="lin" valueType="num">
                                      <p:cBhvr additive="base">
                                        <p:cTn id="18" dur="500" fill="hold"/>
                                        <p:tgtEl>
                                          <p:spTgt spid="5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0-#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18" presetClass="entr" presetSubtype="6"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strips(downRight)">
                                      <p:cBhvr>
                                        <p:cTn id="27" dur="500"/>
                                        <p:tgtEl>
                                          <p:spTgt spid="55"/>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heel(1)">
                                      <p:cBhvr>
                                        <p:cTn id="36"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证券公司</a:t>
              </a:r>
              <a:endParaRPr kumimoji="1" lang="zh-CN" altLang="en-US" sz="2400" b="1" dirty="0" smtClean="0">
                <a:solidFill>
                  <a:srgbClr val="A18560"/>
                </a:solidFill>
                <a:cs typeface="+mn-ea"/>
                <a:sym typeface="+mn-lt"/>
              </a:endParaRPr>
            </a:p>
          </p:txBody>
        </p:sp>
      </p:grpSp>
      <p:pic>
        <p:nvPicPr>
          <p:cNvPr id="146" name="图片 145"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5" name="组合 4"/>
          <p:cNvGrpSpPr/>
          <p:nvPr/>
        </p:nvGrpSpPr>
        <p:grpSpPr>
          <a:xfrm>
            <a:off x="1635760" y="1559560"/>
            <a:ext cx="3198495" cy="1313180"/>
            <a:chOff x="2576" y="2456"/>
            <a:chExt cx="5037" cy="2068"/>
          </a:xfrm>
        </p:grpSpPr>
        <p:pic>
          <p:nvPicPr>
            <p:cNvPr id="8" name="图片 7" descr="coffee-5769721_960_720"/>
            <p:cNvPicPr>
              <a:picLocks noChangeAspect="1"/>
            </p:cNvPicPr>
            <p:nvPr/>
          </p:nvPicPr>
          <p:blipFill>
            <a:blip r:embed="rId3"/>
            <a:stretch>
              <a:fillRect/>
            </a:stretch>
          </p:blipFill>
          <p:spPr>
            <a:xfrm>
              <a:off x="2576" y="2474"/>
              <a:ext cx="2017" cy="2017"/>
            </a:xfrm>
            <a:prstGeom prst="rect">
              <a:avLst/>
            </a:prstGeom>
            <a:ln w="25400">
              <a:solidFill>
                <a:srgbClr val="A18560"/>
              </a:solidFill>
            </a:ln>
          </p:spPr>
        </p:pic>
        <p:sp>
          <p:nvSpPr>
            <p:cNvPr id="11" name="矩形 10"/>
            <p:cNvSpPr/>
            <p:nvPr/>
          </p:nvSpPr>
          <p:spPr>
            <a:xfrm>
              <a:off x="4609" y="2456"/>
              <a:ext cx="3004" cy="2068"/>
            </a:xfrm>
            <a:prstGeom prst="rect">
              <a:avLst/>
            </a:prstGeom>
            <a:noFill/>
            <a:ln w="25400">
              <a:solidFill>
                <a:srgbClr val="A18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2">
                      <a:lumMod val="50000"/>
                    </a:schemeClr>
                  </a:solidFill>
                </a:rPr>
                <a:t>设备升级</a:t>
              </a:r>
              <a:endParaRPr lang="zh-CN" altLang="en-US" sz="2400" b="1">
                <a:solidFill>
                  <a:schemeClr val="bg2">
                    <a:lumMod val="50000"/>
                  </a:schemeClr>
                </a:solidFill>
              </a:endParaRPr>
            </a:p>
          </p:txBody>
        </p:sp>
      </p:grpSp>
      <p:grpSp>
        <p:nvGrpSpPr>
          <p:cNvPr id="6" name="组合 5"/>
          <p:cNvGrpSpPr/>
          <p:nvPr/>
        </p:nvGrpSpPr>
        <p:grpSpPr>
          <a:xfrm>
            <a:off x="1637030" y="2964180"/>
            <a:ext cx="3197225" cy="1313180"/>
            <a:chOff x="2578" y="4668"/>
            <a:chExt cx="5035" cy="2068"/>
          </a:xfrm>
        </p:grpSpPr>
        <p:pic>
          <p:nvPicPr>
            <p:cNvPr id="9" name="图片 8" descr="pattern-3289978_960_720"/>
            <p:cNvPicPr>
              <a:picLocks noChangeAspect="1"/>
            </p:cNvPicPr>
            <p:nvPr/>
          </p:nvPicPr>
          <p:blipFill>
            <a:blip r:embed="rId4"/>
            <a:stretch>
              <a:fillRect/>
            </a:stretch>
          </p:blipFill>
          <p:spPr>
            <a:xfrm flipV="1">
              <a:off x="2578" y="4695"/>
              <a:ext cx="2015" cy="2023"/>
            </a:xfrm>
            <a:prstGeom prst="rect">
              <a:avLst/>
            </a:prstGeom>
            <a:ln w="25400">
              <a:solidFill>
                <a:srgbClr val="A18560"/>
              </a:solidFill>
            </a:ln>
          </p:spPr>
        </p:pic>
        <p:sp>
          <p:nvSpPr>
            <p:cNvPr id="12" name="矩形 11"/>
            <p:cNvSpPr/>
            <p:nvPr/>
          </p:nvSpPr>
          <p:spPr>
            <a:xfrm>
              <a:off x="4609" y="4668"/>
              <a:ext cx="3004" cy="2068"/>
            </a:xfrm>
            <a:prstGeom prst="rect">
              <a:avLst/>
            </a:prstGeom>
            <a:noFill/>
            <a:ln w="25400">
              <a:solidFill>
                <a:srgbClr val="A18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2">
                      <a:lumMod val="50000"/>
                    </a:schemeClr>
                  </a:solidFill>
                </a:rPr>
                <a:t>丰富产品</a:t>
              </a:r>
              <a:endParaRPr lang="zh-CN" altLang="en-US" sz="2400" b="1">
                <a:solidFill>
                  <a:schemeClr val="bg2">
                    <a:lumMod val="50000"/>
                  </a:schemeClr>
                </a:solidFill>
              </a:endParaRPr>
            </a:p>
          </p:txBody>
        </p:sp>
      </p:grpSp>
      <p:grpSp>
        <p:nvGrpSpPr>
          <p:cNvPr id="7" name="组合 6"/>
          <p:cNvGrpSpPr/>
          <p:nvPr/>
        </p:nvGrpSpPr>
        <p:grpSpPr>
          <a:xfrm>
            <a:off x="1635760" y="4368800"/>
            <a:ext cx="3198495" cy="1313180"/>
            <a:chOff x="2576" y="6880"/>
            <a:chExt cx="5037" cy="2068"/>
          </a:xfrm>
        </p:grpSpPr>
        <p:pic>
          <p:nvPicPr>
            <p:cNvPr id="10" name="图片 9" descr="coffee-155311_960_720"/>
            <p:cNvPicPr>
              <a:picLocks noChangeAspect="1"/>
            </p:cNvPicPr>
            <p:nvPr/>
          </p:nvPicPr>
          <p:blipFill>
            <a:blip r:embed="rId5"/>
            <a:stretch>
              <a:fillRect/>
            </a:stretch>
          </p:blipFill>
          <p:spPr>
            <a:xfrm>
              <a:off x="2576" y="6914"/>
              <a:ext cx="2018" cy="2017"/>
            </a:xfrm>
            <a:prstGeom prst="rect">
              <a:avLst/>
            </a:prstGeom>
            <a:ln w="25400">
              <a:solidFill>
                <a:srgbClr val="A18560"/>
              </a:solidFill>
            </a:ln>
          </p:spPr>
        </p:pic>
        <p:sp>
          <p:nvSpPr>
            <p:cNvPr id="13" name="矩形 12"/>
            <p:cNvSpPr/>
            <p:nvPr/>
          </p:nvSpPr>
          <p:spPr>
            <a:xfrm>
              <a:off x="4609" y="6880"/>
              <a:ext cx="3004" cy="2068"/>
            </a:xfrm>
            <a:prstGeom prst="rect">
              <a:avLst/>
            </a:prstGeom>
            <a:noFill/>
            <a:ln w="25400">
              <a:solidFill>
                <a:srgbClr val="A18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bg2">
                      <a:lumMod val="50000"/>
                    </a:schemeClr>
                  </a:solidFill>
                </a:rPr>
                <a:t>设计LOGO</a:t>
              </a:r>
              <a:endParaRPr lang="en-US" altLang="zh-CN"/>
            </a:p>
          </p:txBody>
        </p:sp>
      </p:grpSp>
      <p:pic>
        <p:nvPicPr>
          <p:cNvPr id="131" name="图片 130" descr="31393935333439343b31393938363136343bd6b1cfdfb7d6b8eecfdf"/>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flipV="1">
            <a:off x="3850640" y="3206115"/>
            <a:ext cx="4603750" cy="835660"/>
          </a:xfrm>
          <a:prstGeom prst="rect">
            <a:avLst/>
          </a:prstGeom>
        </p:spPr>
      </p:pic>
      <p:pic>
        <p:nvPicPr>
          <p:cNvPr id="19" name="图片 18" descr="man-4365597_960_720"/>
          <p:cNvPicPr>
            <a:picLocks noChangeAspect="1"/>
          </p:cNvPicPr>
          <p:nvPr/>
        </p:nvPicPr>
        <p:blipFill>
          <a:blip r:embed="rId8"/>
          <a:stretch>
            <a:fillRect/>
          </a:stretch>
        </p:blipFill>
        <p:spPr>
          <a:xfrm>
            <a:off x="6898640" y="1713230"/>
            <a:ext cx="923290" cy="1336040"/>
          </a:xfrm>
          <a:prstGeom prst="rect">
            <a:avLst/>
          </a:prstGeom>
        </p:spPr>
      </p:pic>
      <p:grpSp>
        <p:nvGrpSpPr>
          <p:cNvPr id="17" name="组合 16"/>
          <p:cNvGrpSpPr/>
          <p:nvPr/>
        </p:nvGrpSpPr>
        <p:grpSpPr>
          <a:xfrm>
            <a:off x="8317865" y="2263140"/>
            <a:ext cx="2465705" cy="1228090"/>
            <a:chOff x="13099" y="3564"/>
            <a:chExt cx="3883" cy="1934"/>
          </a:xfrm>
        </p:grpSpPr>
        <p:pic>
          <p:nvPicPr>
            <p:cNvPr id="20" name="图片 19" descr="office-1454087_960_720"/>
            <p:cNvPicPr>
              <a:picLocks noChangeAspect="1"/>
            </p:cNvPicPr>
            <p:nvPr/>
          </p:nvPicPr>
          <p:blipFill>
            <a:blip r:embed="rId9"/>
            <a:stretch>
              <a:fillRect/>
            </a:stretch>
          </p:blipFill>
          <p:spPr>
            <a:xfrm>
              <a:off x="15914" y="3564"/>
              <a:ext cx="1068" cy="1934"/>
            </a:xfrm>
            <a:prstGeom prst="rect">
              <a:avLst/>
            </a:prstGeom>
          </p:spPr>
        </p:pic>
        <p:sp>
          <p:nvSpPr>
            <p:cNvPr id="21" name="右箭头 20"/>
            <p:cNvSpPr/>
            <p:nvPr/>
          </p:nvSpPr>
          <p:spPr>
            <a:xfrm rot="10800000">
              <a:off x="13215" y="4524"/>
              <a:ext cx="1571" cy="347"/>
            </a:xfrm>
            <a:prstGeom prst="right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14013" y="3786"/>
              <a:ext cx="930" cy="1016"/>
            </a:xfrm>
            <a:prstGeom prst="rect">
              <a:avLst/>
            </a:prstGeom>
            <a:noFill/>
          </p:spPr>
          <p:txBody>
            <a:bodyPr wrap="none" rtlCol="0" anchor="t">
              <a:spAutoFit/>
            </a:bodyPr>
            <a:p>
              <a:r>
                <a:rPr lang="zh-CN" altLang="en-US" sz="3600">
                  <a:sym typeface="Wingdings 2" panose="05020102010507070707" charset="0"/>
                </a:rPr>
                <a:t></a:t>
              </a:r>
              <a:endParaRPr lang="zh-CN" altLang="en-US" sz="3600">
                <a:sym typeface="Wingdings 2" panose="05020102010507070707" charset="0"/>
              </a:endParaRPr>
            </a:p>
          </p:txBody>
        </p:sp>
        <p:sp>
          <p:nvSpPr>
            <p:cNvPr id="24" name="文本框 23"/>
            <p:cNvSpPr txBox="1"/>
            <p:nvPr/>
          </p:nvSpPr>
          <p:spPr>
            <a:xfrm>
              <a:off x="13099" y="3911"/>
              <a:ext cx="1088" cy="580"/>
            </a:xfrm>
            <a:prstGeom prst="rect">
              <a:avLst/>
            </a:prstGeom>
            <a:noFill/>
          </p:spPr>
          <p:txBody>
            <a:bodyPr wrap="square" rtlCol="0">
              <a:spAutoFit/>
            </a:bodyPr>
            <a:p>
              <a:r>
                <a:rPr lang="zh-CN" altLang="en-US">
                  <a:solidFill>
                    <a:schemeClr val="tx1">
                      <a:lumMod val="75000"/>
                      <a:lumOff val="25000"/>
                    </a:schemeClr>
                  </a:solidFill>
                </a:rPr>
                <a:t>投资</a:t>
              </a:r>
              <a:endParaRPr lang="zh-CN" altLang="en-US">
                <a:solidFill>
                  <a:schemeClr val="tx1">
                    <a:lumMod val="75000"/>
                    <a:lumOff val="25000"/>
                  </a:schemeClr>
                </a:solidFill>
              </a:endParaRPr>
            </a:p>
          </p:txBody>
        </p:sp>
      </p:grpSp>
      <p:grpSp>
        <p:nvGrpSpPr>
          <p:cNvPr id="15" name="组合 14"/>
          <p:cNvGrpSpPr/>
          <p:nvPr/>
        </p:nvGrpSpPr>
        <p:grpSpPr>
          <a:xfrm>
            <a:off x="8317865" y="937895"/>
            <a:ext cx="2710815" cy="1217930"/>
            <a:chOff x="13099" y="1477"/>
            <a:chExt cx="4269" cy="1918"/>
          </a:xfrm>
        </p:grpSpPr>
        <p:pic>
          <p:nvPicPr>
            <p:cNvPr id="14" name="图片 13" descr="343435383230343b333635393538303bd2f8d0d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530" y="1477"/>
              <a:ext cx="1839" cy="1919"/>
            </a:xfrm>
            <a:prstGeom prst="rect">
              <a:avLst/>
            </a:prstGeom>
          </p:spPr>
        </p:pic>
        <p:sp>
          <p:nvSpPr>
            <p:cNvPr id="16" name="文本框 15"/>
            <p:cNvSpPr txBox="1"/>
            <p:nvPr/>
          </p:nvSpPr>
          <p:spPr>
            <a:xfrm>
              <a:off x="14013" y="1928"/>
              <a:ext cx="745" cy="1016"/>
            </a:xfrm>
            <a:prstGeom prst="rect">
              <a:avLst/>
            </a:prstGeom>
            <a:noFill/>
          </p:spPr>
          <p:txBody>
            <a:bodyPr wrap="square" rtlCol="0" anchor="t">
              <a:spAutoFit/>
            </a:bodyPr>
            <a:p>
              <a:r>
                <a:rPr lang="zh-CN" altLang="en-US" sz="3600">
                  <a:solidFill>
                    <a:schemeClr val="tx1">
                      <a:lumMod val="75000"/>
                      <a:lumOff val="25000"/>
                    </a:schemeClr>
                  </a:solidFill>
                  <a:sym typeface="Wingdings 2" panose="05020102010507070707" charset="0"/>
                </a:rPr>
                <a:t></a:t>
              </a:r>
              <a:endParaRPr lang="zh-CN" altLang="en-US" sz="3600">
                <a:solidFill>
                  <a:schemeClr val="tx1">
                    <a:lumMod val="75000"/>
                    <a:lumOff val="25000"/>
                  </a:schemeClr>
                </a:solidFill>
                <a:sym typeface="Wingdings 2" panose="05020102010507070707" charset="0"/>
              </a:endParaRPr>
            </a:p>
          </p:txBody>
        </p:sp>
        <p:sp>
          <p:nvSpPr>
            <p:cNvPr id="18" name="文本框 17"/>
            <p:cNvSpPr txBox="1"/>
            <p:nvPr/>
          </p:nvSpPr>
          <p:spPr>
            <a:xfrm>
              <a:off x="13099" y="2082"/>
              <a:ext cx="1088" cy="580"/>
            </a:xfrm>
            <a:prstGeom prst="rect">
              <a:avLst/>
            </a:prstGeom>
            <a:noFill/>
          </p:spPr>
          <p:txBody>
            <a:bodyPr wrap="square" rtlCol="0">
              <a:spAutoFit/>
            </a:bodyPr>
            <a:p>
              <a:r>
                <a:rPr lang="zh-CN" altLang="en-US">
                  <a:solidFill>
                    <a:schemeClr val="tx1">
                      <a:lumMod val="75000"/>
                      <a:lumOff val="25000"/>
                    </a:schemeClr>
                  </a:solidFill>
                </a:rPr>
                <a:t>贷款</a:t>
              </a:r>
              <a:endParaRPr lang="zh-CN" altLang="en-US">
                <a:solidFill>
                  <a:schemeClr val="tx1">
                    <a:lumMod val="75000"/>
                    <a:lumOff val="25000"/>
                  </a:schemeClr>
                </a:solidFill>
              </a:endParaRPr>
            </a:p>
          </p:txBody>
        </p:sp>
        <p:sp>
          <p:nvSpPr>
            <p:cNvPr id="25" name="右箭头 24"/>
            <p:cNvSpPr/>
            <p:nvPr/>
          </p:nvSpPr>
          <p:spPr>
            <a:xfrm rot="10800000">
              <a:off x="13215" y="2698"/>
              <a:ext cx="1571" cy="347"/>
            </a:xfrm>
            <a:prstGeom prst="right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6" name="右箭头 25"/>
          <p:cNvSpPr/>
          <p:nvPr/>
        </p:nvSpPr>
        <p:spPr>
          <a:xfrm rot="5400000">
            <a:off x="6932930" y="3676650"/>
            <a:ext cx="997585" cy="220345"/>
          </a:xfrm>
          <a:prstGeom prst="rightArrow">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3" name="组合 22"/>
          <p:cNvGrpSpPr/>
          <p:nvPr/>
        </p:nvGrpSpPr>
        <p:grpSpPr>
          <a:xfrm>
            <a:off x="6376035" y="3956685"/>
            <a:ext cx="3728720" cy="2136140"/>
            <a:chOff x="10041" y="6231"/>
            <a:chExt cx="5872" cy="3364"/>
          </a:xfrm>
        </p:grpSpPr>
        <p:pic>
          <p:nvPicPr>
            <p:cNvPr id="33" name="图片 32" descr="证券"/>
            <p:cNvPicPr>
              <a:picLocks noChangeAspect="1"/>
            </p:cNvPicPr>
            <p:nvPr/>
          </p:nvPicPr>
          <p:blipFill>
            <a:blip r:embed="rId12"/>
            <a:stretch>
              <a:fillRect/>
            </a:stretch>
          </p:blipFill>
          <p:spPr>
            <a:xfrm>
              <a:off x="10041" y="6231"/>
              <a:ext cx="3325" cy="3365"/>
            </a:xfrm>
            <a:prstGeom prst="rect">
              <a:avLst/>
            </a:prstGeom>
          </p:spPr>
        </p:pic>
        <p:sp>
          <p:nvSpPr>
            <p:cNvPr id="27" name="文本框 26"/>
            <p:cNvSpPr txBox="1"/>
            <p:nvPr/>
          </p:nvSpPr>
          <p:spPr>
            <a:xfrm>
              <a:off x="13099" y="7415"/>
              <a:ext cx="2815" cy="1016"/>
            </a:xfrm>
            <a:prstGeom prst="rect">
              <a:avLst/>
            </a:prstGeom>
            <a:noFill/>
            <a:ln w="19050" cmpd="sng">
              <a:solidFill>
                <a:schemeClr val="tx1">
                  <a:lumMod val="75000"/>
                  <a:lumOff val="25000"/>
                </a:schemeClr>
              </a:solidFill>
              <a:prstDash val="lgDashDotDot"/>
            </a:ln>
          </p:spPr>
          <p:txBody>
            <a:bodyPr wrap="square" rtlCol="0">
              <a:spAutoFit/>
            </a:bodyPr>
            <a:p>
              <a:r>
                <a:rPr lang="zh-CN" altLang="en-US"/>
                <a:t>寻找更多</a:t>
              </a:r>
              <a:r>
                <a:rPr lang="zh-CN" altLang="en-US"/>
                <a:t>投资人</a:t>
              </a:r>
              <a:endParaRPr lang="zh-CN" altLang="en-US"/>
            </a:p>
            <a:p>
              <a:r>
                <a:rPr lang="zh-CN" altLang="en-US"/>
                <a:t>替项目作</a:t>
              </a:r>
              <a:r>
                <a:rPr lang="zh-CN" altLang="en-US"/>
                <a:t>宣传</a:t>
              </a:r>
              <a:endParaRPr lang="zh-CN" altLang="en-US"/>
            </a:p>
          </p:txBody>
        </p:sp>
      </p:grpSp>
      <p:sp>
        <p:nvSpPr>
          <p:cNvPr id="28" name="文本框 27"/>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45">
                                          <p:stCondLst>
                                            <p:cond delay="0"/>
                                          </p:stCondLst>
                                        </p:cTn>
                                        <p:tgtEl>
                                          <p:spTgt spid="7"/>
                                        </p:tgtEl>
                                      </p:cBhvr>
                                    </p:animEffect>
                                    <p:anim calcmode="lin" valueType="num">
                                      <p:cBhvr>
                                        <p:cTn id="12"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7" dur="7">
                                          <p:stCondLst>
                                            <p:cond delay="162"/>
                                          </p:stCondLst>
                                        </p:cTn>
                                        <p:tgtEl>
                                          <p:spTgt spid="7"/>
                                        </p:tgtEl>
                                      </p:cBhvr>
                                      <p:to x="100000" y="60000"/>
                                    </p:animScale>
                                    <p:animScale>
                                      <p:cBhvr>
                                        <p:cTn id="18" dur="41" decel="50000">
                                          <p:stCondLst>
                                            <p:cond delay="169"/>
                                          </p:stCondLst>
                                        </p:cTn>
                                        <p:tgtEl>
                                          <p:spTgt spid="7"/>
                                        </p:tgtEl>
                                      </p:cBhvr>
                                      <p:to x="100000" y="100000"/>
                                    </p:animScale>
                                    <p:animScale>
                                      <p:cBhvr>
                                        <p:cTn id="19" dur="7">
                                          <p:stCondLst>
                                            <p:cond delay="328"/>
                                          </p:stCondLst>
                                        </p:cTn>
                                        <p:tgtEl>
                                          <p:spTgt spid="7"/>
                                        </p:tgtEl>
                                      </p:cBhvr>
                                      <p:to x="100000" y="80000"/>
                                    </p:animScale>
                                    <p:animScale>
                                      <p:cBhvr>
                                        <p:cTn id="20" dur="41" decel="50000">
                                          <p:stCondLst>
                                            <p:cond delay="335"/>
                                          </p:stCondLst>
                                        </p:cTn>
                                        <p:tgtEl>
                                          <p:spTgt spid="7"/>
                                        </p:tgtEl>
                                      </p:cBhvr>
                                      <p:to x="100000" y="100000"/>
                                    </p:animScale>
                                    <p:animScale>
                                      <p:cBhvr>
                                        <p:cTn id="21" dur="7">
                                          <p:stCondLst>
                                            <p:cond delay="410"/>
                                          </p:stCondLst>
                                        </p:cTn>
                                        <p:tgtEl>
                                          <p:spTgt spid="7"/>
                                        </p:tgtEl>
                                      </p:cBhvr>
                                      <p:to x="100000" y="90000"/>
                                    </p:animScale>
                                    <p:animScale>
                                      <p:cBhvr>
                                        <p:cTn id="22" dur="41" decel="50000">
                                          <p:stCondLst>
                                            <p:cond delay="417"/>
                                          </p:stCondLst>
                                        </p:cTn>
                                        <p:tgtEl>
                                          <p:spTgt spid="7"/>
                                        </p:tgtEl>
                                      </p:cBhvr>
                                      <p:to x="100000" y="100000"/>
                                    </p:animScale>
                                    <p:animScale>
                                      <p:cBhvr>
                                        <p:cTn id="23" dur="7">
                                          <p:stCondLst>
                                            <p:cond delay="452"/>
                                          </p:stCondLst>
                                        </p:cTn>
                                        <p:tgtEl>
                                          <p:spTgt spid="7"/>
                                        </p:tgtEl>
                                      </p:cBhvr>
                                      <p:to x="100000" y="95000"/>
                                    </p:animScale>
                                    <p:animScale>
                                      <p:cBhvr>
                                        <p:cTn id="24" dur="41" decel="50000">
                                          <p:stCondLst>
                                            <p:cond delay="458"/>
                                          </p:stCondLst>
                                        </p:cTn>
                                        <p:tgtEl>
                                          <p:spTgt spid="7"/>
                                        </p:tgtEl>
                                      </p:cBhvr>
                                      <p:to x="100000" y="100000"/>
                                    </p:animScale>
                                  </p:childTnLst>
                                </p:cTn>
                              </p:par>
                            </p:childTnLst>
                          </p:cTn>
                        </p:par>
                        <p:par>
                          <p:cTn id="25" fill="hold">
                            <p:stCondLst>
                              <p:cond delay="1000"/>
                            </p:stCondLst>
                            <p:childTnLst>
                              <p:par>
                                <p:cTn id="26" presetID="26"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290">
                                          <p:stCondLst>
                                            <p:cond delay="0"/>
                                          </p:stCondLst>
                                        </p:cTn>
                                        <p:tgtEl>
                                          <p:spTgt spid="6"/>
                                        </p:tgtEl>
                                      </p:cBhvr>
                                    </p:animEffect>
                                    <p:anim calcmode="lin" valueType="num">
                                      <p:cBhvr>
                                        <p:cTn id="29"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2"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3"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4" dur="13">
                                          <p:stCondLst>
                                            <p:cond delay="325"/>
                                          </p:stCondLst>
                                        </p:cTn>
                                        <p:tgtEl>
                                          <p:spTgt spid="6"/>
                                        </p:tgtEl>
                                      </p:cBhvr>
                                      <p:to x="100000" y="60000"/>
                                    </p:animScale>
                                    <p:animScale>
                                      <p:cBhvr>
                                        <p:cTn id="35" dur="83" decel="50000">
                                          <p:stCondLst>
                                            <p:cond delay="338"/>
                                          </p:stCondLst>
                                        </p:cTn>
                                        <p:tgtEl>
                                          <p:spTgt spid="6"/>
                                        </p:tgtEl>
                                      </p:cBhvr>
                                      <p:to x="100000" y="100000"/>
                                    </p:animScale>
                                    <p:animScale>
                                      <p:cBhvr>
                                        <p:cTn id="36" dur="13">
                                          <p:stCondLst>
                                            <p:cond delay="656"/>
                                          </p:stCondLst>
                                        </p:cTn>
                                        <p:tgtEl>
                                          <p:spTgt spid="6"/>
                                        </p:tgtEl>
                                      </p:cBhvr>
                                      <p:to x="100000" y="80000"/>
                                    </p:animScale>
                                    <p:animScale>
                                      <p:cBhvr>
                                        <p:cTn id="37" dur="83" decel="50000">
                                          <p:stCondLst>
                                            <p:cond delay="669"/>
                                          </p:stCondLst>
                                        </p:cTn>
                                        <p:tgtEl>
                                          <p:spTgt spid="6"/>
                                        </p:tgtEl>
                                      </p:cBhvr>
                                      <p:to x="100000" y="100000"/>
                                    </p:animScale>
                                    <p:animScale>
                                      <p:cBhvr>
                                        <p:cTn id="38" dur="13">
                                          <p:stCondLst>
                                            <p:cond delay="821"/>
                                          </p:stCondLst>
                                        </p:cTn>
                                        <p:tgtEl>
                                          <p:spTgt spid="6"/>
                                        </p:tgtEl>
                                      </p:cBhvr>
                                      <p:to x="100000" y="90000"/>
                                    </p:animScale>
                                    <p:animScale>
                                      <p:cBhvr>
                                        <p:cTn id="39" dur="83" decel="50000">
                                          <p:stCondLst>
                                            <p:cond delay="834"/>
                                          </p:stCondLst>
                                        </p:cTn>
                                        <p:tgtEl>
                                          <p:spTgt spid="6"/>
                                        </p:tgtEl>
                                      </p:cBhvr>
                                      <p:to x="100000" y="100000"/>
                                    </p:animScale>
                                    <p:animScale>
                                      <p:cBhvr>
                                        <p:cTn id="40" dur="13">
                                          <p:stCondLst>
                                            <p:cond delay="904"/>
                                          </p:stCondLst>
                                        </p:cTn>
                                        <p:tgtEl>
                                          <p:spTgt spid="6"/>
                                        </p:tgtEl>
                                      </p:cBhvr>
                                      <p:to x="100000" y="95000"/>
                                    </p:animScale>
                                    <p:animScale>
                                      <p:cBhvr>
                                        <p:cTn id="41" dur="83" decel="50000">
                                          <p:stCondLst>
                                            <p:cond delay="917"/>
                                          </p:stCondLst>
                                        </p:cTn>
                                        <p:tgtEl>
                                          <p:spTgt spid="6"/>
                                        </p:tgtEl>
                                      </p:cBhvr>
                                      <p:to x="100000" y="100000"/>
                                    </p:animScale>
                                  </p:childTnLst>
                                </p:cTn>
                              </p:par>
                            </p:childTnLst>
                          </p:cTn>
                        </p:par>
                        <p:par>
                          <p:cTn id="42" fill="hold">
                            <p:stCondLst>
                              <p:cond delay="2000"/>
                            </p:stCondLst>
                            <p:childTnLst>
                              <p:par>
                                <p:cTn id="43" presetID="26"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290">
                                          <p:stCondLst>
                                            <p:cond delay="0"/>
                                          </p:stCondLst>
                                        </p:cTn>
                                        <p:tgtEl>
                                          <p:spTgt spid="5"/>
                                        </p:tgtEl>
                                      </p:cBhvr>
                                    </p:animEffect>
                                    <p:anim calcmode="lin" valueType="num">
                                      <p:cBhvr>
                                        <p:cTn id="46"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51" dur="13">
                                          <p:stCondLst>
                                            <p:cond delay="325"/>
                                          </p:stCondLst>
                                        </p:cTn>
                                        <p:tgtEl>
                                          <p:spTgt spid="5"/>
                                        </p:tgtEl>
                                      </p:cBhvr>
                                      <p:to x="100000" y="60000"/>
                                    </p:animScale>
                                    <p:animScale>
                                      <p:cBhvr>
                                        <p:cTn id="52" dur="83" decel="50000">
                                          <p:stCondLst>
                                            <p:cond delay="338"/>
                                          </p:stCondLst>
                                        </p:cTn>
                                        <p:tgtEl>
                                          <p:spTgt spid="5"/>
                                        </p:tgtEl>
                                      </p:cBhvr>
                                      <p:to x="100000" y="100000"/>
                                    </p:animScale>
                                    <p:animScale>
                                      <p:cBhvr>
                                        <p:cTn id="53" dur="13">
                                          <p:stCondLst>
                                            <p:cond delay="656"/>
                                          </p:stCondLst>
                                        </p:cTn>
                                        <p:tgtEl>
                                          <p:spTgt spid="5"/>
                                        </p:tgtEl>
                                      </p:cBhvr>
                                      <p:to x="100000" y="80000"/>
                                    </p:animScale>
                                    <p:animScale>
                                      <p:cBhvr>
                                        <p:cTn id="54" dur="83" decel="50000">
                                          <p:stCondLst>
                                            <p:cond delay="669"/>
                                          </p:stCondLst>
                                        </p:cTn>
                                        <p:tgtEl>
                                          <p:spTgt spid="5"/>
                                        </p:tgtEl>
                                      </p:cBhvr>
                                      <p:to x="100000" y="100000"/>
                                    </p:animScale>
                                    <p:animScale>
                                      <p:cBhvr>
                                        <p:cTn id="55" dur="13">
                                          <p:stCondLst>
                                            <p:cond delay="821"/>
                                          </p:stCondLst>
                                        </p:cTn>
                                        <p:tgtEl>
                                          <p:spTgt spid="5"/>
                                        </p:tgtEl>
                                      </p:cBhvr>
                                      <p:to x="100000" y="90000"/>
                                    </p:animScale>
                                    <p:animScale>
                                      <p:cBhvr>
                                        <p:cTn id="56" dur="83" decel="50000">
                                          <p:stCondLst>
                                            <p:cond delay="834"/>
                                          </p:stCondLst>
                                        </p:cTn>
                                        <p:tgtEl>
                                          <p:spTgt spid="5"/>
                                        </p:tgtEl>
                                      </p:cBhvr>
                                      <p:to x="100000" y="100000"/>
                                    </p:animScale>
                                    <p:animScale>
                                      <p:cBhvr>
                                        <p:cTn id="57" dur="13">
                                          <p:stCondLst>
                                            <p:cond delay="904"/>
                                          </p:stCondLst>
                                        </p:cTn>
                                        <p:tgtEl>
                                          <p:spTgt spid="5"/>
                                        </p:tgtEl>
                                      </p:cBhvr>
                                      <p:to x="100000" y="95000"/>
                                    </p:animScale>
                                    <p:animScale>
                                      <p:cBhvr>
                                        <p:cTn id="58" dur="83" decel="50000">
                                          <p:stCondLst>
                                            <p:cond delay="917"/>
                                          </p:stCondLst>
                                        </p:cTn>
                                        <p:tgtEl>
                                          <p:spTgt spid="5"/>
                                        </p:tgtEl>
                                      </p:cBhvr>
                                      <p:to x="100000" y="100000"/>
                                    </p:animScale>
                                  </p:childTnLst>
                                </p:cTn>
                              </p:par>
                              <p:par>
                                <p:cTn id="59" presetID="1" presetClass="entr" presetSubtype="0" fill="hold" nodeType="withEffect">
                                  <p:stCondLst>
                                    <p:cond delay="0"/>
                                  </p:stCondLst>
                                  <p:childTnLst>
                                    <p:set>
                                      <p:cBhvr>
                                        <p:cTn id="60" dur="1" fill="hold">
                                          <p:stCondLst>
                                            <p:cond delay="0"/>
                                          </p:stCondLst>
                                        </p:cTn>
                                        <p:tgtEl>
                                          <p:spTgt spid="1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ppt_w</p:attrName>
                                        </p:attrNameLst>
                                      </p:cBhvr>
                                      <p:tavLst>
                                        <p:tav tm="0">
                                          <p:val>
                                            <p:strVal val="#ppt_w*0.70"/>
                                          </p:val>
                                        </p:tav>
                                        <p:tav tm="100000">
                                          <p:val>
                                            <p:strVal val="#ppt_w"/>
                                          </p:val>
                                        </p:tav>
                                      </p:tavLst>
                                    </p:anim>
                                    <p:anim calcmode="lin" valueType="num">
                                      <p:cBhvr>
                                        <p:cTn id="66" dur="1000" fill="hold"/>
                                        <p:tgtEl>
                                          <p:spTgt spid="19"/>
                                        </p:tgtEl>
                                        <p:attrNameLst>
                                          <p:attrName>ppt_h</p:attrName>
                                        </p:attrNameLst>
                                      </p:cBhvr>
                                      <p:tavLst>
                                        <p:tav tm="0">
                                          <p:val>
                                            <p:strVal val="#ppt_h"/>
                                          </p:val>
                                        </p:tav>
                                        <p:tav tm="100000">
                                          <p:val>
                                            <p:strVal val="#ppt_h"/>
                                          </p:val>
                                        </p:tav>
                                      </p:tavLst>
                                    </p:anim>
                                    <p:animEffect transition="in" filter="fade">
                                      <p:cBhvr>
                                        <p:cTn id="67" dur="1000"/>
                                        <p:tgtEl>
                                          <p:spTgt spid="19"/>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right)">
                                      <p:cBhvr>
                                        <p:cTn id="76" dur="500"/>
                                        <p:tgtEl>
                                          <p:spTgt spid="17"/>
                                        </p:tgtEl>
                                      </p:cBhvr>
                                    </p:animEffect>
                                  </p:childTnLst>
                                </p:cTn>
                              </p:par>
                            </p:childTnLst>
                          </p:cTn>
                        </p:par>
                        <p:par>
                          <p:cTn id="77" fill="hold">
                            <p:stCondLst>
                              <p:cond delay="500"/>
                            </p:stCondLst>
                            <p:childTnLst>
                              <p:par>
                                <p:cTn id="78" presetID="22" presetClass="entr" presetSubtype="1"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up)">
                                      <p:cBhvr>
                                        <p:cTn id="80" dur="500"/>
                                        <p:tgtEl>
                                          <p:spTgt spid="26"/>
                                        </p:tgtEl>
                                      </p:cBhvr>
                                    </p:animEffect>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up)">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证券公司</a:t>
              </a:r>
              <a:endParaRPr kumimoji="1" lang="zh-CN" altLang="en-US" sz="2400" b="1" dirty="0">
                <a:solidFill>
                  <a:srgbClr val="A18560"/>
                </a:solidFill>
                <a:cs typeface="+mn-ea"/>
                <a:sym typeface="+mn-lt"/>
              </a:endParaRPr>
            </a:p>
          </p:txBody>
        </p:sp>
      </p:grpSp>
      <p:grpSp>
        <p:nvGrpSpPr>
          <p:cNvPr id="7" name="组合 6"/>
          <p:cNvGrpSpPr/>
          <p:nvPr/>
        </p:nvGrpSpPr>
        <p:grpSpPr>
          <a:xfrm>
            <a:off x="6424295" y="4107815"/>
            <a:ext cx="4815840" cy="482600"/>
            <a:chOff x="10117" y="6469"/>
            <a:chExt cx="7584" cy="760"/>
          </a:xfrm>
        </p:grpSpPr>
        <p:sp>
          <p:nvSpPr>
            <p:cNvPr id="17" name="文本框 16"/>
            <p:cNvSpPr txBox="1"/>
            <p:nvPr/>
          </p:nvSpPr>
          <p:spPr>
            <a:xfrm>
              <a:off x="11869" y="6469"/>
              <a:ext cx="5832" cy="689"/>
            </a:xfrm>
            <a:prstGeom prst="rect">
              <a:avLst/>
            </a:prstGeom>
            <a:noFill/>
          </p:spPr>
          <p:txBody>
            <a:bodyPr wrap="square" rtlCol="0">
              <a:spAutoFit/>
            </a:bodyPr>
            <a:lstStyle/>
            <a:p>
              <a:pPr algn="just">
                <a:lnSpc>
                  <a:spcPct val="125000"/>
                </a:lnSpc>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说到证券公司，只想到</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rPr>
                <a:t>炒股票</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10117" y="6469"/>
              <a:ext cx="6714" cy="760"/>
              <a:chOff x="10117" y="6469"/>
              <a:chExt cx="6714" cy="760"/>
            </a:xfrm>
          </p:grpSpPr>
          <p:sp>
            <p:nvSpPr>
              <p:cNvPr id="19" name="任意多边形 18"/>
              <p:cNvSpPr/>
              <p:nvPr/>
            </p:nvSpPr>
            <p:spPr>
              <a:xfrm>
                <a:off x="11729" y="7112"/>
                <a:ext cx="5102" cy="28"/>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22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0" name="椭圆 31"/>
              <p:cNvSpPr/>
              <p:nvPr/>
            </p:nvSpPr>
            <p:spPr>
              <a:xfrm>
                <a:off x="10117" y="6469"/>
                <a:ext cx="1424" cy="7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2225" cap="rnd">
                <a:solidFill>
                  <a:srgbClr val="A1856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spc="-300" dirty="0">
                    <a:solidFill>
                      <a:schemeClr val="tx1">
                        <a:lumMod val="75000"/>
                        <a:lumOff val="25000"/>
                      </a:schemeClr>
                    </a:solidFill>
                    <a:latin typeface="微软雅黑" panose="020B0503020204020204" pitchFamily="34" charset="-122"/>
                    <a:ea typeface="微软雅黑" panose="020B0503020204020204" pitchFamily="34" charset="-122"/>
                  </a:rPr>
                  <a:t>偏</a:t>
                </a:r>
                <a:r>
                  <a:rPr lang="en-US" altLang="zh-CN" sz="2000" spc="-3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spc="-300" dirty="0">
                    <a:solidFill>
                      <a:schemeClr val="tx1">
                        <a:lumMod val="75000"/>
                        <a:lumOff val="25000"/>
                      </a:schemeClr>
                    </a:solidFill>
                    <a:latin typeface="微软雅黑" panose="020B0503020204020204" pitchFamily="34" charset="-122"/>
                    <a:ea typeface="微软雅黑" panose="020B0503020204020204" pitchFamily="34" charset="-122"/>
                  </a:rPr>
                  <a:t>见</a:t>
                </a:r>
                <a:r>
                  <a:rPr lang="en-US" altLang="zh-CN" sz="2000" spc="-300" dirty="0">
                    <a:solidFill>
                      <a:schemeClr val="tx1">
                        <a:lumMod val="75000"/>
                        <a:lumOff val="25000"/>
                      </a:schemeClr>
                    </a:solidFill>
                    <a:latin typeface="微软雅黑" panose="020B0503020204020204" pitchFamily="34" charset="-122"/>
                    <a:ea typeface="微软雅黑" panose="020B0503020204020204" pitchFamily="34" charset="-122"/>
                  </a:rPr>
                  <a:t> </a:t>
                </a:r>
                <a:endParaRPr lang="en-US" altLang="zh-CN" sz="20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grpSp>
        <p:nvGrpSpPr>
          <p:cNvPr id="8" name="组合 7"/>
          <p:cNvGrpSpPr/>
          <p:nvPr/>
        </p:nvGrpSpPr>
        <p:grpSpPr>
          <a:xfrm>
            <a:off x="6433820" y="5112385"/>
            <a:ext cx="4815840" cy="492125"/>
            <a:chOff x="10132" y="8051"/>
            <a:chExt cx="7584" cy="775"/>
          </a:xfrm>
        </p:grpSpPr>
        <p:sp>
          <p:nvSpPr>
            <p:cNvPr id="21" name="文本框 20"/>
            <p:cNvSpPr txBox="1"/>
            <p:nvPr/>
          </p:nvSpPr>
          <p:spPr>
            <a:xfrm>
              <a:off x="11884" y="8051"/>
              <a:ext cx="5832" cy="689"/>
            </a:xfrm>
            <a:prstGeom prst="rect">
              <a:avLst/>
            </a:prstGeom>
            <a:noFill/>
          </p:spPr>
          <p:txBody>
            <a:bodyPr wrap="square" rtlCol="0">
              <a:spAutoFit/>
            </a:bodyPr>
            <a:lstStyle/>
            <a:p>
              <a:pPr algn="just">
                <a:lnSpc>
                  <a:spcPct val="125000"/>
                </a:lnSpc>
              </a:pPr>
              <a:r>
                <a:rPr lang="zh-CN" altLang="en-US" sz="1800" dirty="0" smtClean="0">
                  <a:solidFill>
                    <a:schemeClr val="tx1">
                      <a:lumMod val="75000"/>
                      <a:lumOff val="25000"/>
                    </a:schemeClr>
                  </a:solidFill>
                  <a:latin typeface="微软雅黑" panose="020B0503020204020204" pitchFamily="34" charset="-122"/>
                  <a:ea typeface="微软雅黑" panose="020B0503020204020204" pitchFamily="34" charset="-122"/>
                </a:rPr>
                <a:t>证券公司业务范围十分广泛</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0132" y="8066"/>
              <a:ext cx="6715" cy="760"/>
              <a:chOff x="10117" y="8066"/>
              <a:chExt cx="6715" cy="760"/>
            </a:xfrm>
          </p:grpSpPr>
          <p:sp>
            <p:nvSpPr>
              <p:cNvPr id="23" name="任意多边形 22"/>
              <p:cNvSpPr/>
              <p:nvPr/>
            </p:nvSpPr>
            <p:spPr>
              <a:xfrm>
                <a:off x="11730" y="8709"/>
                <a:ext cx="5102" cy="28"/>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22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4" name="椭圆 31"/>
              <p:cNvSpPr/>
              <p:nvPr/>
            </p:nvSpPr>
            <p:spPr>
              <a:xfrm>
                <a:off x="10117" y="8066"/>
                <a:ext cx="1424" cy="7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2225" cap="rnd">
                <a:solidFill>
                  <a:srgbClr val="A1856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spc="-300" dirty="0" smtClean="0">
                    <a:solidFill>
                      <a:schemeClr val="tx1">
                        <a:lumMod val="75000"/>
                        <a:lumOff val="25000"/>
                      </a:schemeClr>
                    </a:solidFill>
                    <a:latin typeface="微软雅黑" panose="020B0503020204020204" pitchFamily="34" charset="-122"/>
                    <a:ea typeface="微软雅黑" panose="020B0503020204020204" pitchFamily="34" charset="-122"/>
                  </a:rPr>
                  <a:t>现</a:t>
                </a:r>
                <a:r>
                  <a:rPr lang="en-US" altLang="zh-CN" sz="2000" spc="-3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spc="-300" dirty="0" smtClean="0">
                    <a:solidFill>
                      <a:schemeClr val="tx1">
                        <a:lumMod val="75000"/>
                        <a:lumOff val="25000"/>
                      </a:schemeClr>
                    </a:solidFill>
                    <a:latin typeface="微软雅黑" panose="020B0503020204020204" pitchFamily="34" charset="-122"/>
                    <a:ea typeface="微软雅黑" panose="020B0503020204020204" pitchFamily="34" charset="-122"/>
                  </a:rPr>
                  <a:t>实</a:t>
                </a:r>
                <a:endParaRPr lang="zh-CN" altLang="en-US" sz="2000" spc="-3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sp>
        <p:nvSpPr>
          <p:cNvPr id="50" name="文本框 49"/>
          <p:cNvSpPr txBox="1"/>
          <p:nvPr/>
        </p:nvSpPr>
        <p:spPr>
          <a:xfrm>
            <a:off x="1313815" y="1493520"/>
            <a:ext cx="4203700" cy="1753235"/>
          </a:xfrm>
          <a:prstGeom prst="rect">
            <a:avLst/>
          </a:prstGeom>
          <a:noFill/>
          <a:ln w="19050">
            <a:solidFill>
              <a:srgbClr val="A18560"/>
            </a:solidFill>
            <a:prstDash val="sysDot"/>
          </a:ln>
          <a:extLst>
            <a:ext uri="{909E8E84-426E-40DD-AFC4-6F175D3DCCD1}">
              <a14:hiddenFill xmlns:a14="http://schemas.microsoft.com/office/drawing/2010/main">
                <a:solidFill>
                  <a:srgbClr val="4472C4">
                    <a:lumMod val="40000"/>
                    <a:lumOff val="60000"/>
                  </a:srgbClr>
                </a:solidFill>
              </a14:hiddenFill>
            </a:ext>
          </a:extLst>
        </p:spPr>
        <p:txBody>
          <a:bodyPr wrap="square">
            <a:spAutoFit/>
          </a:bodyPr>
          <a:p>
            <a:pPr indent="266700">
              <a:lnSpc>
                <a:spcPct val="150000"/>
              </a:lnSpc>
            </a:pPr>
            <a:r>
              <a:rPr lang="zh-CN" b="1">
                <a:solidFill>
                  <a:sysClr val="windowText" lastClr="000000">
                    <a:lumMod val="75000"/>
                    <a:lumOff val="25000"/>
                  </a:sysClr>
                </a:solidFill>
                <a:latin typeface="微软雅黑" panose="020B0503020204020204" pitchFamily="34" charset="-122"/>
                <a:ea typeface="微软雅黑" panose="020B0503020204020204" pitchFamily="34" charset="-122"/>
              </a:rPr>
              <a:t>证券公司</a:t>
            </a:r>
            <a:endParaRPr lang="zh-CN" b="1">
              <a:solidFill>
                <a:sysClr val="windowText" lastClr="000000">
                  <a:lumMod val="75000"/>
                  <a:lumOff val="25000"/>
                </a:sysClr>
              </a:solidFill>
              <a:latin typeface="微软雅黑" panose="020B0503020204020204" pitchFamily="34" charset="-122"/>
              <a:ea typeface="微软雅黑" panose="020B0503020204020204" pitchFamily="34" charset="-122"/>
            </a:endParaRPr>
          </a:p>
          <a:p>
            <a:pPr indent="266700">
              <a:lnSpc>
                <a:spcPct val="150000"/>
              </a:lnSpc>
            </a:pPr>
            <a:r>
              <a:rPr lang="zh-CN">
                <a:solidFill>
                  <a:schemeClr val="tx1">
                    <a:lumMod val="75000"/>
                    <a:lumOff val="25000"/>
                  </a:schemeClr>
                </a:solidFill>
                <a:latin typeface="微软雅黑" panose="020B0503020204020204" pitchFamily="34" charset="-122"/>
                <a:ea typeface="微软雅黑" panose="020B0503020204020204" pitchFamily="34" charset="-122"/>
              </a:rPr>
              <a:t>我国及日本称之为证券公司，</a:t>
            </a:r>
            <a:endParaRPr lang="zh-CN">
              <a:solidFill>
                <a:schemeClr val="tx1">
                  <a:lumMod val="75000"/>
                  <a:lumOff val="25000"/>
                </a:schemeClr>
              </a:solidFill>
              <a:latin typeface="微软雅黑" panose="020B0503020204020204" pitchFamily="34" charset="-122"/>
              <a:ea typeface="微软雅黑" panose="020B0503020204020204" pitchFamily="34" charset="-122"/>
            </a:endParaRPr>
          </a:p>
          <a:p>
            <a:pPr indent="266700">
              <a:lnSpc>
                <a:spcPct val="150000"/>
              </a:lnSpc>
            </a:pPr>
            <a:r>
              <a:rPr lang="zh-CN">
                <a:solidFill>
                  <a:schemeClr val="tx1">
                    <a:lumMod val="75000"/>
                    <a:lumOff val="25000"/>
                  </a:schemeClr>
                </a:solidFill>
                <a:latin typeface="微软雅黑" panose="020B0503020204020204" pitchFamily="34" charset="-122"/>
                <a:ea typeface="微软雅黑" panose="020B0503020204020204" pitchFamily="34" charset="-122"/>
              </a:rPr>
              <a:t>在美国和欧洲大陆称之为投资银行，</a:t>
            </a:r>
            <a:endParaRPr lang="zh-CN">
              <a:solidFill>
                <a:schemeClr val="tx1">
                  <a:lumMod val="75000"/>
                  <a:lumOff val="25000"/>
                </a:schemeClr>
              </a:solidFill>
              <a:latin typeface="微软雅黑" panose="020B0503020204020204" pitchFamily="34" charset="-122"/>
              <a:ea typeface="微软雅黑" panose="020B0503020204020204" pitchFamily="34" charset="-122"/>
            </a:endParaRPr>
          </a:p>
          <a:p>
            <a:pPr indent="266700">
              <a:lnSpc>
                <a:spcPct val="150000"/>
              </a:lnSpc>
            </a:pPr>
            <a:r>
              <a:rPr lang="zh-CN">
                <a:solidFill>
                  <a:schemeClr val="tx1">
                    <a:lumMod val="75000"/>
                    <a:lumOff val="25000"/>
                  </a:schemeClr>
                </a:solidFill>
                <a:latin typeface="微软雅黑" panose="020B0503020204020204" pitchFamily="34" charset="-122"/>
                <a:ea typeface="微软雅黑" panose="020B0503020204020204" pitchFamily="34" charset="-122"/>
              </a:rPr>
              <a:t>英国称之为商人银行。</a:t>
            </a:r>
            <a:endParaRPr lang="zh-CN">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26" name="图片 25" descr="bull-3112617_960_720"/>
          <p:cNvPicPr>
            <a:picLocks noChangeAspect="1"/>
          </p:cNvPicPr>
          <p:nvPr/>
        </p:nvPicPr>
        <p:blipFill>
          <a:blip r:embed="rId2"/>
          <a:stretch>
            <a:fillRect/>
          </a:stretch>
        </p:blipFill>
        <p:spPr>
          <a:xfrm>
            <a:off x="1313815" y="3837305"/>
            <a:ext cx="4203700" cy="2112010"/>
          </a:xfrm>
          <a:prstGeom prst="rect">
            <a:avLst/>
          </a:prstGeom>
          <a:ln w="63500" cmpd="dbl">
            <a:solidFill>
              <a:srgbClr val="A18560"/>
            </a:solidFill>
          </a:ln>
        </p:spPr>
      </p:pic>
      <p:pic>
        <p:nvPicPr>
          <p:cNvPr id="27" name="图片 26" descr="stock-1863880_960_720"/>
          <p:cNvPicPr>
            <a:picLocks noChangeAspect="1"/>
          </p:cNvPicPr>
          <p:nvPr/>
        </p:nvPicPr>
        <p:blipFill>
          <a:blip r:embed="rId3"/>
          <a:stretch>
            <a:fillRect/>
          </a:stretch>
        </p:blipFill>
        <p:spPr>
          <a:xfrm>
            <a:off x="6424295" y="1398270"/>
            <a:ext cx="4204335" cy="2112010"/>
          </a:xfrm>
          <a:prstGeom prst="rect">
            <a:avLst/>
          </a:prstGeom>
          <a:ln w="63500" cmpd="dbl">
            <a:solidFill>
              <a:srgbClr val="A18560"/>
            </a:solidFill>
          </a:ln>
        </p:spPr>
      </p:pic>
      <p:pic>
        <p:nvPicPr>
          <p:cNvPr id="68" name="图片 67" descr="LOGO橙字"/>
          <p:cNvPicPr>
            <a:picLocks noChangeAspect="1"/>
          </p:cNvPicPr>
          <p:nvPr/>
        </p:nvPicPr>
        <p:blipFill>
          <a:blip r:embed="rId4"/>
          <a:stretch>
            <a:fillRect/>
          </a:stretch>
        </p:blipFill>
        <p:spPr>
          <a:xfrm>
            <a:off x="9860915" y="6175375"/>
            <a:ext cx="1988185" cy="429260"/>
          </a:xfrm>
          <a:prstGeom prst="rect">
            <a:avLst/>
          </a:prstGeom>
        </p:spPr>
      </p:pic>
      <p:sp>
        <p:nvSpPr>
          <p:cNvPr id="9" name="文本框 8"/>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4" presetClass="entr" presetSubtype="0" accel="10000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strVal val="#ppt_w*0.05"/>
                                          </p:val>
                                        </p:tav>
                                        <p:tav tm="100000">
                                          <p:val>
                                            <p:strVal val="#ppt_w"/>
                                          </p:val>
                                        </p:tav>
                                      </p:tavLst>
                                    </p:anim>
                                    <p:anim calcmode="lin" valueType="num">
                                      <p:cBhvr>
                                        <p:cTn id="12" dur="500" fill="hold"/>
                                        <p:tgtEl>
                                          <p:spTgt spid="50"/>
                                        </p:tgtEl>
                                        <p:attrNameLst>
                                          <p:attrName>ppt_h</p:attrName>
                                        </p:attrNameLst>
                                      </p:cBhvr>
                                      <p:tavLst>
                                        <p:tav tm="0">
                                          <p:val>
                                            <p:strVal val="#ppt_h"/>
                                          </p:val>
                                        </p:tav>
                                        <p:tav tm="100000">
                                          <p:val>
                                            <p:strVal val="#ppt_h"/>
                                          </p:val>
                                        </p:tav>
                                      </p:tavLst>
                                    </p:anim>
                                    <p:anim calcmode="lin" valueType="num">
                                      <p:cBhvr>
                                        <p:cTn id="13" dur="500" fill="hold"/>
                                        <p:tgtEl>
                                          <p:spTgt spid="50"/>
                                        </p:tgtEl>
                                        <p:attrNameLst>
                                          <p:attrName>ppt_x</p:attrName>
                                        </p:attrNameLst>
                                      </p:cBhvr>
                                      <p:tavLst>
                                        <p:tav tm="0">
                                          <p:val>
                                            <p:strVal val="#ppt_x-.2"/>
                                          </p:val>
                                        </p:tav>
                                        <p:tav tm="100000">
                                          <p:val>
                                            <p:strVal val="#ppt_x"/>
                                          </p:val>
                                        </p:tav>
                                      </p:tavLst>
                                    </p:anim>
                                    <p:anim calcmode="lin" valueType="num">
                                      <p:cBhvr>
                                        <p:cTn id="14" dur="500" fill="hold"/>
                                        <p:tgtEl>
                                          <p:spTgt spid="50"/>
                                        </p:tgtEl>
                                        <p:attrNameLst>
                                          <p:attrName>ppt_y</p:attrName>
                                        </p:attrNameLst>
                                      </p:cBhvr>
                                      <p:tavLst>
                                        <p:tav tm="0">
                                          <p:val>
                                            <p:strVal val="#ppt_y"/>
                                          </p:val>
                                        </p:tav>
                                        <p:tav tm="100000">
                                          <p:val>
                                            <p:strVal val="#ppt_y"/>
                                          </p:val>
                                        </p:tav>
                                      </p:tavLst>
                                    </p:anim>
                                    <p:animEffect transition="in" filter="fade">
                                      <p:cBhvr>
                                        <p:cTn id="15" dur="500"/>
                                        <p:tgtEl>
                                          <p:spTgt spid="50"/>
                                        </p:tgtEl>
                                      </p:cBhvr>
                                    </p:animEffect>
                                  </p:childTnLst>
                                </p:cTn>
                              </p:par>
                            </p:childTnLst>
                          </p:cTn>
                        </p:par>
                        <p:par>
                          <p:cTn id="16" fill="hold">
                            <p:stCondLst>
                              <p:cond delay="1000"/>
                            </p:stCondLst>
                            <p:childTnLst>
                              <p:par>
                                <p:cTn id="17" presetID="5" presetClass="entr" presetSubtype="1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heckerboard(across)">
                                      <p:cBhvr>
                                        <p:cTn id="19" dur="500"/>
                                        <p:tgtEl>
                                          <p:spTgt spid="26"/>
                                        </p:tgtEl>
                                      </p:cBhvr>
                                    </p:animEffect>
                                  </p:childTnLst>
                                </p:cTn>
                              </p:par>
                              <p:par>
                                <p:cTn id="20" presetID="5"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heckerboard(across)">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Scale>
                                      <p:cBhvr>
                                        <p:cTn id="2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7"/>
                                        </p:tgtEl>
                                        <p:attrNameLst>
                                          <p:attrName>ppt_x</p:attrName>
                                          <p:attrName>ppt_y</p:attrName>
                                        </p:attrNameLst>
                                      </p:cBhvr>
                                    </p:animMotion>
                                    <p:animEffect transition="in" filter="fade">
                                      <p:cBhvr>
                                        <p:cTn id="29" dur="1000"/>
                                        <p:tgtEl>
                                          <p:spTgt spid="7"/>
                                        </p:tgtEl>
                                      </p:cBhvr>
                                    </p:animEffect>
                                  </p:childTnLst>
                                </p:cTn>
                              </p:par>
                              <p:par>
                                <p:cTn id="30" presetID="5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Scale>
                                      <p:cBhvr>
                                        <p:cTn id="3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8"/>
                                        </p:tgtEl>
                                        <p:attrNameLst>
                                          <p:attrName>ppt_x</p:attrName>
                                          <p:attrName>ppt_y</p:attrName>
                                        </p:attrNameLst>
                                      </p:cBhvr>
                                    </p:animMotion>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174695" y="1976185"/>
            <a:ext cx="4416491" cy="3077081"/>
            <a:chOff x="2935288" y="2025650"/>
            <a:chExt cx="987425" cy="582613"/>
          </a:xfrm>
          <a:solidFill>
            <a:srgbClr val="A18560"/>
          </a:solidFill>
        </p:grpSpPr>
        <p:sp>
          <p:nvSpPr>
            <p:cNvPr id="24" name="Freeform 90"/>
            <p:cNvSpPr/>
            <p:nvPr/>
          </p:nvSpPr>
          <p:spPr bwMode="auto">
            <a:xfrm>
              <a:off x="3340101" y="2036763"/>
              <a:ext cx="12700" cy="98425"/>
            </a:xfrm>
            <a:custGeom>
              <a:avLst/>
              <a:gdLst/>
              <a:ahLst/>
              <a:cxnLst>
                <a:cxn ang="0">
                  <a:pos x="5" y="62"/>
                </a:cxn>
                <a:cxn ang="0">
                  <a:pos x="5" y="62"/>
                </a:cxn>
                <a:cxn ang="0">
                  <a:pos x="7" y="60"/>
                </a:cxn>
                <a:cxn ang="0">
                  <a:pos x="7" y="60"/>
                </a:cxn>
                <a:cxn ang="0">
                  <a:pos x="8" y="45"/>
                </a:cxn>
                <a:cxn ang="0">
                  <a:pos x="8" y="30"/>
                </a:cxn>
                <a:cxn ang="0">
                  <a:pos x="5" y="15"/>
                </a:cxn>
                <a:cxn ang="0">
                  <a:pos x="4" y="0"/>
                </a:cxn>
                <a:cxn ang="0">
                  <a:pos x="4" y="0"/>
                </a:cxn>
                <a:cxn ang="0">
                  <a:pos x="3" y="0"/>
                </a:cxn>
                <a:cxn ang="0">
                  <a:pos x="1" y="0"/>
                </a:cxn>
                <a:cxn ang="0">
                  <a:pos x="0" y="1"/>
                </a:cxn>
                <a:cxn ang="0">
                  <a:pos x="0" y="1"/>
                </a:cxn>
                <a:cxn ang="0">
                  <a:pos x="0" y="9"/>
                </a:cxn>
                <a:cxn ang="0">
                  <a:pos x="0" y="16"/>
                </a:cxn>
                <a:cxn ang="0">
                  <a:pos x="3" y="31"/>
                </a:cxn>
                <a:cxn ang="0">
                  <a:pos x="3" y="31"/>
                </a:cxn>
                <a:cxn ang="0">
                  <a:pos x="4" y="47"/>
                </a:cxn>
                <a:cxn ang="0">
                  <a:pos x="5" y="62"/>
                </a:cxn>
                <a:cxn ang="0">
                  <a:pos x="5" y="62"/>
                </a:cxn>
              </a:cxnLst>
              <a:rect l="0" t="0" r="r" b="b"/>
              <a:pathLst>
                <a:path w="8" h="62">
                  <a:moveTo>
                    <a:pt x="5" y="62"/>
                  </a:moveTo>
                  <a:lnTo>
                    <a:pt x="5" y="62"/>
                  </a:lnTo>
                  <a:lnTo>
                    <a:pt x="7" y="60"/>
                  </a:lnTo>
                  <a:lnTo>
                    <a:pt x="7" y="60"/>
                  </a:lnTo>
                  <a:lnTo>
                    <a:pt x="8" y="45"/>
                  </a:lnTo>
                  <a:lnTo>
                    <a:pt x="8" y="30"/>
                  </a:lnTo>
                  <a:lnTo>
                    <a:pt x="5" y="15"/>
                  </a:lnTo>
                  <a:lnTo>
                    <a:pt x="4" y="0"/>
                  </a:lnTo>
                  <a:lnTo>
                    <a:pt x="4" y="0"/>
                  </a:lnTo>
                  <a:lnTo>
                    <a:pt x="3" y="0"/>
                  </a:lnTo>
                  <a:lnTo>
                    <a:pt x="1" y="0"/>
                  </a:lnTo>
                  <a:lnTo>
                    <a:pt x="0" y="1"/>
                  </a:lnTo>
                  <a:lnTo>
                    <a:pt x="0" y="1"/>
                  </a:lnTo>
                  <a:lnTo>
                    <a:pt x="0" y="9"/>
                  </a:lnTo>
                  <a:lnTo>
                    <a:pt x="0" y="16"/>
                  </a:lnTo>
                  <a:lnTo>
                    <a:pt x="3" y="31"/>
                  </a:lnTo>
                  <a:lnTo>
                    <a:pt x="3" y="31"/>
                  </a:lnTo>
                  <a:lnTo>
                    <a:pt x="4" y="47"/>
                  </a:lnTo>
                  <a:lnTo>
                    <a:pt x="5" y="62"/>
                  </a:lnTo>
                  <a:lnTo>
                    <a:pt x="5" y="62"/>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25" name="Freeform 91"/>
            <p:cNvSpPr/>
            <p:nvPr/>
          </p:nvSpPr>
          <p:spPr bwMode="auto">
            <a:xfrm>
              <a:off x="3498851" y="2044700"/>
              <a:ext cx="11113" cy="87313"/>
            </a:xfrm>
            <a:custGeom>
              <a:avLst/>
              <a:gdLst/>
              <a:ahLst/>
              <a:cxnLst>
                <a:cxn ang="0">
                  <a:pos x="4" y="17"/>
                </a:cxn>
                <a:cxn ang="0">
                  <a:pos x="4" y="17"/>
                </a:cxn>
                <a:cxn ang="0">
                  <a:pos x="6" y="7"/>
                </a:cxn>
                <a:cxn ang="0">
                  <a:pos x="4" y="2"/>
                </a:cxn>
                <a:cxn ang="0">
                  <a:pos x="4" y="0"/>
                </a:cxn>
                <a:cxn ang="0">
                  <a:pos x="2" y="0"/>
                </a:cxn>
                <a:cxn ang="0">
                  <a:pos x="2" y="0"/>
                </a:cxn>
                <a:cxn ang="0">
                  <a:pos x="2" y="0"/>
                </a:cxn>
                <a:cxn ang="0">
                  <a:pos x="2" y="0"/>
                </a:cxn>
                <a:cxn ang="0">
                  <a:pos x="3" y="2"/>
                </a:cxn>
                <a:cxn ang="0">
                  <a:pos x="3" y="4"/>
                </a:cxn>
                <a:cxn ang="0">
                  <a:pos x="2" y="11"/>
                </a:cxn>
                <a:cxn ang="0">
                  <a:pos x="0" y="24"/>
                </a:cxn>
                <a:cxn ang="0">
                  <a:pos x="0" y="24"/>
                </a:cxn>
                <a:cxn ang="0">
                  <a:pos x="0" y="31"/>
                </a:cxn>
                <a:cxn ang="0">
                  <a:pos x="0" y="39"/>
                </a:cxn>
                <a:cxn ang="0">
                  <a:pos x="3" y="54"/>
                </a:cxn>
                <a:cxn ang="0">
                  <a:pos x="3" y="54"/>
                </a:cxn>
                <a:cxn ang="0">
                  <a:pos x="3" y="55"/>
                </a:cxn>
                <a:cxn ang="0">
                  <a:pos x="4" y="54"/>
                </a:cxn>
                <a:cxn ang="0">
                  <a:pos x="7" y="51"/>
                </a:cxn>
                <a:cxn ang="0">
                  <a:pos x="7" y="51"/>
                </a:cxn>
                <a:cxn ang="0">
                  <a:pos x="6" y="43"/>
                </a:cxn>
                <a:cxn ang="0">
                  <a:pos x="4" y="35"/>
                </a:cxn>
                <a:cxn ang="0">
                  <a:pos x="4" y="25"/>
                </a:cxn>
                <a:cxn ang="0">
                  <a:pos x="4" y="17"/>
                </a:cxn>
                <a:cxn ang="0">
                  <a:pos x="4" y="17"/>
                </a:cxn>
              </a:cxnLst>
              <a:rect l="0" t="0" r="r" b="b"/>
              <a:pathLst>
                <a:path w="7" h="55">
                  <a:moveTo>
                    <a:pt x="4" y="17"/>
                  </a:moveTo>
                  <a:lnTo>
                    <a:pt x="4" y="17"/>
                  </a:lnTo>
                  <a:lnTo>
                    <a:pt x="6" y="7"/>
                  </a:lnTo>
                  <a:lnTo>
                    <a:pt x="4" y="2"/>
                  </a:lnTo>
                  <a:lnTo>
                    <a:pt x="4" y="0"/>
                  </a:lnTo>
                  <a:lnTo>
                    <a:pt x="2" y="0"/>
                  </a:lnTo>
                  <a:lnTo>
                    <a:pt x="2" y="0"/>
                  </a:lnTo>
                  <a:lnTo>
                    <a:pt x="2" y="0"/>
                  </a:lnTo>
                  <a:lnTo>
                    <a:pt x="2" y="0"/>
                  </a:lnTo>
                  <a:lnTo>
                    <a:pt x="3" y="2"/>
                  </a:lnTo>
                  <a:lnTo>
                    <a:pt x="3" y="4"/>
                  </a:lnTo>
                  <a:lnTo>
                    <a:pt x="2" y="11"/>
                  </a:lnTo>
                  <a:lnTo>
                    <a:pt x="0" y="24"/>
                  </a:lnTo>
                  <a:lnTo>
                    <a:pt x="0" y="24"/>
                  </a:lnTo>
                  <a:lnTo>
                    <a:pt x="0" y="31"/>
                  </a:lnTo>
                  <a:lnTo>
                    <a:pt x="0" y="39"/>
                  </a:lnTo>
                  <a:lnTo>
                    <a:pt x="3" y="54"/>
                  </a:lnTo>
                  <a:lnTo>
                    <a:pt x="3" y="54"/>
                  </a:lnTo>
                  <a:lnTo>
                    <a:pt x="3" y="55"/>
                  </a:lnTo>
                  <a:lnTo>
                    <a:pt x="4" y="54"/>
                  </a:lnTo>
                  <a:lnTo>
                    <a:pt x="7" y="51"/>
                  </a:lnTo>
                  <a:lnTo>
                    <a:pt x="7" y="51"/>
                  </a:lnTo>
                  <a:lnTo>
                    <a:pt x="6" y="43"/>
                  </a:lnTo>
                  <a:lnTo>
                    <a:pt x="4" y="35"/>
                  </a:lnTo>
                  <a:lnTo>
                    <a:pt x="4" y="25"/>
                  </a:lnTo>
                  <a:lnTo>
                    <a:pt x="4" y="17"/>
                  </a:lnTo>
                  <a:lnTo>
                    <a:pt x="4" y="17"/>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26" name="Freeform 92"/>
            <p:cNvSpPr/>
            <p:nvPr/>
          </p:nvSpPr>
          <p:spPr bwMode="auto">
            <a:xfrm>
              <a:off x="3328988" y="2409825"/>
              <a:ext cx="26988" cy="138113"/>
            </a:xfrm>
            <a:custGeom>
              <a:avLst/>
              <a:gdLst/>
              <a:ahLst/>
              <a:cxnLst>
                <a:cxn ang="0">
                  <a:pos x="14" y="10"/>
                </a:cxn>
                <a:cxn ang="0">
                  <a:pos x="14" y="10"/>
                </a:cxn>
                <a:cxn ang="0">
                  <a:pos x="14" y="4"/>
                </a:cxn>
                <a:cxn ang="0">
                  <a:pos x="14" y="2"/>
                </a:cxn>
                <a:cxn ang="0">
                  <a:pos x="12" y="0"/>
                </a:cxn>
                <a:cxn ang="0">
                  <a:pos x="12" y="0"/>
                </a:cxn>
                <a:cxn ang="0">
                  <a:pos x="11" y="0"/>
                </a:cxn>
                <a:cxn ang="0">
                  <a:pos x="11" y="2"/>
                </a:cxn>
                <a:cxn ang="0">
                  <a:pos x="11" y="2"/>
                </a:cxn>
                <a:cxn ang="0">
                  <a:pos x="12" y="6"/>
                </a:cxn>
                <a:cxn ang="0">
                  <a:pos x="12" y="10"/>
                </a:cxn>
                <a:cxn ang="0">
                  <a:pos x="12" y="10"/>
                </a:cxn>
                <a:cxn ang="0">
                  <a:pos x="12" y="10"/>
                </a:cxn>
                <a:cxn ang="0">
                  <a:pos x="12" y="10"/>
                </a:cxn>
                <a:cxn ang="0">
                  <a:pos x="10" y="14"/>
                </a:cxn>
                <a:cxn ang="0">
                  <a:pos x="10" y="14"/>
                </a:cxn>
                <a:cxn ang="0">
                  <a:pos x="7" y="18"/>
                </a:cxn>
                <a:cxn ang="0">
                  <a:pos x="7" y="18"/>
                </a:cxn>
                <a:cxn ang="0">
                  <a:pos x="4" y="24"/>
                </a:cxn>
                <a:cxn ang="0">
                  <a:pos x="0" y="28"/>
                </a:cxn>
                <a:cxn ang="0">
                  <a:pos x="0" y="28"/>
                </a:cxn>
                <a:cxn ang="0">
                  <a:pos x="1" y="28"/>
                </a:cxn>
                <a:cxn ang="0">
                  <a:pos x="1" y="28"/>
                </a:cxn>
                <a:cxn ang="0">
                  <a:pos x="6" y="24"/>
                </a:cxn>
                <a:cxn ang="0">
                  <a:pos x="10" y="18"/>
                </a:cxn>
                <a:cxn ang="0">
                  <a:pos x="10" y="18"/>
                </a:cxn>
                <a:cxn ang="0">
                  <a:pos x="11" y="14"/>
                </a:cxn>
                <a:cxn ang="0">
                  <a:pos x="11" y="14"/>
                </a:cxn>
                <a:cxn ang="0">
                  <a:pos x="10" y="18"/>
                </a:cxn>
                <a:cxn ang="0">
                  <a:pos x="10" y="18"/>
                </a:cxn>
                <a:cxn ang="0">
                  <a:pos x="10" y="28"/>
                </a:cxn>
                <a:cxn ang="0">
                  <a:pos x="11" y="37"/>
                </a:cxn>
                <a:cxn ang="0">
                  <a:pos x="11" y="37"/>
                </a:cxn>
                <a:cxn ang="0">
                  <a:pos x="12" y="87"/>
                </a:cxn>
                <a:cxn ang="0">
                  <a:pos x="12" y="87"/>
                </a:cxn>
                <a:cxn ang="0">
                  <a:pos x="14" y="87"/>
                </a:cxn>
                <a:cxn ang="0">
                  <a:pos x="15" y="87"/>
                </a:cxn>
                <a:cxn ang="0">
                  <a:pos x="17" y="84"/>
                </a:cxn>
                <a:cxn ang="0">
                  <a:pos x="17" y="84"/>
                </a:cxn>
                <a:cxn ang="0">
                  <a:pos x="17" y="55"/>
                </a:cxn>
                <a:cxn ang="0">
                  <a:pos x="14" y="26"/>
                </a:cxn>
                <a:cxn ang="0">
                  <a:pos x="14" y="26"/>
                </a:cxn>
                <a:cxn ang="0">
                  <a:pos x="14" y="18"/>
                </a:cxn>
                <a:cxn ang="0">
                  <a:pos x="14" y="10"/>
                </a:cxn>
                <a:cxn ang="0">
                  <a:pos x="14" y="10"/>
                </a:cxn>
              </a:cxnLst>
              <a:rect l="0" t="0" r="r" b="b"/>
              <a:pathLst>
                <a:path w="17" h="87">
                  <a:moveTo>
                    <a:pt x="14" y="10"/>
                  </a:moveTo>
                  <a:lnTo>
                    <a:pt x="14" y="10"/>
                  </a:lnTo>
                  <a:lnTo>
                    <a:pt x="14" y="4"/>
                  </a:lnTo>
                  <a:lnTo>
                    <a:pt x="14" y="2"/>
                  </a:lnTo>
                  <a:lnTo>
                    <a:pt x="12" y="0"/>
                  </a:lnTo>
                  <a:lnTo>
                    <a:pt x="12" y="0"/>
                  </a:lnTo>
                  <a:lnTo>
                    <a:pt x="11" y="0"/>
                  </a:lnTo>
                  <a:lnTo>
                    <a:pt x="11" y="2"/>
                  </a:lnTo>
                  <a:lnTo>
                    <a:pt x="11" y="2"/>
                  </a:lnTo>
                  <a:lnTo>
                    <a:pt x="12" y="6"/>
                  </a:lnTo>
                  <a:lnTo>
                    <a:pt x="12" y="10"/>
                  </a:lnTo>
                  <a:lnTo>
                    <a:pt x="12" y="10"/>
                  </a:lnTo>
                  <a:lnTo>
                    <a:pt x="12" y="10"/>
                  </a:lnTo>
                  <a:lnTo>
                    <a:pt x="12" y="10"/>
                  </a:lnTo>
                  <a:lnTo>
                    <a:pt x="10" y="14"/>
                  </a:lnTo>
                  <a:lnTo>
                    <a:pt x="10" y="14"/>
                  </a:lnTo>
                  <a:lnTo>
                    <a:pt x="7" y="18"/>
                  </a:lnTo>
                  <a:lnTo>
                    <a:pt x="7" y="18"/>
                  </a:lnTo>
                  <a:lnTo>
                    <a:pt x="4" y="24"/>
                  </a:lnTo>
                  <a:lnTo>
                    <a:pt x="0" y="28"/>
                  </a:lnTo>
                  <a:lnTo>
                    <a:pt x="0" y="28"/>
                  </a:lnTo>
                  <a:lnTo>
                    <a:pt x="1" y="28"/>
                  </a:lnTo>
                  <a:lnTo>
                    <a:pt x="1" y="28"/>
                  </a:lnTo>
                  <a:lnTo>
                    <a:pt x="6" y="24"/>
                  </a:lnTo>
                  <a:lnTo>
                    <a:pt x="10" y="18"/>
                  </a:lnTo>
                  <a:lnTo>
                    <a:pt x="10" y="18"/>
                  </a:lnTo>
                  <a:lnTo>
                    <a:pt x="11" y="14"/>
                  </a:lnTo>
                  <a:lnTo>
                    <a:pt x="11" y="14"/>
                  </a:lnTo>
                  <a:lnTo>
                    <a:pt x="10" y="18"/>
                  </a:lnTo>
                  <a:lnTo>
                    <a:pt x="10" y="18"/>
                  </a:lnTo>
                  <a:lnTo>
                    <a:pt x="10" y="28"/>
                  </a:lnTo>
                  <a:lnTo>
                    <a:pt x="11" y="37"/>
                  </a:lnTo>
                  <a:lnTo>
                    <a:pt x="11" y="37"/>
                  </a:lnTo>
                  <a:lnTo>
                    <a:pt x="12" y="87"/>
                  </a:lnTo>
                  <a:lnTo>
                    <a:pt x="12" y="87"/>
                  </a:lnTo>
                  <a:lnTo>
                    <a:pt x="14" y="87"/>
                  </a:lnTo>
                  <a:lnTo>
                    <a:pt x="15" y="87"/>
                  </a:lnTo>
                  <a:lnTo>
                    <a:pt x="17" y="84"/>
                  </a:lnTo>
                  <a:lnTo>
                    <a:pt x="17" y="84"/>
                  </a:lnTo>
                  <a:lnTo>
                    <a:pt x="17" y="55"/>
                  </a:lnTo>
                  <a:lnTo>
                    <a:pt x="14" y="26"/>
                  </a:lnTo>
                  <a:lnTo>
                    <a:pt x="14" y="26"/>
                  </a:lnTo>
                  <a:lnTo>
                    <a:pt x="14" y="18"/>
                  </a:lnTo>
                  <a:lnTo>
                    <a:pt x="14" y="10"/>
                  </a:lnTo>
                  <a:lnTo>
                    <a:pt x="14" y="10"/>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27" name="Freeform 93"/>
            <p:cNvSpPr/>
            <p:nvPr/>
          </p:nvSpPr>
          <p:spPr bwMode="auto">
            <a:xfrm>
              <a:off x="3521076" y="2403475"/>
              <a:ext cx="11113" cy="150813"/>
            </a:xfrm>
            <a:custGeom>
              <a:avLst/>
              <a:gdLst/>
              <a:ahLst/>
              <a:cxnLst>
                <a:cxn ang="0">
                  <a:pos x="6" y="52"/>
                </a:cxn>
                <a:cxn ang="0">
                  <a:pos x="6" y="52"/>
                </a:cxn>
                <a:cxn ang="0">
                  <a:pos x="4" y="26"/>
                </a:cxn>
                <a:cxn ang="0">
                  <a:pos x="1" y="1"/>
                </a:cxn>
                <a:cxn ang="0">
                  <a:pos x="1" y="1"/>
                </a:cxn>
                <a:cxn ang="0">
                  <a:pos x="1" y="0"/>
                </a:cxn>
                <a:cxn ang="0">
                  <a:pos x="0" y="1"/>
                </a:cxn>
                <a:cxn ang="0">
                  <a:pos x="0" y="3"/>
                </a:cxn>
                <a:cxn ang="0">
                  <a:pos x="0" y="3"/>
                </a:cxn>
                <a:cxn ang="0">
                  <a:pos x="0" y="17"/>
                </a:cxn>
                <a:cxn ang="0">
                  <a:pos x="0" y="29"/>
                </a:cxn>
                <a:cxn ang="0">
                  <a:pos x="1" y="55"/>
                </a:cxn>
                <a:cxn ang="0">
                  <a:pos x="1" y="55"/>
                </a:cxn>
                <a:cxn ang="0">
                  <a:pos x="1" y="76"/>
                </a:cxn>
                <a:cxn ang="0">
                  <a:pos x="1" y="85"/>
                </a:cxn>
                <a:cxn ang="0">
                  <a:pos x="4" y="95"/>
                </a:cxn>
                <a:cxn ang="0">
                  <a:pos x="4" y="95"/>
                </a:cxn>
                <a:cxn ang="0">
                  <a:pos x="4" y="95"/>
                </a:cxn>
                <a:cxn ang="0">
                  <a:pos x="6" y="95"/>
                </a:cxn>
                <a:cxn ang="0">
                  <a:pos x="7" y="92"/>
                </a:cxn>
                <a:cxn ang="0">
                  <a:pos x="7" y="92"/>
                </a:cxn>
                <a:cxn ang="0">
                  <a:pos x="7" y="83"/>
                </a:cxn>
                <a:cxn ang="0">
                  <a:pos x="7" y="73"/>
                </a:cxn>
                <a:cxn ang="0">
                  <a:pos x="6" y="52"/>
                </a:cxn>
                <a:cxn ang="0">
                  <a:pos x="6" y="52"/>
                </a:cxn>
              </a:cxnLst>
              <a:rect l="0" t="0" r="r" b="b"/>
              <a:pathLst>
                <a:path w="7" h="95">
                  <a:moveTo>
                    <a:pt x="6" y="52"/>
                  </a:moveTo>
                  <a:lnTo>
                    <a:pt x="6" y="52"/>
                  </a:lnTo>
                  <a:lnTo>
                    <a:pt x="4" y="26"/>
                  </a:lnTo>
                  <a:lnTo>
                    <a:pt x="1" y="1"/>
                  </a:lnTo>
                  <a:lnTo>
                    <a:pt x="1" y="1"/>
                  </a:lnTo>
                  <a:lnTo>
                    <a:pt x="1" y="0"/>
                  </a:lnTo>
                  <a:lnTo>
                    <a:pt x="0" y="1"/>
                  </a:lnTo>
                  <a:lnTo>
                    <a:pt x="0" y="3"/>
                  </a:lnTo>
                  <a:lnTo>
                    <a:pt x="0" y="3"/>
                  </a:lnTo>
                  <a:lnTo>
                    <a:pt x="0" y="17"/>
                  </a:lnTo>
                  <a:lnTo>
                    <a:pt x="0" y="29"/>
                  </a:lnTo>
                  <a:lnTo>
                    <a:pt x="1" y="55"/>
                  </a:lnTo>
                  <a:lnTo>
                    <a:pt x="1" y="55"/>
                  </a:lnTo>
                  <a:lnTo>
                    <a:pt x="1" y="76"/>
                  </a:lnTo>
                  <a:lnTo>
                    <a:pt x="1" y="85"/>
                  </a:lnTo>
                  <a:lnTo>
                    <a:pt x="4" y="95"/>
                  </a:lnTo>
                  <a:lnTo>
                    <a:pt x="4" y="95"/>
                  </a:lnTo>
                  <a:lnTo>
                    <a:pt x="4" y="95"/>
                  </a:lnTo>
                  <a:lnTo>
                    <a:pt x="6" y="95"/>
                  </a:lnTo>
                  <a:lnTo>
                    <a:pt x="7" y="92"/>
                  </a:lnTo>
                  <a:lnTo>
                    <a:pt x="7" y="92"/>
                  </a:lnTo>
                  <a:lnTo>
                    <a:pt x="7" y="83"/>
                  </a:lnTo>
                  <a:lnTo>
                    <a:pt x="7" y="73"/>
                  </a:lnTo>
                  <a:lnTo>
                    <a:pt x="6" y="52"/>
                  </a:lnTo>
                  <a:lnTo>
                    <a:pt x="6" y="52"/>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28" name="Freeform 94"/>
            <p:cNvSpPr/>
            <p:nvPr/>
          </p:nvSpPr>
          <p:spPr bwMode="auto">
            <a:xfrm>
              <a:off x="3300413" y="2025650"/>
              <a:ext cx="204788" cy="115888"/>
            </a:xfrm>
            <a:custGeom>
              <a:avLst/>
              <a:gdLst/>
              <a:ahLst/>
              <a:cxnLst>
                <a:cxn ang="0">
                  <a:pos x="129" y="0"/>
                </a:cxn>
                <a:cxn ang="0">
                  <a:pos x="101" y="3"/>
                </a:cxn>
                <a:cxn ang="0">
                  <a:pos x="72" y="4"/>
                </a:cxn>
                <a:cxn ang="0">
                  <a:pos x="48" y="3"/>
                </a:cxn>
                <a:cxn ang="0">
                  <a:pos x="25" y="7"/>
                </a:cxn>
                <a:cxn ang="0">
                  <a:pos x="25" y="5"/>
                </a:cxn>
                <a:cxn ang="0">
                  <a:pos x="25" y="5"/>
                </a:cxn>
                <a:cxn ang="0">
                  <a:pos x="22" y="7"/>
                </a:cxn>
                <a:cxn ang="0">
                  <a:pos x="15" y="14"/>
                </a:cxn>
                <a:cxn ang="0">
                  <a:pos x="8" y="22"/>
                </a:cxn>
                <a:cxn ang="0">
                  <a:pos x="3" y="26"/>
                </a:cxn>
                <a:cxn ang="0">
                  <a:pos x="2" y="23"/>
                </a:cxn>
                <a:cxn ang="0">
                  <a:pos x="0" y="25"/>
                </a:cxn>
                <a:cxn ang="0">
                  <a:pos x="2" y="29"/>
                </a:cxn>
                <a:cxn ang="0">
                  <a:pos x="0" y="45"/>
                </a:cxn>
                <a:cxn ang="0">
                  <a:pos x="0" y="71"/>
                </a:cxn>
                <a:cxn ang="0">
                  <a:pos x="2" y="73"/>
                </a:cxn>
                <a:cxn ang="0">
                  <a:pos x="4" y="69"/>
                </a:cxn>
                <a:cxn ang="0">
                  <a:pos x="4" y="43"/>
                </a:cxn>
                <a:cxn ang="0">
                  <a:pos x="4" y="34"/>
                </a:cxn>
                <a:cxn ang="0">
                  <a:pos x="4" y="27"/>
                </a:cxn>
                <a:cxn ang="0">
                  <a:pos x="15" y="16"/>
                </a:cxn>
                <a:cxn ang="0">
                  <a:pos x="22" y="10"/>
                </a:cxn>
                <a:cxn ang="0">
                  <a:pos x="24" y="7"/>
                </a:cxn>
                <a:cxn ang="0">
                  <a:pos x="30" y="5"/>
                </a:cxn>
                <a:cxn ang="0">
                  <a:pos x="50" y="7"/>
                </a:cxn>
                <a:cxn ang="0">
                  <a:pos x="77" y="10"/>
                </a:cxn>
                <a:cxn ang="0">
                  <a:pos x="88" y="10"/>
                </a:cxn>
                <a:cxn ang="0">
                  <a:pos x="114" y="5"/>
                </a:cxn>
                <a:cxn ang="0">
                  <a:pos x="125" y="4"/>
                </a:cxn>
                <a:cxn ang="0">
                  <a:pos x="129" y="1"/>
                </a:cxn>
                <a:cxn ang="0">
                  <a:pos x="129" y="0"/>
                </a:cxn>
              </a:cxnLst>
              <a:rect l="0" t="0" r="r" b="b"/>
              <a:pathLst>
                <a:path w="129" h="73">
                  <a:moveTo>
                    <a:pt x="129" y="0"/>
                  </a:moveTo>
                  <a:lnTo>
                    <a:pt x="129" y="0"/>
                  </a:lnTo>
                  <a:lnTo>
                    <a:pt x="114" y="1"/>
                  </a:lnTo>
                  <a:lnTo>
                    <a:pt x="101" y="3"/>
                  </a:lnTo>
                  <a:lnTo>
                    <a:pt x="85" y="4"/>
                  </a:lnTo>
                  <a:lnTo>
                    <a:pt x="72" y="4"/>
                  </a:lnTo>
                  <a:lnTo>
                    <a:pt x="72" y="4"/>
                  </a:lnTo>
                  <a:lnTo>
                    <a:pt x="48" y="3"/>
                  </a:lnTo>
                  <a:lnTo>
                    <a:pt x="36" y="3"/>
                  </a:lnTo>
                  <a:lnTo>
                    <a:pt x="25" y="7"/>
                  </a:lnTo>
                  <a:lnTo>
                    <a:pt x="25" y="7"/>
                  </a:lnTo>
                  <a:lnTo>
                    <a:pt x="25" y="5"/>
                  </a:lnTo>
                  <a:lnTo>
                    <a:pt x="25" y="5"/>
                  </a:lnTo>
                  <a:lnTo>
                    <a:pt x="25" y="5"/>
                  </a:lnTo>
                  <a:lnTo>
                    <a:pt x="25" y="5"/>
                  </a:lnTo>
                  <a:lnTo>
                    <a:pt x="22" y="7"/>
                  </a:lnTo>
                  <a:lnTo>
                    <a:pt x="19" y="10"/>
                  </a:lnTo>
                  <a:lnTo>
                    <a:pt x="15" y="14"/>
                  </a:lnTo>
                  <a:lnTo>
                    <a:pt x="15" y="14"/>
                  </a:lnTo>
                  <a:lnTo>
                    <a:pt x="8" y="22"/>
                  </a:lnTo>
                  <a:lnTo>
                    <a:pt x="8" y="22"/>
                  </a:lnTo>
                  <a:lnTo>
                    <a:pt x="3" y="26"/>
                  </a:lnTo>
                  <a:lnTo>
                    <a:pt x="3" y="26"/>
                  </a:lnTo>
                  <a:lnTo>
                    <a:pt x="2" y="23"/>
                  </a:lnTo>
                  <a:lnTo>
                    <a:pt x="2" y="23"/>
                  </a:lnTo>
                  <a:lnTo>
                    <a:pt x="0" y="25"/>
                  </a:lnTo>
                  <a:lnTo>
                    <a:pt x="0" y="25"/>
                  </a:lnTo>
                  <a:lnTo>
                    <a:pt x="2" y="29"/>
                  </a:lnTo>
                  <a:lnTo>
                    <a:pt x="2" y="34"/>
                  </a:lnTo>
                  <a:lnTo>
                    <a:pt x="0" y="45"/>
                  </a:lnTo>
                  <a:lnTo>
                    <a:pt x="0" y="45"/>
                  </a:lnTo>
                  <a:lnTo>
                    <a:pt x="0" y="71"/>
                  </a:lnTo>
                  <a:lnTo>
                    <a:pt x="0" y="71"/>
                  </a:lnTo>
                  <a:lnTo>
                    <a:pt x="2" y="73"/>
                  </a:lnTo>
                  <a:lnTo>
                    <a:pt x="3" y="71"/>
                  </a:lnTo>
                  <a:lnTo>
                    <a:pt x="4" y="69"/>
                  </a:lnTo>
                  <a:lnTo>
                    <a:pt x="4" y="69"/>
                  </a:lnTo>
                  <a:lnTo>
                    <a:pt x="4" y="43"/>
                  </a:lnTo>
                  <a:lnTo>
                    <a:pt x="4" y="43"/>
                  </a:lnTo>
                  <a:lnTo>
                    <a:pt x="4" y="34"/>
                  </a:lnTo>
                  <a:lnTo>
                    <a:pt x="4" y="27"/>
                  </a:lnTo>
                  <a:lnTo>
                    <a:pt x="4" y="27"/>
                  </a:lnTo>
                  <a:lnTo>
                    <a:pt x="10" y="22"/>
                  </a:lnTo>
                  <a:lnTo>
                    <a:pt x="15" y="16"/>
                  </a:lnTo>
                  <a:lnTo>
                    <a:pt x="15" y="16"/>
                  </a:lnTo>
                  <a:lnTo>
                    <a:pt x="22" y="10"/>
                  </a:lnTo>
                  <a:lnTo>
                    <a:pt x="22" y="10"/>
                  </a:lnTo>
                  <a:lnTo>
                    <a:pt x="24" y="7"/>
                  </a:lnTo>
                  <a:lnTo>
                    <a:pt x="24" y="7"/>
                  </a:lnTo>
                  <a:lnTo>
                    <a:pt x="30" y="5"/>
                  </a:lnTo>
                  <a:lnTo>
                    <a:pt x="37" y="5"/>
                  </a:lnTo>
                  <a:lnTo>
                    <a:pt x="50" y="7"/>
                  </a:lnTo>
                  <a:lnTo>
                    <a:pt x="50" y="7"/>
                  </a:lnTo>
                  <a:lnTo>
                    <a:pt x="77" y="10"/>
                  </a:lnTo>
                  <a:lnTo>
                    <a:pt x="77" y="10"/>
                  </a:lnTo>
                  <a:lnTo>
                    <a:pt x="88" y="10"/>
                  </a:lnTo>
                  <a:lnTo>
                    <a:pt x="101" y="8"/>
                  </a:lnTo>
                  <a:lnTo>
                    <a:pt x="114" y="5"/>
                  </a:lnTo>
                  <a:lnTo>
                    <a:pt x="125" y="4"/>
                  </a:lnTo>
                  <a:lnTo>
                    <a:pt x="125" y="4"/>
                  </a:lnTo>
                  <a:lnTo>
                    <a:pt x="129" y="3"/>
                  </a:lnTo>
                  <a:lnTo>
                    <a:pt x="129" y="1"/>
                  </a:lnTo>
                  <a:lnTo>
                    <a:pt x="129" y="0"/>
                  </a:lnTo>
                  <a:lnTo>
                    <a:pt x="129" y="0"/>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29" name="Freeform 95"/>
            <p:cNvSpPr/>
            <p:nvPr/>
          </p:nvSpPr>
          <p:spPr bwMode="auto">
            <a:xfrm>
              <a:off x="3305176" y="2414588"/>
              <a:ext cx="11113" cy="112713"/>
            </a:xfrm>
            <a:custGeom>
              <a:avLst/>
              <a:gdLst/>
              <a:ahLst/>
              <a:cxnLst>
                <a:cxn ang="0">
                  <a:pos x="1" y="0"/>
                </a:cxn>
                <a:cxn ang="0">
                  <a:pos x="1" y="0"/>
                </a:cxn>
                <a:cxn ang="0">
                  <a:pos x="0" y="18"/>
                </a:cxn>
                <a:cxn ang="0">
                  <a:pos x="1" y="36"/>
                </a:cxn>
                <a:cxn ang="0">
                  <a:pos x="1" y="70"/>
                </a:cxn>
                <a:cxn ang="0">
                  <a:pos x="1" y="70"/>
                </a:cxn>
                <a:cxn ang="0">
                  <a:pos x="3" y="71"/>
                </a:cxn>
                <a:cxn ang="0">
                  <a:pos x="4" y="70"/>
                </a:cxn>
                <a:cxn ang="0">
                  <a:pos x="5" y="67"/>
                </a:cxn>
                <a:cxn ang="0">
                  <a:pos x="5" y="67"/>
                </a:cxn>
                <a:cxn ang="0">
                  <a:pos x="7" y="33"/>
                </a:cxn>
                <a:cxn ang="0">
                  <a:pos x="5" y="15"/>
                </a:cxn>
                <a:cxn ang="0">
                  <a:pos x="4" y="7"/>
                </a:cxn>
                <a:cxn ang="0">
                  <a:pos x="3" y="0"/>
                </a:cxn>
                <a:cxn ang="0">
                  <a:pos x="3" y="0"/>
                </a:cxn>
                <a:cxn ang="0">
                  <a:pos x="1" y="0"/>
                </a:cxn>
                <a:cxn ang="0">
                  <a:pos x="1" y="0"/>
                </a:cxn>
              </a:cxnLst>
              <a:rect l="0" t="0" r="r" b="b"/>
              <a:pathLst>
                <a:path w="7" h="71">
                  <a:moveTo>
                    <a:pt x="1" y="0"/>
                  </a:moveTo>
                  <a:lnTo>
                    <a:pt x="1" y="0"/>
                  </a:lnTo>
                  <a:lnTo>
                    <a:pt x="0" y="18"/>
                  </a:lnTo>
                  <a:lnTo>
                    <a:pt x="1" y="36"/>
                  </a:lnTo>
                  <a:lnTo>
                    <a:pt x="1" y="70"/>
                  </a:lnTo>
                  <a:lnTo>
                    <a:pt x="1" y="70"/>
                  </a:lnTo>
                  <a:lnTo>
                    <a:pt x="3" y="71"/>
                  </a:lnTo>
                  <a:lnTo>
                    <a:pt x="4" y="70"/>
                  </a:lnTo>
                  <a:lnTo>
                    <a:pt x="5" y="67"/>
                  </a:lnTo>
                  <a:lnTo>
                    <a:pt x="5" y="67"/>
                  </a:lnTo>
                  <a:lnTo>
                    <a:pt x="7" y="33"/>
                  </a:lnTo>
                  <a:lnTo>
                    <a:pt x="5" y="15"/>
                  </a:lnTo>
                  <a:lnTo>
                    <a:pt x="4" y="7"/>
                  </a:lnTo>
                  <a:lnTo>
                    <a:pt x="3" y="0"/>
                  </a:lnTo>
                  <a:lnTo>
                    <a:pt x="3" y="0"/>
                  </a:lnTo>
                  <a:lnTo>
                    <a:pt x="1" y="0"/>
                  </a:lnTo>
                  <a:lnTo>
                    <a:pt x="1" y="0"/>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0" name="Freeform 96"/>
            <p:cNvSpPr>
              <a:spLocks noEditPoints="1"/>
            </p:cNvSpPr>
            <p:nvPr/>
          </p:nvSpPr>
          <p:spPr bwMode="auto">
            <a:xfrm>
              <a:off x="3298826" y="2043113"/>
              <a:ext cx="52388" cy="98425"/>
            </a:xfrm>
            <a:custGeom>
              <a:avLst/>
              <a:gdLst/>
              <a:ahLst/>
              <a:cxnLst>
                <a:cxn ang="0">
                  <a:pos x="14" y="36"/>
                </a:cxn>
                <a:cxn ang="0">
                  <a:pos x="26" y="19"/>
                </a:cxn>
                <a:cxn ang="0">
                  <a:pos x="14" y="41"/>
                </a:cxn>
                <a:cxn ang="0">
                  <a:pos x="3" y="62"/>
                </a:cxn>
                <a:cxn ang="0">
                  <a:pos x="3" y="62"/>
                </a:cxn>
                <a:cxn ang="0">
                  <a:pos x="16" y="45"/>
                </a:cxn>
                <a:cxn ang="0">
                  <a:pos x="27" y="29"/>
                </a:cxn>
                <a:cxn ang="0">
                  <a:pos x="20" y="40"/>
                </a:cxn>
                <a:cxn ang="0">
                  <a:pos x="12" y="59"/>
                </a:cxn>
                <a:cxn ang="0">
                  <a:pos x="15" y="59"/>
                </a:cxn>
                <a:cxn ang="0">
                  <a:pos x="29" y="41"/>
                </a:cxn>
                <a:cxn ang="0">
                  <a:pos x="20" y="56"/>
                </a:cxn>
                <a:cxn ang="0">
                  <a:pos x="22" y="56"/>
                </a:cxn>
                <a:cxn ang="0">
                  <a:pos x="27" y="55"/>
                </a:cxn>
                <a:cxn ang="0">
                  <a:pos x="29" y="55"/>
                </a:cxn>
                <a:cxn ang="0">
                  <a:pos x="33" y="45"/>
                </a:cxn>
                <a:cxn ang="0">
                  <a:pos x="31" y="44"/>
                </a:cxn>
                <a:cxn ang="0">
                  <a:pos x="25" y="52"/>
                </a:cxn>
                <a:cxn ang="0">
                  <a:pos x="31" y="37"/>
                </a:cxn>
                <a:cxn ang="0">
                  <a:pos x="30" y="37"/>
                </a:cxn>
                <a:cxn ang="0">
                  <a:pos x="19" y="51"/>
                </a:cxn>
                <a:cxn ang="0">
                  <a:pos x="18" y="52"/>
                </a:cxn>
                <a:cxn ang="0">
                  <a:pos x="22" y="43"/>
                </a:cxn>
                <a:cxn ang="0">
                  <a:pos x="33" y="23"/>
                </a:cxn>
                <a:cxn ang="0">
                  <a:pos x="30" y="23"/>
                </a:cxn>
                <a:cxn ang="0">
                  <a:pos x="19" y="34"/>
                </a:cxn>
                <a:cxn ang="0">
                  <a:pos x="30" y="15"/>
                </a:cxn>
                <a:cxn ang="0">
                  <a:pos x="29" y="15"/>
                </a:cxn>
                <a:cxn ang="0">
                  <a:pos x="22" y="22"/>
                </a:cxn>
                <a:cxn ang="0">
                  <a:pos x="5" y="45"/>
                </a:cxn>
                <a:cxn ang="0">
                  <a:pos x="26" y="5"/>
                </a:cxn>
                <a:cxn ang="0">
                  <a:pos x="25" y="5"/>
                </a:cxn>
                <a:cxn ang="0">
                  <a:pos x="11" y="23"/>
                </a:cxn>
                <a:cxn ang="0">
                  <a:pos x="23" y="0"/>
                </a:cxn>
                <a:cxn ang="0">
                  <a:pos x="22" y="0"/>
                </a:cxn>
                <a:cxn ang="0">
                  <a:pos x="15" y="8"/>
                </a:cxn>
                <a:cxn ang="0">
                  <a:pos x="5" y="23"/>
                </a:cxn>
                <a:cxn ang="0">
                  <a:pos x="4" y="23"/>
                </a:cxn>
                <a:cxn ang="0">
                  <a:pos x="8" y="15"/>
                </a:cxn>
                <a:cxn ang="0">
                  <a:pos x="7" y="14"/>
                </a:cxn>
                <a:cxn ang="0">
                  <a:pos x="4" y="22"/>
                </a:cxn>
                <a:cxn ang="0">
                  <a:pos x="0" y="30"/>
                </a:cxn>
                <a:cxn ang="0">
                  <a:pos x="9" y="19"/>
                </a:cxn>
                <a:cxn ang="0">
                  <a:pos x="12" y="18"/>
                </a:cxn>
                <a:cxn ang="0">
                  <a:pos x="4" y="37"/>
                </a:cxn>
                <a:cxn ang="0">
                  <a:pos x="1" y="40"/>
                </a:cxn>
                <a:cxn ang="0">
                  <a:pos x="4" y="40"/>
                </a:cxn>
                <a:cxn ang="0">
                  <a:pos x="7" y="34"/>
                </a:cxn>
                <a:cxn ang="0">
                  <a:pos x="14" y="23"/>
                </a:cxn>
                <a:cxn ang="0">
                  <a:pos x="18" y="16"/>
                </a:cxn>
                <a:cxn ang="0">
                  <a:pos x="0" y="55"/>
                </a:cxn>
                <a:cxn ang="0">
                  <a:pos x="1" y="54"/>
                </a:cxn>
                <a:cxn ang="0">
                  <a:pos x="5" y="58"/>
                </a:cxn>
                <a:cxn ang="0">
                  <a:pos x="5" y="58"/>
                </a:cxn>
              </a:cxnLst>
              <a:rect l="0" t="0" r="r" b="b"/>
              <a:pathLst>
                <a:path w="33" h="62">
                  <a:moveTo>
                    <a:pt x="1" y="54"/>
                  </a:moveTo>
                  <a:lnTo>
                    <a:pt x="1" y="54"/>
                  </a:lnTo>
                  <a:lnTo>
                    <a:pt x="14" y="36"/>
                  </a:lnTo>
                  <a:lnTo>
                    <a:pt x="19" y="27"/>
                  </a:lnTo>
                  <a:lnTo>
                    <a:pt x="26" y="19"/>
                  </a:lnTo>
                  <a:lnTo>
                    <a:pt x="26" y="19"/>
                  </a:lnTo>
                  <a:lnTo>
                    <a:pt x="22" y="23"/>
                  </a:lnTo>
                  <a:lnTo>
                    <a:pt x="19" y="29"/>
                  </a:lnTo>
                  <a:lnTo>
                    <a:pt x="14" y="41"/>
                  </a:lnTo>
                  <a:lnTo>
                    <a:pt x="14" y="41"/>
                  </a:lnTo>
                  <a:lnTo>
                    <a:pt x="7" y="51"/>
                  </a:lnTo>
                  <a:lnTo>
                    <a:pt x="3" y="62"/>
                  </a:lnTo>
                  <a:lnTo>
                    <a:pt x="3" y="62"/>
                  </a:lnTo>
                  <a:lnTo>
                    <a:pt x="3" y="62"/>
                  </a:lnTo>
                  <a:lnTo>
                    <a:pt x="3" y="62"/>
                  </a:lnTo>
                  <a:lnTo>
                    <a:pt x="4" y="62"/>
                  </a:lnTo>
                  <a:lnTo>
                    <a:pt x="4" y="62"/>
                  </a:lnTo>
                  <a:lnTo>
                    <a:pt x="16" y="45"/>
                  </a:lnTo>
                  <a:lnTo>
                    <a:pt x="27" y="29"/>
                  </a:lnTo>
                  <a:lnTo>
                    <a:pt x="27" y="29"/>
                  </a:lnTo>
                  <a:lnTo>
                    <a:pt x="27" y="29"/>
                  </a:lnTo>
                  <a:lnTo>
                    <a:pt x="27" y="29"/>
                  </a:lnTo>
                  <a:lnTo>
                    <a:pt x="20" y="40"/>
                  </a:lnTo>
                  <a:lnTo>
                    <a:pt x="20" y="40"/>
                  </a:lnTo>
                  <a:lnTo>
                    <a:pt x="16" y="49"/>
                  </a:lnTo>
                  <a:lnTo>
                    <a:pt x="12" y="59"/>
                  </a:lnTo>
                  <a:lnTo>
                    <a:pt x="12" y="59"/>
                  </a:lnTo>
                  <a:lnTo>
                    <a:pt x="14" y="60"/>
                  </a:lnTo>
                  <a:lnTo>
                    <a:pt x="14" y="60"/>
                  </a:lnTo>
                  <a:lnTo>
                    <a:pt x="15" y="59"/>
                  </a:lnTo>
                  <a:lnTo>
                    <a:pt x="15" y="59"/>
                  </a:lnTo>
                  <a:lnTo>
                    <a:pt x="29" y="41"/>
                  </a:lnTo>
                  <a:lnTo>
                    <a:pt x="29" y="41"/>
                  </a:lnTo>
                  <a:lnTo>
                    <a:pt x="23" y="48"/>
                  </a:lnTo>
                  <a:lnTo>
                    <a:pt x="20" y="56"/>
                  </a:lnTo>
                  <a:lnTo>
                    <a:pt x="20" y="56"/>
                  </a:lnTo>
                  <a:lnTo>
                    <a:pt x="20" y="58"/>
                  </a:lnTo>
                  <a:lnTo>
                    <a:pt x="22" y="56"/>
                  </a:lnTo>
                  <a:lnTo>
                    <a:pt x="22" y="56"/>
                  </a:lnTo>
                  <a:lnTo>
                    <a:pt x="29" y="51"/>
                  </a:lnTo>
                  <a:lnTo>
                    <a:pt x="29" y="51"/>
                  </a:lnTo>
                  <a:lnTo>
                    <a:pt x="27" y="55"/>
                  </a:lnTo>
                  <a:lnTo>
                    <a:pt x="27" y="55"/>
                  </a:lnTo>
                  <a:lnTo>
                    <a:pt x="27" y="55"/>
                  </a:lnTo>
                  <a:lnTo>
                    <a:pt x="29" y="55"/>
                  </a:lnTo>
                  <a:lnTo>
                    <a:pt x="30" y="54"/>
                  </a:lnTo>
                  <a:lnTo>
                    <a:pt x="30" y="54"/>
                  </a:lnTo>
                  <a:lnTo>
                    <a:pt x="33" y="45"/>
                  </a:lnTo>
                  <a:lnTo>
                    <a:pt x="33" y="45"/>
                  </a:lnTo>
                  <a:lnTo>
                    <a:pt x="33" y="44"/>
                  </a:lnTo>
                  <a:lnTo>
                    <a:pt x="31" y="44"/>
                  </a:lnTo>
                  <a:lnTo>
                    <a:pt x="30" y="45"/>
                  </a:lnTo>
                  <a:lnTo>
                    <a:pt x="30" y="45"/>
                  </a:lnTo>
                  <a:lnTo>
                    <a:pt x="25" y="52"/>
                  </a:lnTo>
                  <a:lnTo>
                    <a:pt x="25" y="52"/>
                  </a:lnTo>
                  <a:lnTo>
                    <a:pt x="29" y="45"/>
                  </a:lnTo>
                  <a:lnTo>
                    <a:pt x="31" y="37"/>
                  </a:lnTo>
                  <a:lnTo>
                    <a:pt x="31" y="37"/>
                  </a:lnTo>
                  <a:lnTo>
                    <a:pt x="31" y="37"/>
                  </a:lnTo>
                  <a:lnTo>
                    <a:pt x="30" y="37"/>
                  </a:lnTo>
                  <a:lnTo>
                    <a:pt x="29" y="38"/>
                  </a:lnTo>
                  <a:lnTo>
                    <a:pt x="29" y="38"/>
                  </a:lnTo>
                  <a:lnTo>
                    <a:pt x="19" y="51"/>
                  </a:lnTo>
                  <a:lnTo>
                    <a:pt x="19" y="51"/>
                  </a:lnTo>
                  <a:lnTo>
                    <a:pt x="18" y="52"/>
                  </a:lnTo>
                  <a:lnTo>
                    <a:pt x="18" y="52"/>
                  </a:lnTo>
                  <a:lnTo>
                    <a:pt x="19" y="49"/>
                  </a:lnTo>
                  <a:lnTo>
                    <a:pt x="19" y="49"/>
                  </a:lnTo>
                  <a:lnTo>
                    <a:pt x="22" y="43"/>
                  </a:lnTo>
                  <a:lnTo>
                    <a:pt x="25" y="36"/>
                  </a:lnTo>
                  <a:lnTo>
                    <a:pt x="33" y="23"/>
                  </a:lnTo>
                  <a:lnTo>
                    <a:pt x="33" y="23"/>
                  </a:lnTo>
                  <a:lnTo>
                    <a:pt x="33" y="22"/>
                  </a:lnTo>
                  <a:lnTo>
                    <a:pt x="31" y="22"/>
                  </a:lnTo>
                  <a:lnTo>
                    <a:pt x="30" y="23"/>
                  </a:lnTo>
                  <a:lnTo>
                    <a:pt x="30" y="23"/>
                  </a:lnTo>
                  <a:lnTo>
                    <a:pt x="25" y="27"/>
                  </a:lnTo>
                  <a:lnTo>
                    <a:pt x="19" y="34"/>
                  </a:lnTo>
                  <a:lnTo>
                    <a:pt x="19" y="34"/>
                  </a:lnTo>
                  <a:lnTo>
                    <a:pt x="25" y="25"/>
                  </a:lnTo>
                  <a:lnTo>
                    <a:pt x="30" y="15"/>
                  </a:lnTo>
                  <a:lnTo>
                    <a:pt x="30" y="15"/>
                  </a:lnTo>
                  <a:lnTo>
                    <a:pt x="30" y="15"/>
                  </a:lnTo>
                  <a:lnTo>
                    <a:pt x="29" y="15"/>
                  </a:lnTo>
                  <a:lnTo>
                    <a:pt x="27" y="15"/>
                  </a:lnTo>
                  <a:lnTo>
                    <a:pt x="27" y="15"/>
                  </a:lnTo>
                  <a:lnTo>
                    <a:pt x="22" y="22"/>
                  </a:lnTo>
                  <a:lnTo>
                    <a:pt x="15" y="29"/>
                  </a:lnTo>
                  <a:lnTo>
                    <a:pt x="5" y="45"/>
                  </a:lnTo>
                  <a:lnTo>
                    <a:pt x="5" y="45"/>
                  </a:lnTo>
                  <a:lnTo>
                    <a:pt x="16" y="25"/>
                  </a:lnTo>
                  <a:lnTo>
                    <a:pt x="26" y="5"/>
                  </a:lnTo>
                  <a:lnTo>
                    <a:pt x="26" y="5"/>
                  </a:lnTo>
                  <a:lnTo>
                    <a:pt x="26" y="5"/>
                  </a:lnTo>
                  <a:lnTo>
                    <a:pt x="26" y="5"/>
                  </a:lnTo>
                  <a:lnTo>
                    <a:pt x="25" y="5"/>
                  </a:lnTo>
                  <a:lnTo>
                    <a:pt x="25" y="5"/>
                  </a:lnTo>
                  <a:lnTo>
                    <a:pt x="16" y="14"/>
                  </a:lnTo>
                  <a:lnTo>
                    <a:pt x="11" y="23"/>
                  </a:lnTo>
                  <a:lnTo>
                    <a:pt x="11" y="23"/>
                  </a:lnTo>
                  <a:lnTo>
                    <a:pt x="16" y="12"/>
                  </a:lnTo>
                  <a:lnTo>
                    <a:pt x="23" y="0"/>
                  </a:lnTo>
                  <a:lnTo>
                    <a:pt x="23" y="0"/>
                  </a:lnTo>
                  <a:lnTo>
                    <a:pt x="22" y="0"/>
                  </a:lnTo>
                  <a:lnTo>
                    <a:pt x="22" y="0"/>
                  </a:lnTo>
                  <a:lnTo>
                    <a:pt x="22" y="0"/>
                  </a:lnTo>
                  <a:lnTo>
                    <a:pt x="18" y="4"/>
                  </a:lnTo>
                  <a:lnTo>
                    <a:pt x="15" y="8"/>
                  </a:lnTo>
                  <a:lnTo>
                    <a:pt x="8" y="16"/>
                  </a:lnTo>
                  <a:lnTo>
                    <a:pt x="8" y="16"/>
                  </a:lnTo>
                  <a:lnTo>
                    <a:pt x="5" y="23"/>
                  </a:lnTo>
                  <a:lnTo>
                    <a:pt x="4" y="26"/>
                  </a:lnTo>
                  <a:lnTo>
                    <a:pt x="4" y="23"/>
                  </a:lnTo>
                  <a:lnTo>
                    <a:pt x="4" y="23"/>
                  </a:lnTo>
                  <a:lnTo>
                    <a:pt x="8" y="15"/>
                  </a:lnTo>
                  <a:lnTo>
                    <a:pt x="8" y="15"/>
                  </a:lnTo>
                  <a:lnTo>
                    <a:pt x="8" y="15"/>
                  </a:lnTo>
                  <a:lnTo>
                    <a:pt x="8" y="15"/>
                  </a:lnTo>
                  <a:lnTo>
                    <a:pt x="7" y="14"/>
                  </a:lnTo>
                  <a:lnTo>
                    <a:pt x="7" y="14"/>
                  </a:lnTo>
                  <a:lnTo>
                    <a:pt x="7" y="15"/>
                  </a:lnTo>
                  <a:lnTo>
                    <a:pt x="7" y="15"/>
                  </a:lnTo>
                  <a:lnTo>
                    <a:pt x="4" y="22"/>
                  </a:lnTo>
                  <a:lnTo>
                    <a:pt x="0" y="30"/>
                  </a:lnTo>
                  <a:lnTo>
                    <a:pt x="0" y="30"/>
                  </a:lnTo>
                  <a:lnTo>
                    <a:pt x="0" y="30"/>
                  </a:lnTo>
                  <a:lnTo>
                    <a:pt x="1" y="29"/>
                  </a:lnTo>
                  <a:lnTo>
                    <a:pt x="1" y="29"/>
                  </a:lnTo>
                  <a:lnTo>
                    <a:pt x="9" y="19"/>
                  </a:lnTo>
                  <a:lnTo>
                    <a:pt x="16" y="10"/>
                  </a:lnTo>
                  <a:lnTo>
                    <a:pt x="16" y="10"/>
                  </a:lnTo>
                  <a:lnTo>
                    <a:pt x="12" y="18"/>
                  </a:lnTo>
                  <a:lnTo>
                    <a:pt x="12" y="18"/>
                  </a:lnTo>
                  <a:lnTo>
                    <a:pt x="4" y="37"/>
                  </a:lnTo>
                  <a:lnTo>
                    <a:pt x="4" y="37"/>
                  </a:lnTo>
                  <a:lnTo>
                    <a:pt x="4" y="36"/>
                  </a:lnTo>
                  <a:lnTo>
                    <a:pt x="4" y="36"/>
                  </a:lnTo>
                  <a:lnTo>
                    <a:pt x="1" y="40"/>
                  </a:lnTo>
                  <a:lnTo>
                    <a:pt x="1" y="40"/>
                  </a:lnTo>
                  <a:lnTo>
                    <a:pt x="3" y="40"/>
                  </a:lnTo>
                  <a:lnTo>
                    <a:pt x="4" y="40"/>
                  </a:lnTo>
                  <a:lnTo>
                    <a:pt x="4" y="40"/>
                  </a:lnTo>
                  <a:lnTo>
                    <a:pt x="7" y="34"/>
                  </a:lnTo>
                  <a:lnTo>
                    <a:pt x="7" y="34"/>
                  </a:lnTo>
                  <a:lnTo>
                    <a:pt x="9" y="30"/>
                  </a:lnTo>
                  <a:lnTo>
                    <a:pt x="9" y="30"/>
                  </a:lnTo>
                  <a:lnTo>
                    <a:pt x="14" y="23"/>
                  </a:lnTo>
                  <a:lnTo>
                    <a:pt x="14" y="23"/>
                  </a:lnTo>
                  <a:lnTo>
                    <a:pt x="18" y="16"/>
                  </a:lnTo>
                  <a:lnTo>
                    <a:pt x="18" y="16"/>
                  </a:lnTo>
                  <a:lnTo>
                    <a:pt x="8" y="36"/>
                  </a:lnTo>
                  <a:lnTo>
                    <a:pt x="0" y="55"/>
                  </a:lnTo>
                  <a:lnTo>
                    <a:pt x="0" y="55"/>
                  </a:lnTo>
                  <a:lnTo>
                    <a:pt x="0" y="55"/>
                  </a:lnTo>
                  <a:lnTo>
                    <a:pt x="0" y="55"/>
                  </a:lnTo>
                  <a:lnTo>
                    <a:pt x="1" y="54"/>
                  </a:lnTo>
                  <a:lnTo>
                    <a:pt x="1" y="54"/>
                  </a:lnTo>
                  <a:close/>
                  <a:moveTo>
                    <a:pt x="5" y="58"/>
                  </a:moveTo>
                  <a:lnTo>
                    <a:pt x="5" y="58"/>
                  </a:lnTo>
                  <a:lnTo>
                    <a:pt x="8" y="54"/>
                  </a:lnTo>
                  <a:lnTo>
                    <a:pt x="8" y="54"/>
                  </a:lnTo>
                  <a:lnTo>
                    <a:pt x="5" y="58"/>
                  </a:lnTo>
                  <a:lnTo>
                    <a:pt x="5" y="58"/>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1" name="Freeform 97"/>
            <p:cNvSpPr/>
            <p:nvPr/>
          </p:nvSpPr>
          <p:spPr bwMode="auto">
            <a:xfrm>
              <a:off x="2974976" y="2166938"/>
              <a:ext cx="68263" cy="125413"/>
            </a:xfrm>
            <a:custGeom>
              <a:avLst/>
              <a:gdLst/>
              <a:ahLst/>
              <a:cxnLst>
                <a:cxn ang="0">
                  <a:pos x="3" y="11"/>
                </a:cxn>
                <a:cxn ang="0">
                  <a:pos x="4" y="14"/>
                </a:cxn>
                <a:cxn ang="0">
                  <a:pos x="3" y="21"/>
                </a:cxn>
                <a:cxn ang="0">
                  <a:pos x="6" y="20"/>
                </a:cxn>
                <a:cxn ang="0">
                  <a:pos x="8" y="20"/>
                </a:cxn>
                <a:cxn ang="0">
                  <a:pos x="7" y="28"/>
                </a:cxn>
                <a:cxn ang="0">
                  <a:pos x="10" y="27"/>
                </a:cxn>
                <a:cxn ang="0">
                  <a:pos x="11" y="29"/>
                </a:cxn>
                <a:cxn ang="0">
                  <a:pos x="12" y="29"/>
                </a:cxn>
                <a:cxn ang="0">
                  <a:pos x="15" y="28"/>
                </a:cxn>
                <a:cxn ang="0">
                  <a:pos x="15" y="27"/>
                </a:cxn>
                <a:cxn ang="0">
                  <a:pos x="15" y="39"/>
                </a:cxn>
                <a:cxn ang="0">
                  <a:pos x="17" y="39"/>
                </a:cxn>
                <a:cxn ang="0">
                  <a:pos x="18" y="44"/>
                </a:cxn>
                <a:cxn ang="0">
                  <a:pos x="19" y="44"/>
                </a:cxn>
                <a:cxn ang="0">
                  <a:pos x="22" y="42"/>
                </a:cxn>
                <a:cxn ang="0">
                  <a:pos x="22" y="54"/>
                </a:cxn>
                <a:cxn ang="0">
                  <a:pos x="25" y="54"/>
                </a:cxn>
                <a:cxn ang="0">
                  <a:pos x="28" y="54"/>
                </a:cxn>
                <a:cxn ang="0">
                  <a:pos x="29" y="61"/>
                </a:cxn>
                <a:cxn ang="0">
                  <a:pos x="32" y="60"/>
                </a:cxn>
                <a:cxn ang="0">
                  <a:pos x="35" y="62"/>
                </a:cxn>
                <a:cxn ang="0">
                  <a:pos x="36" y="73"/>
                </a:cxn>
                <a:cxn ang="0">
                  <a:pos x="41" y="69"/>
                </a:cxn>
                <a:cxn ang="0">
                  <a:pos x="39" y="76"/>
                </a:cxn>
                <a:cxn ang="0">
                  <a:pos x="39" y="79"/>
                </a:cxn>
                <a:cxn ang="0">
                  <a:pos x="41" y="76"/>
                </a:cxn>
                <a:cxn ang="0">
                  <a:pos x="41" y="75"/>
                </a:cxn>
                <a:cxn ang="0">
                  <a:pos x="43" y="65"/>
                </a:cxn>
                <a:cxn ang="0">
                  <a:pos x="41" y="65"/>
                </a:cxn>
                <a:cxn ang="0">
                  <a:pos x="39" y="68"/>
                </a:cxn>
                <a:cxn ang="0">
                  <a:pos x="39" y="57"/>
                </a:cxn>
                <a:cxn ang="0">
                  <a:pos x="35" y="54"/>
                </a:cxn>
                <a:cxn ang="0">
                  <a:pos x="30" y="53"/>
                </a:cxn>
                <a:cxn ang="0">
                  <a:pos x="29" y="46"/>
                </a:cxn>
                <a:cxn ang="0">
                  <a:pos x="26" y="49"/>
                </a:cxn>
                <a:cxn ang="0">
                  <a:pos x="25" y="38"/>
                </a:cxn>
                <a:cxn ang="0">
                  <a:pos x="22" y="38"/>
                </a:cxn>
                <a:cxn ang="0">
                  <a:pos x="21" y="38"/>
                </a:cxn>
                <a:cxn ang="0">
                  <a:pos x="21" y="31"/>
                </a:cxn>
                <a:cxn ang="0">
                  <a:pos x="18" y="32"/>
                </a:cxn>
                <a:cxn ang="0">
                  <a:pos x="18" y="22"/>
                </a:cxn>
                <a:cxn ang="0">
                  <a:pos x="14" y="24"/>
                </a:cxn>
                <a:cxn ang="0">
                  <a:pos x="12" y="24"/>
                </a:cxn>
                <a:cxn ang="0">
                  <a:pos x="14" y="18"/>
                </a:cxn>
                <a:cxn ang="0">
                  <a:pos x="10" y="21"/>
                </a:cxn>
                <a:cxn ang="0">
                  <a:pos x="10" y="21"/>
                </a:cxn>
                <a:cxn ang="0">
                  <a:pos x="10" y="13"/>
                </a:cxn>
                <a:cxn ang="0">
                  <a:pos x="8" y="13"/>
                </a:cxn>
                <a:cxn ang="0">
                  <a:pos x="6" y="14"/>
                </a:cxn>
                <a:cxn ang="0">
                  <a:pos x="6" y="7"/>
                </a:cxn>
                <a:cxn ang="0">
                  <a:pos x="4" y="9"/>
                </a:cxn>
                <a:cxn ang="0">
                  <a:pos x="4" y="0"/>
                </a:cxn>
                <a:cxn ang="0">
                  <a:pos x="1" y="11"/>
                </a:cxn>
                <a:cxn ang="0">
                  <a:pos x="1" y="11"/>
                </a:cxn>
                <a:cxn ang="0">
                  <a:pos x="0" y="16"/>
                </a:cxn>
                <a:cxn ang="0">
                  <a:pos x="3" y="14"/>
                </a:cxn>
              </a:cxnLst>
              <a:rect l="0" t="0" r="r" b="b"/>
              <a:pathLst>
                <a:path w="43" h="79">
                  <a:moveTo>
                    <a:pt x="3" y="14"/>
                  </a:moveTo>
                  <a:lnTo>
                    <a:pt x="3" y="14"/>
                  </a:lnTo>
                  <a:lnTo>
                    <a:pt x="3" y="11"/>
                  </a:lnTo>
                  <a:lnTo>
                    <a:pt x="3" y="11"/>
                  </a:lnTo>
                  <a:lnTo>
                    <a:pt x="4" y="11"/>
                  </a:lnTo>
                  <a:lnTo>
                    <a:pt x="4" y="14"/>
                  </a:lnTo>
                  <a:lnTo>
                    <a:pt x="4" y="14"/>
                  </a:lnTo>
                  <a:lnTo>
                    <a:pt x="3" y="21"/>
                  </a:lnTo>
                  <a:lnTo>
                    <a:pt x="3" y="21"/>
                  </a:lnTo>
                  <a:lnTo>
                    <a:pt x="3" y="21"/>
                  </a:lnTo>
                  <a:lnTo>
                    <a:pt x="4" y="21"/>
                  </a:lnTo>
                  <a:lnTo>
                    <a:pt x="6" y="20"/>
                  </a:lnTo>
                  <a:lnTo>
                    <a:pt x="6" y="20"/>
                  </a:lnTo>
                  <a:lnTo>
                    <a:pt x="7" y="18"/>
                  </a:lnTo>
                  <a:lnTo>
                    <a:pt x="8" y="20"/>
                  </a:lnTo>
                  <a:lnTo>
                    <a:pt x="7" y="27"/>
                  </a:lnTo>
                  <a:lnTo>
                    <a:pt x="7" y="27"/>
                  </a:lnTo>
                  <a:lnTo>
                    <a:pt x="7" y="28"/>
                  </a:lnTo>
                  <a:lnTo>
                    <a:pt x="8" y="28"/>
                  </a:lnTo>
                  <a:lnTo>
                    <a:pt x="10" y="27"/>
                  </a:lnTo>
                  <a:lnTo>
                    <a:pt x="10" y="27"/>
                  </a:lnTo>
                  <a:lnTo>
                    <a:pt x="11" y="24"/>
                  </a:lnTo>
                  <a:lnTo>
                    <a:pt x="11" y="25"/>
                  </a:lnTo>
                  <a:lnTo>
                    <a:pt x="11" y="29"/>
                  </a:lnTo>
                  <a:lnTo>
                    <a:pt x="11" y="29"/>
                  </a:lnTo>
                  <a:lnTo>
                    <a:pt x="11" y="29"/>
                  </a:lnTo>
                  <a:lnTo>
                    <a:pt x="12" y="29"/>
                  </a:lnTo>
                  <a:lnTo>
                    <a:pt x="12" y="29"/>
                  </a:lnTo>
                  <a:lnTo>
                    <a:pt x="14" y="29"/>
                  </a:lnTo>
                  <a:lnTo>
                    <a:pt x="15" y="28"/>
                  </a:lnTo>
                  <a:lnTo>
                    <a:pt x="15" y="28"/>
                  </a:lnTo>
                  <a:lnTo>
                    <a:pt x="15" y="27"/>
                  </a:lnTo>
                  <a:lnTo>
                    <a:pt x="15" y="27"/>
                  </a:lnTo>
                  <a:lnTo>
                    <a:pt x="15" y="31"/>
                  </a:lnTo>
                  <a:lnTo>
                    <a:pt x="15" y="31"/>
                  </a:lnTo>
                  <a:lnTo>
                    <a:pt x="15" y="39"/>
                  </a:lnTo>
                  <a:lnTo>
                    <a:pt x="15" y="39"/>
                  </a:lnTo>
                  <a:lnTo>
                    <a:pt x="15" y="40"/>
                  </a:lnTo>
                  <a:lnTo>
                    <a:pt x="17" y="39"/>
                  </a:lnTo>
                  <a:lnTo>
                    <a:pt x="18" y="38"/>
                  </a:lnTo>
                  <a:lnTo>
                    <a:pt x="18" y="38"/>
                  </a:lnTo>
                  <a:lnTo>
                    <a:pt x="18" y="44"/>
                  </a:lnTo>
                  <a:lnTo>
                    <a:pt x="18" y="44"/>
                  </a:lnTo>
                  <a:lnTo>
                    <a:pt x="19" y="44"/>
                  </a:lnTo>
                  <a:lnTo>
                    <a:pt x="19" y="44"/>
                  </a:lnTo>
                  <a:lnTo>
                    <a:pt x="19" y="44"/>
                  </a:lnTo>
                  <a:lnTo>
                    <a:pt x="22" y="42"/>
                  </a:lnTo>
                  <a:lnTo>
                    <a:pt x="22" y="42"/>
                  </a:lnTo>
                  <a:lnTo>
                    <a:pt x="22" y="49"/>
                  </a:lnTo>
                  <a:lnTo>
                    <a:pt x="22" y="54"/>
                  </a:lnTo>
                  <a:lnTo>
                    <a:pt x="22" y="54"/>
                  </a:lnTo>
                  <a:lnTo>
                    <a:pt x="23" y="55"/>
                  </a:lnTo>
                  <a:lnTo>
                    <a:pt x="23" y="54"/>
                  </a:lnTo>
                  <a:lnTo>
                    <a:pt x="25" y="54"/>
                  </a:lnTo>
                  <a:lnTo>
                    <a:pt x="25" y="54"/>
                  </a:lnTo>
                  <a:lnTo>
                    <a:pt x="28" y="51"/>
                  </a:lnTo>
                  <a:lnTo>
                    <a:pt x="28" y="54"/>
                  </a:lnTo>
                  <a:lnTo>
                    <a:pt x="28" y="61"/>
                  </a:lnTo>
                  <a:lnTo>
                    <a:pt x="28" y="61"/>
                  </a:lnTo>
                  <a:lnTo>
                    <a:pt x="29" y="61"/>
                  </a:lnTo>
                  <a:lnTo>
                    <a:pt x="29" y="61"/>
                  </a:lnTo>
                  <a:lnTo>
                    <a:pt x="29" y="61"/>
                  </a:lnTo>
                  <a:lnTo>
                    <a:pt x="32" y="60"/>
                  </a:lnTo>
                  <a:lnTo>
                    <a:pt x="33" y="60"/>
                  </a:lnTo>
                  <a:lnTo>
                    <a:pt x="35" y="61"/>
                  </a:lnTo>
                  <a:lnTo>
                    <a:pt x="35" y="62"/>
                  </a:lnTo>
                  <a:lnTo>
                    <a:pt x="36" y="73"/>
                  </a:lnTo>
                  <a:lnTo>
                    <a:pt x="36" y="73"/>
                  </a:lnTo>
                  <a:lnTo>
                    <a:pt x="36" y="73"/>
                  </a:lnTo>
                  <a:lnTo>
                    <a:pt x="37" y="72"/>
                  </a:lnTo>
                  <a:lnTo>
                    <a:pt x="37" y="72"/>
                  </a:lnTo>
                  <a:lnTo>
                    <a:pt x="41" y="69"/>
                  </a:lnTo>
                  <a:lnTo>
                    <a:pt x="41" y="72"/>
                  </a:lnTo>
                  <a:lnTo>
                    <a:pt x="39" y="76"/>
                  </a:lnTo>
                  <a:lnTo>
                    <a:pt x="39" y="76"/>
                  </a:lnTo>
                  <a:lnTo>
                    <a:pt x="39" y="77"/>
                  </a:lnTo>
                  <a:lnTo>
                    <a:pt x="39" y="79"/>
                  </a:lnTo>
                  <a:lnTo>
                    <a:pt x="39" y="79"/>
                  </a:lnTo>
                  <a:lnTo>
                    <a:pt x="39" y="79"/>
                  </a:lnTo>
                  <a:lnTo>
                    <a:pt x="39" y="79"/>
                  </a:lnTo>
                  <a:lnTo>
                    <a:pt x="41" y="76"/>
                  </a:lnTo>
                  <a:lnTo>
                    <a:pt x="41" y="76"/>
                  </a:lnTo>
                  <a:lnTo>
                    <a:pt x="41" y="75"/>
                  </a:lnTo>
                  <a:lnTo>
                    <a:pt x="41" y="75"/>
                  </a:lnTo>
                  <a:lnTo>
                    <a:pt x="43" y="73"/>
                  </a:lnTo>
                  <a:lnTo>
                    <a:pt x="43" y="71"/>
                  </a:lnTo>
                  <a:lnTo>
                    <a:pt x="43" y="65"/>
                  </a:lnTo>
                  <a:lnTo>
                    <a:pt x="43" y="65"/>
                  </a:lnTo>
                  <a:lnTo>
                    <a:pt x="41" y="65"/>
                  </a:lnTo>
                  <a:lnTo>
                    <a:pt x="41" y="65"/>
                  </a:lnTo>
                  <a:lnTo>
                    <a:pt x="40" y="66"/>
                  </a:lnTo>
                  <a:lnTo>
                    <a:pt x="40" y="66"/>
                  </a:lnTo>
                  <a:lnTo>
                    <a:pt x="39" y="68"/>
                  </a:lnTo>
                  <a:lnTo>
                    <a:pt x="39" y="68"/>
                  </a:lnTo>
                  <a:lnTo>
                    <a:pt x="39" y="64"/>
                  </a:lnTo>
                  <a:lnTo>
                    <a:pt x="39" y="57"/>
                  </a:lnTo>
                  <a:lnTo>
                    <a:pt x="37" y="55"/>
                  </a:lnTo>
                  <a:lnTo>
                    <a:pt x="35" y="54"/>
                  </a:lnTo>
                  <a:lnTo>
                    <a:pt x="35" y="54"/>
                  </a:lnTo>
                  <a:lnTo>
                    <a:pt x="32" y="57"/>
                  </a:lnTo>
                  <a:lnTo>
                    <a:pt x="32" y="57"/>
                  </a:lnTo>
                  <a:lnTo>
                    <a:pt x="30" y="53"/>
                  </a:lnTo>
                  <a:lnTo>
                    <a:pt x="29" y="46"/>
                  </a:lnTo>
                  <a:lnTo>
                    <a:pt x="29" y="46"/>
                  </a:lnTo>
                  <a:lnTo>
                    <a:pt x="29" y="46"/>
                  </a:lnTo>
                  <a:lnTo>
                    <a:pt x="28" y="47"/>
                  </a:lnTo>
                  <a:lnTo>
                    <a:pt x="28" y="47"/>
                  </a:lnTo>
                  <a:lnTo>
                    <a:pt x="26" y="49"/>
                  </a:lnTo>
                  <a:lnTo>
                    <a:pt x="25" y="49"/>
                  </a:lnTo>
                  <a:lnTo>
                    <a:pt x="25" y="46"/>
                  </a:lnTo>
                  <a:lnTo>
                    <a:pt x="25" y="38"/>
                  </a:lnTo>
                  <a:lnTo>
                    <a:pt x="25" y="38"/>
                  </a:lnTo>
                  <a:lnTo>
                    <a:pt x="23" y="38"/>
                  </a:lnTo>
                  <a:lnTo>
                    <a:pt x="22" y="38"/>
                  </a:lnTo>
                  <a:lnTo>
                    <a:pt x="22" y="38"/>
                  </a:lnTo>
                  <a:lnTo>
                    <a:pt x="21" y="40"/>
                  </a:lnTo>
                  <a:lnTo>
                    <a:pt x="21" y="38"/>
                  </a:lnTo>
                  <a:lnTo>
                    <a:pt x="21" y="35"/>
                  </a:lnTo>
                  <a:lnTo>
                    <a:pt x="21" y="31"/>
                  </a:lnTo>
                  <a:lnTo>
                    <a:pt x="21" y="31"/>
                  </a:lnTo>
                  <a:lnTo>
                    <a:pt x="19" y="31"/>
                  </a:lnTo>
                  <a:lnTo>
                    <a:pt x="18" y="32"/>
                  </a:lnTo>
                  <a:lnTo>
                    <a:pt x="18" y="32"/>
                  </a:lnTo>
                  <a:lnTo>
                    <a:pt x="18" y="27"/>
                  </a:lnTo>
                  <a:lnTo>
                    <a:pt x="18" y="22"/>
                  </a:lnTo>
                  <a:lnTo>
                    <a:pt x="18" y="22"/>
                  </a:lnTo>
                  <a:lnTo>
                    <a:pt x="17" y="22"/>
                  </a:lnTo>
                  <a:lnTo>
                    <a:pt x="17" y="22"/>
                  </a:lnTo>
                  <a:lnTo>
                    <a:pt x="14" y="24"/>
                  </a:lnTo>
                  <a:lnTo>
                    <a:pt x="14" y="24"/>
                  </a:lnTo>
                  <a:lnTo>
                    <a:pt x="12" y="25"/>
                  </a:lnTo>
                  <a:lnTo>
                    <a:pt x="12" y="24"/>
                  </a:lnTo>
                  <a:lnTo>
                    <a:pt x="14" y="20"/>
                  </a:lnTo>
                  <a:lnTo>
                    <a:pt x="14" y="20"/>
                  </a:lnTo>
                  <a:lnTo>
                    <a:pt x="14" y="18"/>
                  </a:lnTo>
                  <a:lnTo>
                    <a:pt x="12" y="20"/>
                  </a:lnTo>
                  <a:lnTo>
                    <a:pt x="12" y="20"/>
                  </a:lnTo>
                  <a:lnTo>
                    <a:pt x="10" y="21"/>
                  </a:lnTo>
                  <a:lnTo>
                    <a:pt x="10" y="21"/>
                  </a:lnTo>
                  <a:lnTo>
                    <a:pt x="8" y="24"/>
                  </a:lnTo>
                  <a:lnTo>
                    <a:pt x="10" y="21"/>
                  </a:lnTo>
                  <a:lnTo>
                    <a:pt x="10" y="21"/>
                  </a:lnTo>
                  <a:lnTo>
                    <a:pt x="10" y="13"/>
                  </a:lnTo>
                  <a:lnTo>
                    <a:pt x="10" y="13"/>
                  </a:lnTo>
                  <a:lnTo>
                    <a:pt x="10" y="11"/>
                  </a:lnTo>
                  <a:lnTo>
                    <a:pt x="10" y="11"/>
                  </a:lnTo>
                  <a:lnTo>
                    <a:pt x="8" y="13"/>
                  </a:lnTo>
                  <a:lnTo>
                    <a:pt x="8" y="13"/>
                  </a:lnTo>
                  <a:lnTo>
                    <a:pt x="6" y="14"/>
                  </a:lnTo>
                  <a:lnTo>
                    <a:pt x="6" y="14"/>
                  </a:lnTo>
                  <a:lnTo>
                    <a:pt x="7" y="7"/>
                  </a:lnTo>
                  <a:lnTo>
                    <a:pt x="7" y="7"/>
                  </a:lnTo>
                  <a:lnTo>
                    <a:pt x="6" y="7"/>
                  </a:lnTo>
                  <a:lnTo>
                    <a:pt x="6" y="7"/>
                  </a:lnTo>
                  <a:lnTo>
                    <a:pt x="4" y="9"/>
                  </a:lnTo>
                  <a:lnTo>
                    <a:pt x="4" y="9"/>
                  </a:lnTo>
                  <a:lnTo>
                    <a:pt x="4" y="4"/>
                  </a:lnTo>
                  <a:lnTo>
                    <a:pt x="4" y="0"/>
                  </a:lnTo>
                  <a:lnTo>
                    <a:pt x="4" y="0"/>
                  </a:lnTo>
                  <a:lnTo>
                    <a:pt x="4" y="2"/>
                  </a:lnTo>
                  <a:lnTo>
                    <a:pt x="4" y="2"/>
                  </a:lnTo>
                  <a:lnTo>
                    <a:pt x="1" y="11"/>
                  </a:lnTo>
                  <a:lnTo>
                    <a:pt x="1" y="11"/>
                  </a:lnTo>
                  <a:lnTo>
                    <a:pt x="1" y="11"/>
                  </a:lnTo>
                  <a:lnTo>
                    <a:pt x="1" y="11"/>
                  </a:lnTo>
                  <a:lnTo>
                    <a:pt x="0" y="16"/>
                  </a:lnTo>
                  <a:lnTo>
                    <a:pt x="0" y="16"/>
                  </a:lnTo>
                  <a:lnTo>
                    <a:pt x="0" y="16"/>
                  </a:lnTo>
                  <a:lnTo>
                    <a:pt x="0" y="16"/>
                  </a:lnTo>
                  <a:lnTo>
                    <a:pt x="3" y="14"/>
                  </a:lnTo>
                  <a:lnTo>
                    <a:pt x="3" y="14"/>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2" name="Freeform 98"/>
            <p:cNvSpPr>
              <a:spLocks noEditPoints="1"/>
            </p:cNvSpPr>
            <p:nvPr/>
          </p:nvSpPr>
          <p:spPr bwMode="auto">
            <a:xfrm>
              <a:off x="2935288" y="2387600"/>
              <a:ext cx="74613" cy="31750"/>
            </a:xfrm>
            <a:custGeom>
              <a:avLst/>
              <a:gdLst/>
              <a:ahLst/>
              <a:cxnLst>
                <a:cxn ang="0">
                  <a:pos x="46" y="2"/>
                </a:cxn>
                <a:cxn ang="0">
                  <a:pos x="44" y="3"/>
                </a:cxn>
                <a:cxn ang="0">
                  <a:pos x="44" y="3"/>
                </a:cxn>
                <a:cxn ang="0">
                  <a:pos x="43" y="2"/>
                </a:cxn>
                <a:cxn ang="0">
                  <a:pos x="37" y="7"/>
                </a:cxn>
                <a:cxn ang="0">
                  <a:pos x="37" y="2"/>
                </a:cxn>
                <a:cxn ang="0">
                  <a:pos x="33" y="5"/>
                </a:cxn>
                <a:cxn ang="0">
                  <a:pos x="33" y="3"/>
                </a:cxn>
                <a:cxn ang="0">
                  <a:pos x="31" y="3"/>
                </a:cxn>
                <a:cxn ang="0">
                  <a:pos x="28" y="3"/>
                </a:cxn>
                <a:cxn ang="0">
                  <a:pos x="25" y="3"/>
                </a:cxn>
                <a:cxn ang="0">
                  <a:pos x="25" y="3"/>
                </a:cxn>
                <a:cxn ang="0">
                  <a:pos x="25" y="0"/>
                </a:cxn>
                <a:cxn ang="0">
                  <a:pos x="21" y="3"/>
                </a:cxn>
                <a:cxn ang="0">
                  <a:pos x="20" y="3"/>
                </a:cxn>
                <a:cxn ang="0">
                  <a:pos x="17" y="3"/>
                </a:cxn>
                <a:cxn ang="0">
                  <a:pos x="17" y="3"/>
                </a:cxn>
                <a:cxn ang="0">
                  <a:pos x="15" y="0"/>
                </a:cxn>
                <a:cxn ang="0">
                  <a:pos x="11" y="5"/>
                </a:cxn>
                <a:cxn ang="0">
                  <a:pos x="11" y="2"/>
                </a:cxn>
                <a:cxn ang="0">
                  <a:pos x="10" y="2"/>
                </a:cxn>
                <a:cxn ang="0">
                  <a:pos x="9" y="2"/>
                </a:cxn>
                <a:cxn ang="0">
                  <a:pos x="7" y="3"/>
                </a:cxn>
                <a:cxn ang="0">
                  <a:pos x="6" y="5"/>
                </a:cxn>
                <a:cxn ang="0">
                  <a:pos x="3" y="7"/>
                </a:cxn>
                <a:cxn ang="0">
                  <a:pos x="0" y="11"/>
                </a:cxn>
                <a:cxn ang="0">
                  <a:pos x="2" y="11"/>
                </a:cxn>
                <a:cxn ang="0">
                  <a:pos x="7" y="9"/>
                </a:cxn>
                <a:cxn ang="0">
                  <a:pos x="4" y="13"/>
                </a:cxn>
                <a:cxn ang="0">
                  <a:pos x="6" y="13"/>
                </a:cxn>
                <a:cxn ang="0">
                  <a:pos x="4" y="17"/>
                </a:cxn>
                <a:cxn ang="0">
                  <a:pos x="4" y="17"/>
                </a:cxn>
                <a:cxn ang="0">
                  <a:pos x="4" y="20"/>
                </a:cxn>
                <a:cxn ang="0">
                  <a:pos x="10" y="10"/>
                </a:cxn>
                <a:cxn ang="0">
                  <a:pos x="13" y="5"/>
                </a:cxn>
                <a:cxn ang="0">
                  <a:pos x="13" y="7"/>
                </a:cxn>
                <a:cxn ang="0">
                  <a:pos x="10" y="13"/>
                </a:cxn>
                <a:cxn ang="0">
                  <a:pos x="11" y="14"/>
                </a:cxn>
                <a:cxn ang="0">
                  <a:pos x="13" y="11"/>
                </a:cxn>
                <a:cxn ang="0">
                  <a:pos x="13" y="14"/>
                </a:cxn>
                <a:cxn ang="0">
                  <a:pos x="13" y="16"/>
                </a:cxn>
                <a:cxn ang="0">
                  <a:pos x="21" y="7"/>
                </a:cxn>
                <a:cxn ang="0">
                  <a:pos x="22" y="7"/>
                </a:cxn>
                <a:cxn ang="0">
                  <a:pos x="20" y="14"/>
                </a:cxn>
                <a:cxn ang="0">
                  <a:pos x="21" y="14"/>
                </a:cxn>
                <a:cxn ang="0">
                  <a:pos x="21" y="17"/>
                </a:cxn>
                <a:cxn ang="0">
                  <a:pos x="24" y="16"/>
                </a:cxn>
                <a:cxn ang="0">
                  <a:pos x="29" y="13"/>
                </a:cxn>
                <a:cxn ang="0">
                  <a:pos x="31" y="14"/>
                </a:cxn>
                <a:cxn ang="0">
                  <a:pos x="33" y="6"/>
                </a:cxn>
                <a:cxn ang="0">
                  <a:pos x="33" y="11"/>
                </a:cxn>
                <a:cxn ang="0">
                  <a:pos x="36" y="11"/>
                </a:cxn>
                <a:cxn ang="0">
                  <a:pos x="37" y="10"/>
                </a:cxn>
                <a:cxn ang="0">
                  <a:pos x="39" y="10"/>
                </a:cxn>
                <a:cxn ang="0">
                  <a:pos x="39" y="14"/>
                </a:cxn>
                <a:cxn ang="0">
                  <a:pos x="42" y="13"/>
                </a:cxn>
                <a:cxn ang="0">
                  <a:pos x="46" y="7"/>
                </a:cxn>
                <a:cxn ang="0">
                  <a:pos x="47" y="3"/>
                </a:cxn>
                <a:cxn ang="0">
                  <a:pos x="7" y="13"/>
                </a:cxn>
                <a:cxn ang="0">
                  <a:pos x="9" y="11"/>
                </a:cxn>
              </a:cxnLst>
              <a:rect l="0" t="0" r="r" b="b"/>
              <a:pathLst>
                <a:path w="47" h="20">
                  <a:moveTo>
                    <a:pt x="47" y="3"/>
                  </a:moveTo>
                  <a:lnTo>
                    <a:pt x="47" y="3"/>
                  </a:lnTo>
                  <a:lnTo>
                    <a:pt x="46" y="2"/>
                  </a:lnTo>
                  <a:lnTo>
                    <a:pt x="44" y="3"/>
                  </a:lnTo>
                  <a:lnTo>
                    <a:pt x="44" y="3"/>
                  </a:lnTo>
                  <a:lnTo>
                    <a:pt x="44" y="3"/>
                  </a:lnTo>
                  <a:lnTo>
                    <a:pt x="44" y="3"/>
                  </a:lnTo>
                  <a:lnTo>
                    <a:pt x="44" y="3"/>
                  </a:lnTo>
                  <a:lnTo>
                    <a:pt x="44" y="3"/>
                  </a:lnTo>
                  <a:lnTo>
                    <a:pt x="43" y="2"/>
                  </a:lnTo>
                  <a:lnTo>
                    <a:pt x="43" y="2"/>
                  </a:lnTo>
                  <a:lnTo>
                    <a:pt x="43" y="2"/>
                  </a:lnTo>
                  <a:lnTo>
                    <a:pt x="40" y="5"/>
                  </a:lnTo>
                  <a:lnTo>
                    <a:pt x="37" y="7"/>
                  </a:lnTo>
                  <a:lnTo>
                    <a:pt x="37" y="7"/>
                  </a:lnTo>
                  <a:lnTo>
                    <a:pt x="37" y="3"/>
                  </a:lnTo>
                  <a:lnTo>
                    <a:pt x="37" y="3"/>
                  </a:lnTo>
                  <a:lnTo>
                    <a:pt x="37" y="2"/>
                  </a:lnTo>
                  <a:lnTo>
                    <a:pt x="37" y="2"/>
                  </a:lnTo>
                  <a:lnTo>
                    <a:pt x="35" y="3"/>
                  </a:lnTo>
                  <a:lnTo>
                    <a:pt x="33" y="5"/>
                  </a:lnTo>
                  <a:lnTo>
                    <a:pt x="33" y="5"/>
                  </a:lnTo>
                  <a:lnTo>
                    <a:pt x="33" y="3"/>
                  </a:lnTo>
                  <a:lnTo>
                    <a:pt x="33" y="3"/>
                  </a:lnTo>
                  <a:lnTo>
                    <a:pt x="32" y="2"/>
                  </a:lnTo>
                  <a:lnTo>
                    <a:pt x="31" y="3"/>
                  </a:lnTo>
                  <a:lnTo>
                    <a:pt x="31" y="3"/>
                  </a:lnTo>
                  <a:lnTo>
                    <a:pt x="28" y="7"/>
                  </a:lnTo>
                  <a:lnTo>
                    <a:pt x="28" y="7"/>
                  </a:lnTo>
                  <a:lnTo>
                    <a:pt x="28" y="3"/>
                  </a:lnTo>
                  <a:lnTo>
                    <a:pt x="28" y="3"/>
                  </a:lnTo>
                  <a:lnTo>
                    <a:pt x="26" y="2"/>
                  </a:lnTo>
                  <a:lnTo>
                    <a:pt x="25" y="3"/>
                  </a:lnTo>
                  <a:lnTo>
                    <a:pt x="25" y="3"/>
                  </a:lnTo>
                  <a:lnTo>
                    <a:pt x="25" y="3"/>
                  </a:lnTo>
                  <a:lnTo>
                    <a:pt x="25" y="3"/>
                  </a:lnTo>
                  <a:lnTo>
                    <a:pt x="25" y="2"/>
                  </a:lnTo>
                  <a:lnTo>
                    <a:pt x="25" y="2"/>
                  </a:lnTo>
                  <a:lnTo>
                    <a:pt x="25" y="0"/>
                  </a:lnTo>
                  <a:lnTo>
                    <a:pt x="24" y="2"/>
                  </a:lnTo>
                  <a:lnTo>
                    <a:pt x="24" y="2"/>
                  </a:lnTo>
                  <a:lnTo>
                    <a:pt x="21" y="3"/>
                  </a:lnTo>
                  <a:lnTo>
                    <a:pt x="18" y="6"/>
                  </a:lnTo>
                  <a:lnTo>
                    <a:pt x="18" y="6"/>
                  </a:lnTo>
                  <a:lnTo>
                    <a:pt x="20" y="3"/>
                  </a:lnTo>
                  <a:lnTo>
                    <a:pt x="20" y="3"/>
                  </a:lnTo>
                  <a:lnTo>
                    <a:pt x="18" y="2"/>
                  </a:lnTo>
                  <a:lnTo>
                    <a:pt x="17" y="3"/>
                  </a:lnTo>
                  <a:lnTo>
                    <a:pt x="17" y="3"/>
                  </a:lnTo>
                  <a:lnTo>
                    <a:pt x="17" y="3"/>
                  </a:lnTo>
                  <a:lnTo>
                    <a:pt x="17" y="3"/>
                  </a:lnTo>
                  <a:lnTo>
                    <a:pt x="17" y="0"/>
                  </a:lnTo>
                  <a:lnTo>
                    <a:pt x="17" y="0"/>
                  </a:lnTo>
                  <a:lnTo>
                    <a:pt x="15" y="0"/>
                  </a:lnTo>
                  <a:lnTo>
                    <a:pt x="15" y="0"/>
                  </a:lnTo>
                  <a:lnTo>
                    <a:pt x="15" y="0"/>
                  </a:lnTo>
                  <a:lnTo>
                    <a:pt x="11" y="5"/>
                  </a:lnTo>
                  <a:lnTo>
                    <a:pt x="11" y="5"/>
                  </a:lnTo>
                  <a:lnTo>
                    <a:pt x="11" y="2"/>
                  </a:lnTo>
                  <a:lnTo>
                    <a:pt x="11" y="2"/>
                  </a:lnTo>
                  <a:lnTo>
                    <a:pt x="10" y="2"/>
                  </a:lnTo>
                  <a:lnTo>
                    <a:pt x="10" y="2"/>
                  </a:lnTo>
                  <a:lnTo>
                    <a:pt x="10" y="2"/>
                  </a:lnTo>
                  <a:lnTo>
                    <a:pt x="10" y="2"/>
                  </a:lnTo>
                  <a:lnTo>
                    <a:pt x="9" y="2"/>
                  </a:lnTo>
                  <a:lnTo>
                    <a:pt x="9" y="2"/>
                  </a:lnTo>
                  <a:lnTo>
                    <a:pt x="9" y="2"/>
                  </a:lnTo>
                  <a:lnTo>
                    <a:pt x="9" y="2"/>
                  </a:lnTo>
                  <a:lnTo>
                    <a:pt x="7" y="3"/>
                  </a:lnTo>
                  <a:lnTo>
                    <a:pt x="7" y="3"/>
                  </a:lnTo>
                  <a:lnTo>
                    <a:pt x="6" y="5"/>
                  </a:lnTo>
                  <a:lnTo>
                    <a:pt x="6" y="5"/>
                  </a:lnTo>
                  <a:lnTo>
                    <a:pt x="4" y="7"/>
                  </a:lnTo>
                  <a:lnTo>
                    <a:pt x="4" y="7"/>
                  </a:lnTo>
                  <a:lnTo>
                    <a:pt x="3" y="7"/>
                  </a:lnTo>
                  <a:lnTo>
                    <a:pt x="3" y="7"/>
                  </a:lnTo>
                  <a:lnTo>
                    <a:pt x="0" y="11"/>
                  </a:lnTo>
                  <a:lnTo>
                    <a:pt x="0" y="11"/>
                  </a:lnTo>
                  <a:lnTo>
                    <a:pt x="2" y="11"/>
                  </a:lnTo>
                  <a:lnTo>
                    <a:pt x="2" y="11"/>
                  </a:lnTo>
                  <a:lnTo>
                    <a:pt x="2" y="11"/>
                  </a:lnTo>
                  <a:lnTo>
                    <a:pt x="4" y="9"/>
                  </a:lnTo>
                  <a:lnTo>
                    <a:pt x="4" y="9"/>
                  </a:lnTo>
                  <a:lnTo>
                    <a:pt x="7" y="9"/>
                  </a:lnTo>
                  <a:lnTo>
                    <a:pt x="7" y="9"/>
                  </a:lnTo>
                  <a:lnTo>
                    <a:pt x="4" y="13"/>
                  </a:lnTo>
                  <a:lnTo>
                    <a:pt x="4" y="13"/>
                  </a:lnTo>
                  <a:lnTo>
                    <a:pt x="6" y="14"/>
                  </a:lnTo>
                  <a:lnTo>
                    <a:pt x="6" y="13"/>
                  </a:lnTo>
                  <a:lnTo>
                    <a:pt x="6" y="13"/>
                  </a:lnTo>
                  <a:lnTo>
                    <a:pt x="4" y="17"/>
                  </a:lnTo>
                  <a:lnTo>
                    <a:pt x="4" y="17"/>
                  </a:lnTo>
                  <a:lnTo>
                    <a:pt x="4" y="17"/>
                  </a:lnTo>
                  <a:lnTo>
                    <a:pt x="4" y="17"/>
                  </a:lnTo>
                  <a:lnTo>
                    <a:pt x="4" y="17"/>
                  </a:lnTo>
                  <a:lnTo>
                    <a:pt x="4" y="17"/>
                  </a:lnTo>
                  <a:lnTo>
                    <a:pt x="4" y="20"/>
                  </a:lnTo>
                  <a:lnTo>
                    <a:pt x="4" y="20"/>
                  </a:lnTo>
                  <a:lnTo>
                    <a:pt x="4" y="20"/>
                  </a:lnTo>
                  <a:lnTo>
                    <a:pt x="6" y="18"/>
                  </a:lnTo>
                  <a:lnTo>
                    <a:pt x="6" y="18"/>
                  </a:lnTo>
                  <a:lnTo>
                    <a:pt x="10" y="10"/>
                  </a:lnTo>
                  <a:lnTo>
                    <a:pt x="10" y="10"/>
                  </a:lnTo>
                  <a:lnTo>
                    <a:pt x="13" y="5"/>
                  </a:lnTo>
                  <a:lnTo>
                    <a:pt x="13" y="5"/>
                  </a:lnTo>
                  <a:lnTo>
                    <a:pt x="14" y="5"/>
                  </a:lnTo>
                  <a:lnTo>
                    <a:pt x="14" y="5"/>
                  </a:lnTo>
                  <a:lnTo>
                    <a:pt x="13" y="7"/>
                  </a:lnTo>
                  <a:lnTo>
                    <a:pt x="13" y="7"/>
                  </a:lnTo>
                  <a:lnTo>
                    <a:pt x="11" y="10"/>
                  </a:lnTo>
                  <a:lnTo>
                    <a:pt x="10" y="13"/>
                  </a:lnTo>
                  <a:lnTo>
                    <a:pt x="10" y="13"/>
                  </a:lnTo>
                  <a:lnTo>
                    <a:pt x="10" y="14"/>
                  </a:lnTo>
                  <a:lnTo>
                    <a:pt x="11" y="14"/>
                  </a:lnTo>
                  <a:lnTo>
                    <a:pt x="13" y="13"/>
                  </a:lnTo>
                  <a:lnTo>
                    <a:pt x="13" y="13"/>
                  </a:lnTo>
                  <a:lnTo>
                    <a:pt x="13" y="11"/>
                  </a:lnTo>
                  <a:lnTo>
                    <a:pt x="13" y="11"/>
                  </a:lnTo>
                  <a:lnTo>
                    <a:pt x="15" y="10"/>
                  </a:lnTo>
                  <a:lnTo>
                    <a:pt x="13" y="14"/>
                  </a:lnTo>
                  <a:lnTo>
                    <a:pt x="13" y="14"/>
                  </a:lnTo>
                  <a:lnTo>
                    <a:pt x="13" y="14"/>
                  </a:lnTo>
                  <a:lnTo>
                    <a:pt x="13" y="16"/>
                  </a:lnTo>
                  <a:lnTo>
                    <a:pt x="15" y="14"/>
                  </a:lnTo>
                  <a:lnTo>
                    <a:pt x="15" y="14"/>
                  </a:lnTo>
                  <a:lnTo>
                    <a:pt x="21" y="7"/>
                  </a:lnTo>
                  <a:lnTo>
                    <a:pt x="21" y="7"/>
                  </a:lnTo>
                  <a:lnTo>
                    <a:pt x="22" y="6"/>
                  </a:lnTo>
                  <a:lnTo>
                    <a:pt x="22" y="7"/>
                  </a:lnTo>
                  <a:lnTo>
                    <a:pt x="22" y="7"/>
                  </a:lnTo>
                  <a:lnTo>
                    <a:pt x="20" y="14"/>
                  </a:lnTo>
                  <a:lnTo>
                    <a:pt x="20" y="14"/>
                  </a:lnTo>
                  <a:lnTo>
                    <a:pt x="21" y="16"/>
                  </a:lnTo>
                  <a:lnTo>
                    <a:pt x="21" y="14"/>
                  </a:lnTo>
                  <a:lnTo>
                    <a:pt x="21" y="14"/>
                  </a:lnTo>
                  <a:lnTo>
                    <a:pt x="21" y="16"/>
                  </a:lnTo>
                  <a:lnTo>
                    <a:pt x="21" y="16"/>
                  </a:lnTo>
                  <a:lnTo>
                    <a:pt x="21" y="17"/>
                  </a:lnTo>
                  <a:lnTo>
                    <a:pt x="22" y="17"/>
                  </a:lnTo>
                  <a:lnTo>
                    <a:pt x="24" y="16"/>
                  </a:lnTo>
                  <a:lnTo>
                    <a:pt x="24" y="16"/>
                  </a:lnTo>
                  <a:lnTo>
                    <a:pt x="29" y="7"/>
                  </a:lnTo>
                  <a:lnTo>
                    <a:pt x="29" y="7"/>
                  </a:lnTo>
                  <a:lnTo>
                    <a:pt x="29" y="13"/>
                  </a:lnTo>
                  <a:lnTo>
                    <a:pt x="29" y="13"/>
                  </a:lnTo>
                  <a:lnTo>
                    <a:pt x="29" y="14"/>
                  </a:lnTo>
                  <a:lnTo>
                    <a:pt x="31" y="14"/>
                  </a:lnTo>
                  <a:lnTo>
                    <a:pt x="32" y="11"/>
                  </a:lnTo>
                  <a:lnTo>
                    <a:pt x="32" y="11"/>
                  </a:lnTo>
                  <a:lnTo>
                    <a:pt x="33" y="6"/>
                  </a:lnTo>
                  <a:lnTo>
                    <a:pt x="33" y="6"/>
                  </a:lnTo>
                  <a:lnTo>
                    <a:pt x="33" y="11"/>
                  </a:lnTo>
                  <a:lnTo>
                    <a:pt x="33" y="11"/>
                  </a:lnTo>
                  <a:lnTo>
                    <a:pt x="33" y="13"/>
                  </a:lnTo>
                  <a:lnTo>
                    <a:pt x="35" y="13"/>
                  </a:lnTo>
                  <a:lnTo>
                    <a:pt x="36" y="11"/>
                  </a:lnTo>
                  <a:lnTo>
                    <a:pt x="36" y="11"/>
                  </a:lnTo>
                  <a:lnTo>
                    <a:pt x="37" y="10"/>
                  </a:lnTo>
                  <a:lnTo>
                    <a:pt x="37" y="10"/>
                  </a:lnTo>
                  <a:lnTo>
                    <a:pt x="39" y="9"/>
                  </a:lnTo>
                  <a:lnTo>
                    <a:pt x="39" y="10"/>
                  </a:lnTo>
                  <a:lnTo>
                    <a:pt x="39" y="10"/>
                  </a:lnTo>
                  <a:lnTo>
                    <a:pt x="39" y="13"/>
                  </a:lnTo>
                  <a:lnTo>
                    <a:pt x="39" y="13"/>
                  </a:lnTo>
                  <a:lnTo>
                    <a:pt x="39" y="14"/>
                  </a:lnTo>
                  <a:lnTo>
                    <a:pt x="40" y="14"/>
                  </a:lnTo>
                  <a:lnTo>
                    <a:pt x="40" y="14"/>
                  </a:lnTo>
                  <a:lnTo>
                    <a:pt x="42" y="13"/>
                  </a:lnTo>
                  <a:lnTo>
                    <a:pt x="43" y="11"/>
                  </a:lnTo>
                  <a:lnTo>
                    <a:pt x="43" y="11"/>
                  </a:lnTo>
                  <a:lnTo>
                    <a:pt x="46" y="7"/>
                  </a:lnTo>
                  <a:lnTo>
                    <a:pt x="46" y="6"/>
                  </a:lnTo>
                  <a:lnTo>
                    <a:pt x="47" y="3"/>
                  </a:lnTo>
                  <a:lnTo>
                    <a:pt x="47" y="3"/>
                  </a:lnTo>
                  <a:close/>
                  <a:moveTo>
                    <a:pt x="7" y="13"/>
                  </a:moveTo>
                  <a:lnTo>
                    <a:pt x="7" y="13"/>
                  </a:lnTo>
                  <a:lnTo>
                    <a:pt x="7" y="13"/>
                  </a:lnTo>
                  <a:lnTo>
                    <a:pt x="7" y="13"/>
                  </a:lnTo>
                  <a:lnTo>
                    <a:pt x="9" y="11"/>
                  </a:lnTo>
                  <a:lnTo>
                    <a:pt x="9" y="11"/>
                  </a:lnTo>
                  <a:lnTo>
                    <a:pt x="7" y="13"/>
                  </a:lnTo>
                  <a:lnTo>
                    <a:pt x="7" y="13"/>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3" name="Freeform 99"/>
            <p:cNvSpPr>
              <a:spLocks noEditPoints="1"/>
            </p:cNvSpPr>
            <p:nvPr/>
          </p:nvSpPr>
          <p:spPr bwMode="auto">
            <a:xfrm>
              <a:off x="3003551" y="2379663"/>
              <a:ext cx="419100" cy="176213"/>
            </a:xfrm>
            <a:custGeom>
              <a:avLst/>
              <a:gdLst/>
              <a:ahLst/>
              <a:cxnLst>
                <a:cxn ang="0">
                  <a:pos x="242" y="18"/>
                </a:cxn>
                <a:cxn ang="0">
                  <a:pos x="237" y="16"/>
                </a:cxn>
                <a:cxn ang="0">
                  <a:pos x="231" y="3"/>
                </a:cxn>
                <a:cxn ang="0">
                  <a:pos x="209" y="18"/>
                </a:cxn>
                <a:cxn ang="0">
                  <a:pos x="204" y="1"/>
                </a:cxn>
                <a:cxn ang="0">
                  <a:pos x="183" y="15"/>
                </a:cxn>
                <a:cxn ang="0">
                  <a:pos x="178" y="7"/>
                </a:cxn>
                <a:cxn ang="0">
                  <a:pos x="169" y="3"/>
                </a:cxn>
                <a:cxn ang="0">
                  <a:pos x="151" y="12"/>
                </a:cxn>
                <a:cxn ang="0">
                  <a:pos x="138" y="11"/>
                </a:cxn>
                <a:cxn ang="0">
                  <a:pos x="136" y="4"/>
                </a:cxn>
                <a:cxn ang="0">
                  <a:pos x="122" y="8"/>
                </a:cxn>
                <a:cxn ang="0">
                  <a:pos x="117" y="3"/>
                </a:cxn>
                <a:cxn ang="0">
                  <a:pos x="105" y="5"/>
                </a:cxn>
                <a:cxn ang="0">
                  <a:pos x="95" y="4"/>
                </a:cxn>
                <a:cxn ang="0">
                  <a:pos x="81" y="12"/>
                </a:cxn>
                <a:cxn ang="0">
                  <a:pos x="73" y="8"/>
                </a:cxn>
                <a:cxn ang="0">
                  <a:pos x="69" y="3"/>
                </a:cxn>
                <a:cxn ang="0">
                  <a:pos x="50" y="11"/>
                </a:cxn>
                <a:cxn ang="0">
                  <a:pos x="43" y="7"/>
                </a:cxn>
                <a:cxn ang="0">
                  <a:pos x="34" y="8"/>
                </a:cxn>
                <a:cxn ang="0">
                  <a:pos x="29" y="3"/>
                </a:cxn>
                <a:cxn ang="0">
                  <a:pos x="19" y="4"/>
                </a:cxn>
                <a:cxn ang="0">
                  <a:pos x="11" y="4"/>
                </a:cxn>
                <a:cxn ang="0">
                  <a:pos x="5" y="19"/>
                </a:cxn>
                <a:cxn ang="0">
                  <a:pos x="23" y="7"/>
                </a:cxn>
                <a:cxn ang="0">
                  <a:pos x="30" y="11"/>
                </a:cxn>
                <a:cxn ang="0">
                  <a:pos x="36" y="16"/>
                </a:cxn>
                <a:cxn ang="0">
                  <a:pos x="45" y="16"/>
                </a:cxn>
                <a:cxn ang="0">
                  <a:pos x="51" y="21"/>
                </a:cxn>
                <a:cxn ang="0">
                  <a:pos x="66" y="12"/>
                </a:cxn>
                <a:cxn ang="0">
                  <a:pos x="76" y="10"/>
                </a:cxn>
                <a:cxn ang="0">
                  <a:pos x="83" y="16"/>
                </a:cxn>
                <a:cxn ang="0">
                  <a:pos x="100" y="5"/>
                </a:cxn>
                <a:cxn ang="0">
                  <a:pos x="103" y="11"/>
                </a:cxn>
                <a:cxn ang="0">
                  <a:pos x="110" y="18"/>
                </a:cxn>
                <a:cxn ang="0">
                  <a:pos x="125" y="12"/>
                </a:cxn>
                <a:cxn ang="0">
                  <a:pos x="135" y="15"/>
                </a:cxn>
                <a:cxn ang="0">
                  <a:pos x="151" y="7"/>
                </a:cxn>
                <a:cxn ang="0">
                  <a:pos x="153" y="21"/>
                </a:cxn>
                <a:cxn ang="0">
                  <a:pos x="169" y="14"/>
                </a:cxn>
                <a:cxn ang="0">
                  <a:pos x="180" y="12"/>
                </a:cxn>
                <a:cxn ang="0">
                  <a:pos x="189" y="22"/>
                </a:cxn>
                <a:cxn ang="0">
                  <a:pos x="211" y="7"/>
                </a:cxn>
                <a:cxn ang="0">
                  <a:pos x="202" y="21"/>
                </a:cxn>
                <a:cxn ang="0">
                  <a:pos x="194" y="49"/>
                </a:cxn>
                <a:cxn ang="0">
                  <a:pos x="193" y="65"/>
                </a:cxn>
                <a:cxn ang="0">
                  <a:pos x="208" y="55"/>
                </a:cxn>
                <a:cxn ang="0">
                  <a:pos x="211" y="59"/>
                </a:cxn>
                <a:cxn ang="0">
                  <a:pos x="211" y="73"/>
                </a:cxn>
                <a:cxn ang="0">
                  <a:pos x="205" y="107"/>
                </a:cxn>
                <a:cxn ang="0">
                  <a:pos x="212" y="104"/>
                </a:cxn>
                <a:cxn ang="0">
                  <a:pos x="213" y="89"/>
                </a:cxn>
                <a:cxn ang="0">
                  <a:pos x="220" y="63"/>
                </a:cxn>
                <a:cxn ang="0">
                  <a:pos x="216" y="52"/>
                </a:cxn>
                <a:cxn ang="0">
                  <a:pos x="197" y="66"/>
                </a:cxn>
                <a:cxn ang="0">
                  <a:pos x="223" y="21"/>
                </a:cxn>
                <a:cxn ang="0">
                  <a:pos x="234" y="21"/>
                </a:cxn>
                <a:cxn ang="0">
                  <a:pos x="249" y="16"/>
                </a:cxn>
                <a:cxn ang="0">
                  <a:pos x="191" y="8"/>
                </a:cxn>
                <a:cxn ang="0">
                  <a:pos x="208" y="36"/>
                </a:cxn>
                <a:cxn ang="0">
                  <a:pos x="217" y="11"/>
                </a:cxn>
              </a:cxnLst>
              <a:rect l="0" t="0" r="r" b="b"/>
              <a:pathLst>
                <a:path w="264" h="111">
                  <a:moveTo>
                    <a:pt x="263" y="7"/>
                  </a:moveTo>
                  <a:lnTo>
                    <a:pt x="263" y="7"/>
                  </a:lnTo>
                  <a:lnTo>
                    <a:pt x="257" y="12"/>
                  </a:lnTo>
                  <a:lnTo>
                    <a:pt x="252" y="19"/>
                  </a:lnTo>
                  <a:lnTo>
                    <a:pt x="252" y="19"/>
                  </a:lnTo>
                  <a:lnTo>
                    <a:pt x="256" y="11"/>
                  </a:lnTo>
                  <a:lnTo>
                    <a:pt x="257" y="7"/>
                  </a:lnTo>
                  <a:lnTo>
                    <a:pt x="257" y="4"/>
                  </a:lnTo>
                  <a:lnTo>
                    <a:pt x="257" y="4"/>
                  </a:lnTo>
                  <a:lnTo>
                    <a:pt x="256" y="3"/>
                  </a:lnTo>
                  <a:lnTo>
                    <a:pt x="256" y="4"/>
                  </a:lnTo>
                  <a:lnTo>
                    <a:pt x="256" y="4"/>
                  </a:lnTo>
                  <a:lnTo>
                    <a:pt x="252" y="7"/>
                  </a:lnTo>
                  <a:lnTo>
                    <a:pt x="248" y="10"/>
                  </a:lnTo>
                  <a:lnTo>
                    <a:pt x="242" y="18"/>
                  </a:lnTo>
                  <a:lnTo>
                    <a:pt x="242" y="18"/>
                  </a:lnTo>
                  <a:lnTo>
                    <a:pt x="245" y="11"/>
                  </a:lnTo>
                  <a:lnTo>
                    <a:pt x="248" y="8"/>
                  </a:lnTo>
                  <a:lnTo>
                    <a:pt x="248" y="4"/>
                  </a:lnTo>
                  <a:lnTo>
                    <a:pt x="248" y="4"/>
                  </a:lnTo>
                  <a:lnTo>
                    <a:pt x="248" y="4"/>
                  </a:lnTo>
                  <a:lnTo>
                    <a:pt x="246" y="4"/>
                  </a:lnTo>
                  <a:lnTo>
                    <a:pt x="245" y="5"/>
                  </a:lnTo>
                  <a:lnTo>
                    <a:pt x="245" y="5"/>
                  </a:lnTo>
                  <a:lnTo>
                    <a:pt x="239" y="12"/>
                  </a:lnTo>
                  <a:lnTo>
                    <a:pt x="239" y="12"/>
                  </a:lnTo>
                  <a:lnTo>
                    <a:pt x="237" y="15"/>
                  </a:lnTo>
                  <a:lnTo>
                    <a:pt x="237" y="15"/>
                  </a:lnTo>
                  <a:lnTo>
                    <a:pt x="237" y="16"/>
                  </a:lnTo>
                  <a:lnTo>
                    <a:pt x="237" y="16"/>
                  </a:lnTo>
                  <a:lnTo>
                    <a:pt x="237" y="12"/>
                  </a:lnTo>
                  <a:lnTo>
                    <a:pt x="239" y="8"/>
                  </a:lnTo>
                  <a:lnTo>
                    <a:pt x="241" y="5"/>
                  </a:lnTo>
                  <a:lnTo>
                    <a:pt x="241" y="1"/>
                  </a:lnTo>
                  <a:lnTo>
                    <a:pt x="241" y="1"/>
                  </a:lnTo>
                  <a:lnTo>
                    <a:pt x="241" y="1"/>
                  </a:lnTo>
                  <a:lnTo>
                    <a:pt x="239" y="1"/>
                  </a:lnTo>
                  <a:lnTo>
                    <a:pt x="239" y="1"/>
                  </a:lnTo>
                  <a:lnTo>
                    <a:pt x="235" y="3"/>
                  </a:lnTo>
                  <a:lnTo>
                    <a:pt x="233" y="5"/>
                  </a:lnTo>
                  <a:lnTo>
                    <a:pt x="228" y="12"/>
                  </a:lnTo>
                  <a:lnTo>
                    <a:pt x="228" y="12"/>
                  </a:lnTo>
                  <a:lnTo>
                    <a:pt x="231" y="3"/>
                  </a:lnTo>
                  <a:lnTo>
                    <a:pt x="231" y="3"/>
                  </a:lnTo>
                  <a:lnTo>
                    <a:pt x="231" y="3"/>
                  </a:lnTo>
                  <a:lnTo>
                    <a:pt x="230" y="3"/>
                  </a:lnTo>
                  <a:lnTo>
                    <a:pt x="228" y="4"/>
                  </a:lnTo>
                  <a:lnTo>
                    <a:pt x="228" y="4"/>
                  </a:lnTo>
                  <a:lnTo>
                    <a:pt x="224" y="10"/>
                  </a:lnTo>
                  <a:lnTo>
                    <a:pt x="219" y="16"/>
                  </a:lnTo>
                  <a:lnTo>
                    <a:pt x="219" y="16"/>
                  </a:lnTo>
                  <a:lnTo>
                    <a:pt x="220" y="15"/>
                  </a:lnTo>
                  <a:lnTo>
                    <a:pt x="220" y="15"/>
                  </a:lnTo>
                  <a:lnTo>
                    <a:pt x="223" y="4"/>
                  </a:lnTo>
                  <a:lnTo>
                    <a:pt x="223" y="4"/>
                  </a:lnTo>
                  <a:lnTo>
                    <a:pt x="223" y="4"/>
                  </a:lnTo>
                  <a:lnTo>
                    <a:pt x="223" y="4"/>
                  </a:lnTo>
                  <a:lnTo>
                    <a:pt x="220" y="5"/>
                  </a:lnTo>
                  <a:lnTo>
                    <a:pt x="220" y="5"/>
                  </a:lnTo>
                  <a:lnTo>
                    <a:pt x="209" y="18"/>
                  </a:lnTo>
                  <a:lnTo>
                    <a:pt x="209" y="18"/>
                  </a:lnTo>
                  <a:lnTo>
                    <a:pt x="212" y="15"/>
                  </a:lnTo>
                  <a:lnTo>
                    <a:pt x="213" y="11"/>
                  </a:lnTo>
                  <a:lnTo>
                    <a:pt x="215" y="4"/>
                  </a:lnTo>
                  <a:lnTo>
                    <a:pt x="215" y="4"/>
                  </a:lnTo>
                  <a:lnTo>
                    <a:pt x="215" y="3"/>
                  </a:lnTo>
                  <a:lnTo>
                    <a:pt x="215" y="3"/>
                  </a:lnTo>
                  <a:lnTo>
                    <a:pt x="213" y="3"/>
                  </a:lnTo>
                  <a:lnTo>
                    <a:pt x="213" y="3"/>
                  </a:lnTo>
                  <a:lnTo>
                    <a:pt x="206" y="10"/>
                  </a:lnTo>
                  <a:lnTo>
                    <a:pt x="200" y="15"/>
                  </a:lnTo>
                  <a:lnTo>
                    <a:pt x="200" y="15"/>
                  </a:lnTo>
                  <a:lnTo>
                    <a:pt x="204" y="3"/>
                  </a:lnTo>
                  <a:lnTo>
                    <a:pt x="204" y="3"/>
                  </a:lnTo>
                  <a:lnTo>
                    <a:pt x="204" y="1"/>
                  </a:lnTo>
                  <a:lnTo>
                    <a:pt x="202" y="1"/>
                  </a:lnTo>
                  <a:lnTo>
                    <a:pt x="201" y="3"/>
                  </a:lnTo>
                  <a:lnTo>
                    <a:pt x="201" y="3"/>
                  </a:lnTo>
                  <a:lnTo>
                    <a:pt x="198" y="5"/>
                  </a:lnTo>
                  <a:lnTo>
                    <a:pt x="194" y="8"/>
                  </a:lnTo>
                  <a:lnTo>
                    <a:pt x="194" y="8"/>
                  </a:lnTo>
                  <a:lnTo>
                    <a:pt x="197" y="5"/>
                  </a:lnTo>
                  <a:lnTo>
                    <a:pt x="197" y="5"/>
                  </a:lnTo>
                  <a:lnTo>
                    <a:pt x="197" y="4"/>
                  </a:lnTo>
                  <a:lnTo>
                    <a:pt x="195" y="4"/>
                  </a:lnTo>
                  <a:lnTo>
                    <a:pt x="194" y="5"/>
                  </a:lnTo>
                  <a:lnTo>
                    <a:pt x="194" y="5"/>
                  </a:lnTo>
                  <a:lnTo>
                    <a:pt x="191" y="7"/>
                  </a:lnTo>
                  <a:lnTo>
                    <a:pt x="189" y="10"/>
                  </a:lnTo>
                  <a:lnTo>
                    <a:pt x="183" y="15"/>
                  </a:lnTo>
                  <a:lnTo>
                    <a:pt x="183" y="15"/>
                  </a:lnTo>
                  <a:lnTo>
                    <a:pt x="187" y="8"/>
                  </a:lnTo>
                  <a:lnTo>
                    <a:pt x="187" y="3"/>
                  </a:lnTo>
                  <a:lnTo>
                    <a:pt x="187" y="3"/>
                  </a:lnTo>
                  <a:lnTo>
                    <a:pt x="187" y="1"/>
                  </a:lnTo>
                  <a:lnTo>
                    <a:pt x="186" y="3"/>
                  </a:lnTo>
                  <a:lnTo>
                    <a:pt x="186" y="3"/>
                  </a:lnTo>
                  <a:lnTo>
                    <a:pt x="180" y="5"/>
                  </a:lnTo>
                  <a:lnTo>
                    <a:pt x="176" y="10"/>
                  </a:lnTo>
                  <a:lnTo>
                    <a:pt x="176" y="10"/>
                  </a:lnTo>
                  <a:lnTo>
                    <a:pt x="175" y="11"/>
                  </a:lnTo>
                  <a:lnTo>
                    <a:pt x="175" y="11"/>
                  </a:lnTo>
                  <a:lnTo>
                    <a:pt x="176" y="10"/>
                  </a:lnTo>
                  <a:lnTo>
                    <a:pt x="176" y="10"/>
                  </a:lnTo>
                  <a:lnTo>
                    <a:pt x="178" y="7"/>
                  </a:lnTo>
                  <a:lnTo>
                    <a:pt x="179" y="3"/>
                  </a:lnTo>
                  <a:lnTo>
                    <a:pt x="179" y="3"/>
                  </a:lnTo>
                  <a:lnTo>
                    <a:pt x="178" y="3"/>
                  </a:lnTo>
                  <a:lnTo>
                    <a:pt x="178" y="3"/>
                  </a:lnTo>
                  <a:lnTo>
                    <a:pt x="178" y="3"/>
                  </a:lnTo>
                  <a:lnTo>
                    <a:pt x="172" y="7"/>
                  </a:lnTo>
                  <a:lnTo>
                    <a:pt x="168" y="11"/>
                  </a:lnTo>
                  <a:lnTo>
                    <a:pt x="168" y="11"/>
                  </a:lnTo>
                  <a:lnTo>
                    <a:pt x="164" y="15"/>
                  </a:lnTo>
                  <a:lnTo>
                    <a:pt x="165" y="14"/>
                  </a:lnTo>
                  <a:lnTo>
                    <a:pt x="172" y="3"/>
                  </a:lnTo>
                  <a:lnTo>
                    <a:pt x="172" y="3"/>
                  </a:lnTo>
                  <a:lnTo>
                    <a:pt x="172" y="3"/>
                  </a:lnTo>
                  <a:lnTo>
                    <a:pt x="171" y="3"/>
                  </a:lnTo>
                  <a:lnTo>
                    <a:pt x="169" y="3"/>
                  </a:lnTo>
                  <a:lnTo>
                    <a:pt x="169" y="3"/>
                  </a:lnTo>
                  <a:lnTo>
                    <a:pt x="164" y="7"/>
                  </a:lnTo>
                  <a:lnTo>
                    <a:pt x="160" y="11"/>
                  </a:lnTo>
                  <a:lnTo>
                    <a:pt x="160" y="11"/>
                  </a:lnTo>
                  <a:lnTo>
                    <a:pt x="160" y="12"/>
                  </a:lnTo>
                  <a:lnTo>
                    <a:pt x="160" y="12"/>
                  </a:lnTo>
                  <a:lnTo>
                    <a:pt x="165" y="3"/>
                  </a:lnTo>
                  <a:lnTo>
                    <a:pt x="165" y="3"/>
                  </a:lnTo>
                  <a:lnTo>
                    <a:pt x="165" y="1"/>
                  </a:lnTo>
                  <a:lnTo>
                    <a:pt x="165" y="1"/>
                  </a:lnTo>
                  <a:lnTo>
                    <a:pt x="162" y="3"/>
                  </a:lnTo>
                  <a:lnTo>
                    <a:pt x="162" y="3"/>
                  </a:lnTo>
                  <a:lnTo>
                    <a:pt x="157" y="7"/>
                  </a:lnTo>
                  <a:lnTo>
                    <a:pt x="151" y="12"/>
                  </a:lnTo>
                  <a:lnTo>
                    <a:pt x="151" y="12"/>
                  </a:lnTo>
                  <a:lnTo>
                    <a:pt x="157" y="3"/>
                  </a:lnTo>
                  <a:lnTo>
                    <a:pt x="157" y="3"/>
                  </a:lnTo>
                  <a:lnTo>
                    <a:pt x="158" y="3"/>
                  </a:lnTo>
                  <a:lnTo>
                    <a:pt x="157" y="3"/>
                  </a:lnTo>
                  <a:lnTo>
                    <a:pt x="155" y="3"/>
                  </a:lnTo>
                  <a:lnTo>
                    <a:pt x="155" y="3"/>
                  </a:lnTo>
                  <a:lnTo>
                    <a:pt x="149" y="10"/>
                  </a:lnTo>
                  <a:lnTo>
                    <a:pt x="149" y="10"/>
                  </a:lnTo>
                  <a:lnTo>
                    <a:pt x="151" y="3"/>
                  </a:lnTo>
                  <a:lnTo>
                    <a:pt x="151" y="3"/>
                  </a:lnTo>
                  <a:lnTo>
                    <a:pt x="150" y="1"/>
                  </a:lnTo>
                  <a:lnTo>
                    <a:pt x="150" y="1"/>
                  </a:lnTo>
                  <a:lnTo>
                    <a:pt x="150" y="1"/>
                  </a:lnTo>
                  <a:lnTo>
                    <a:pt x="138" y="11"/>
                  </a:lnTo>
                  <a:lnTo>
                    <a:pt x="138" y="11"/>
                  </a:lnTo>
                  <a:lnTo>
                    <a:pt x="143" y="5"/>
                  </a:lnTo>
                  <a:lnTo>
                    <a:pt x="143" y="5"/>
                  </a:lnTo>
                  <a:lnTo>
                    <a:pt x="143" y="4"/>
                  </a:lnTo>
                  <a:lnTo>
                    <a:pt x="142" y="4"/>
                  </a:lnTo>
                  <a:lnTo>
                    <a:pt x="140" y="5"/>
                  </a:lnTo>
                  <a:lnTo>
                    <a:pt x="140" y="5"/>
                  </a:lnTo>
                  <a:lnTo>
                    <a:pt x="135" y="12"/>
                  </a:lnTo>
                  <a:lnTo>
                    <a:pt x="138" y="8"/>
                  </a:lnTo>
                  <a:lnTo>
                    <a:pt x="138" y="8"/>
                  </a:lnTo>
                  <a:lnTo>
                    <a:pt x="140" y="3"/>
                  </a:lnTo>
                  <a:lnTo>
                    <a:pt x="140" y="3"/>
                  </a:lnTo>
                  <a:lnTo>
                    <a:pt x="140" y="1"/>
                  </a:lnTo>
                  <a:lnTo>
                    <a:pt x="139" y="1"/>
                  </a:lnTo>
                  <a:lnTo>
                    <a:pt x="139" y="1"/>
                  </a:lnTo>
                  <a:lnTo>
                    <a:pt x="136" y="4"/>
                  </a:lnTo>
                  <a:lnTo>
                    <a:pt x="132" y="7"/>
                  </a:lnTo>
                  <a:lnTo>
                    <a:pt x="132" y="7"/>
                  </a:lnTo>
                  <a:lnTo>
                    <a:pt x="128" y="14"/>
                  </a:lnTo>
                  <a:lnTo>
                    <a:pt x="129" y="11"/>
                  </a:lnTo>
                  <a:lnTo>
                    <a:pt x="129" y="11"/>
                  </a:lnTo>
                  <a:lnTo>
                    <a:pt x="132" y="4"/>
                  </a:lnTo>
                  <a:lnTo>
                    <a:pt x="132" y="4"/>
                  </a:lnTo>
                  <a:lnTo>
                    <a:pt x="132" y="4"/>
                  </a:lnTo>
                  <a:lnTo>
                    <a:pt x="132" y="4"/>
                  </a:lnTo>
                  <a:lnTo>
                    <a:pt x="131" y="4"/>
                  </a:lnTo>
                  <a:lnTo>
                    <a:pt x="131" y="4"/>
                  </a:lnTo>
                  <a:lnTo>
                    <a:pt x="122" y="11"/>
                  </a:lnTo>
                  <a:lnTo>
                    <a:pt x="122" y="11"/>
                  </a:lnTo>
                  <a:lnTo>
                    <a:pt x="118" y="14"/>
                  </a:lnTo>
                  <a:lnTo>
                    <a:pt x="122" y="8"/>
                  </a:lnTo>
                  <a:lnTo>
                    <a:pt x="122" y="8"/>
                  </a:lnTo>
                  <a:lnTo>
                    <a:pt x="125" y="3"/>
                  </a:lnTo>
                  <a:lnTo>
                    <a:pt x="125" y="3"/>
                  </a:lnTo>
                  <a:lnTo>
                    <a:pt x="125" y="3"/>
                  </a:lnTo>
                  <a:lnTo>
                    <a:pt x="124" y="3"/>
                  </a:lnTo>
                  <a:lnTo>
                    <a:pt x="124" y="3"/>
                  </a:lnTo>
                  <a:lnTo>
                    <a:pt x="120" y="5"/>
                  </a:lnTo>
                  <a:lnTo>
                    <a:pt x="116" y="8"/>
                  </a:lnTo>
                  <a:lnTo>
                    <a:pt x="116" y="8"/>
                  </a:lnTo>
                  <a:lnTo>
                    <a:pt x="111" y="12"/>
                  </a:lnTo>
                  <a:lnTo>
                    <a:pt x="111" y="12"/>
                  </a:lnTo>
                  <a:lnTo>
                    <a:pt x="114" y="10"/>
                  </a:lnTo>
                  <a:lnTo>
                    <a:pt x="118" y="3"/>
                  </a:lnTo>
                  <a:lnTo>
                    <a:pt x="118" y="3"/>
                  </a:lnTo>
                  <a:lnTo>
                    <a:pt x="117" y="3"/>
                  </a:lnTo>
                  <a:lnTo>
                    <a:pt x="117" y="3"/>
                  </a:lnTo>
                  <a:lnTo>
                    <a:pt x="116" y="3"/>
                  </a:lnTo>
                  <a:lnTo>
                    <a:pt x="116" y="3"/>
                  </a:lnTo>
                  <a:lnTo>
                    <a:pt x="111" y="7"/>
                  </a:lnTo>
                  <a:lnTo>
                    <a:pt x="107" y="10"/>
                  </a:lnTo>
                  <a:lnTo>
                    <a:pt x="107" y="10"/>
                  </a:lnTo>
                  <a:lnTo>
                    <a:pt x="110" y="5"/>
                  </a:lnTo>
                  <a:lnTo>
                    <a:pt x="113" y="1"/>
                  </a:lnTo>
                  <a:lnTo>
                    <a:pt x="113" y="1"/>
                  </a:lnTo>
                  <a:lnTo>
                    <a:pt x="111" y="1"/>
                  </a:lnTo>
                  <a:lnTo>
                    <a:pt x="111" y="1"/>
                  </a:lnTo>
                  <a:lnTo>
                    <a:pt x="111" y="1"/>
                  </a:lnTo>
                  <a:lnTo>
                    <a:pt x="107" y="3"/>
                  </a:lnTo>
                  <a:lnTo>
                    <a:pt x="105" y="5"/>
                  </a:lnTo>
                  <a:lnTo>
                    <a:pt x="105" y="5"/>
                  </a:lnTo>
                  <a:lnTo>
                    <a:pt x="98" y="12"/>
                  </a:lnTo>
                  <a:lnTo>
                    <a:pt x="98" y="12"/>
                  </a:lnTo>
                  <a:lnTo>
                    <a:pt x="103" y="4"/>
                  </a:lnTo>
                  <a:lnTo>
                    <a:pt x="103" y="4"/>
                  </a:lnTo>
                  <a:lnTo>
                    <a:pt x="102" y="3"/>
                  </a:lnTo>
                  <a:lnTo>
                    <a:pt x="102" y="3"/>
                  </a:lnTo>
                  <a:lnTo>
                    <a:pt x="102" y="3"/>
                  </a:lnTo>
                  <a:lnTo>
                    <a:pt x="96" y="7"/>
                  </a:lnTo>
                  <a:lnTo>
                    <a:pt x="91" y="11"/>
                  </a:lnTo>
                  <a:lnTo>
                    <a:pt x="91" y="11"/>
                  </a:lnTo>
                  <a:lnTo>
                    <a:pt x="88" y="15"/>
                  </a:lnTo>
                  <a:lnTo>
                    <a:pt x="89" y="14"/>
                  </a:lnTo>
                  <a:lnTo>
                    <a:pt x="95" y="4"/>
                  </a:lnTo>
                  <a:lnTo>
                    <a:pt x="95" y="4"/>
                  </a:lnTo>
                  <a:lnTo>
                    <a:pt x="95" y="4"/>
                  </a:lnTo>
                  <a:lnTo>
                    <a:pt x="94" y="4"/>
                  </a:lnTo>
                  <a:lnTo>
                    <a:pt x="92" y="5"/>
                  </a:lnTo>
                  <a:lnTo>
                    <a:pt x="92" y="5"/>
                  </a:lnTo>
                  <a:lnTo>
                    <a:pt x="91" y="7"/>
                  </a:lnTo>
                  <a:lnTo>
                    <a:pt x="91" y="7"/>
                  </a:lnTo>
                  <a:lnTo>
                    <a:pt x="92" y="4"/>
                  </a:lnTo>
                  <a:lnTo>
                    <a:pt x="92" y="4"/>
                  </a:lnTo>
                  <a:lnTo>
                    <a:pt x="91" y="4"/>
                  </a:lnTo>
                  <a:lnTo>
                    <a:pt x="91" y="4"/>
                  </a:lnTo>
                  <a:lnTo>
                    <a:pt x="88" y="5"/>
                  </a:lnTo>
                  <a:lnTo>
                    <a:pt x="88" y="5"/>
                  </a:lnTo>
                  <a:lnTo>
                    <a:pt x="83" y="11"/>
                  </a:lnTo>
                  <a:lnTo>
                    <a:pt x="83" y="11"/>
                  </a:lnTo>
                  <a:lnTo>
                    <a:pt x="81" y="12"/>
                  </a:lnTo>
                  <a:lnTo>
                    <a:pt x="81" y="12"/>
                  </a:lnTo>
                  <a:lnTo>
                    <a:pt x="84" y="7"/>
                  </a:lnTo>
                  <a:lnTo>
                    <a:pt x="85" y="1"/>
                  </a:lnTo>
                  <a:lnTo>
                    <a:pt x="85" y="1"/>
                  </a:lnTo>
                  <a:lnTo>
                    <a:pt x="84" y="0"/>
                  </a:lnTo>
                  <a:lnTo>
                    <a:pt x="84" y="1"/>
                  </a:lnTo>
                  <a:lnTo>
                    <a:pt x="84" y="1"/>
                  </a:lnTo>
                  <a:lnTo>
                    <a:pt x="77" y="5"/>
                  </a:lnTo>
                  <a:lnTo>
                    <a:pt x="77" y="5"/>
                  </a:lnTo>
                  <a:lnTo>
                    <a:pt x="78" y="4"/>
                  </a:lnTo>
                  <a:lnTo>
                    <a:pt x="78" y="4"/>
                  </a:lnTo>
                  <a:lnTo>
                    <a:pt x="78" y="3"/>
                  </a:lnTo>
                  <a:lnTo>
                    <a:pt x="77" y="4"/>
                  </a:lnTo>
                  <a:lnTo>
                    <a:pt x="76" y="5"/>
                  </a:lnTo>
                  <a:lnTo>
                    <a:pt x="76" y="5"/>
                  </a:lnTo>
                  <a:lnTo>
                    <a:pt x="73" y="8"/>
                  </a:lnTo>
                  <a:lnTo>
                    <a:pt x="76" y="3"/>
                  </a:lnTo>
                  <a:lnTo>
                    <a:pt x="76" y="3"/>
                  </a:lnTo>
                  <a:lnTo>
                    <a:pt x="76" y="3"/>
                  </a:lnTo>
                  <a:lnTo>
                    <a:pt x="76" y="1"/>
                  </a:lnTo>
                  <a:lnTo>
                    <a:pt x="74" y="3"/>
                  </a:lnTo>
                  <a:lnTo>
                    <a:pt x="74" y="3"/>
                  </a:lnTo>
                  <a:lnTo>
                    <a:pt x="69" y="7"/>
                  </a:lnTo>
                  <a:lnTo>
                    <a:pt x="63" y="12"/>
                  </a:lnTo>
                  <a:lnTo>
                    <a:pt x="63" y="12"/>
                  </a:lnTo>
                  <a:lnTo>
                    <a:pt x="67" y="8"/>
                  </a:lnTo>
                  <a:lnTo>
                    <a:pt x="69" y="5"/>
                  </a:lnTo>
                  <a:lnTo>
                    <a:pt x="69" y="3"/>
                  </a:lnTo>
                  <a:lnTo>
                    <a:pt x="69" y="3"/>
                  </a:lnTo>
                  <a:lnTo>
                    <a:pt x="69" y="3"/>
                  </a:lnTo>
                  <a:lnTo>
                    <a:pt x="69" y="3"/>
                  </a:lnTo>
                  <a:lnTo>
                    <a:pt x="69" y="3"/>
                  </a:lnTo>
                  <a:lnTo>
                    <a:pt x="62" y="7"/>
                  </a:lnTo>
                  <a:lnTo>
                    <a:pt x="58" y="12"/>
                  </a:lnTo>
                  <a:lnTo>
                    <a:pt x="58" y="12"/>
                  </a:lnTo>
                  <a:lnTo>
                    <a:pt x="61" y="7"/>
                  </a:lnTo>
                  <a:lnTo>
                    <a:pt x="62" y="4"/>
                  </a:lnTo>
                  <a:lnTo>
                    <a:pt x="61" y="1"/>
                  </a:lnTo>
                  <a:lnTo>
                    <a:pt x="61" y="1"/>
                  </a:lnTo>
                  <a:lnTo>
                    <a:pt x="61" y="1"/>
                  </a:lnTo>
                  <a:lnTo>
                    <a:pt x="61" y="1"/>
                  </a:lnTo>
                  <a:lnTo>
                    <a:pt x="55" y="5"/>
                  </a:lnTo>
                  <a:lnTo>
                    <a:pt x="50" y="11"/>
                  </a:lnTo>
                  <a:lnTo>
                    <a:pt x="50" y="11"/>
                  </a:lnTo>
                  <a:lnTo>
                    <a:pt x="50" y="11"/>
                  </a:lnTo>
                  <a:lnTo>
                    <a:pt x="50" y="11"/>
                  </a:lnTo>
                  <a:lnTo>
                    <a:pt x="52" y="7"/>
                  </a:lnTo>
                  <a:lnTo>
                    <a:pt x="54" y="4"/>
                  </a:lnTo>
                  <a:lnTo>
                    <a:pt x="54" y="3"/>
                  </a:lnTo>
                  <a:lnTo>
                    <a:pt x="54" y="3"/>
                  </a:lnTo>
                  <a:lnTo>
                    <a:pt x="52" y="1"/>
                  </a:lnTo>
                  <a:lnTo>
                    <a:pt x="51" y="3"/>
                  </a:lnTo>
                  <a:lnTo>
                    <a:pt x="51" y="3"/>
                  </a:lnTo>
                  <a:lnTo>
                    <a:pt x="47" y="8"/>
                  </a:lnTo>
                  <a:lnTo>
                    <a:pt x="47" y="8"/>
                  </a:lnTo>
                  <a:lnTo>
                    <a:pt x="48" y="4"/>
                  </a:lnTo>
                  <a:lnTo>
                    <a:pt x="48" y="4"/>
                  </a:lnTo>
                  <a:lnTo>
                    <a:pt x="48" y="4"/>
                  </a:lnTo>
                  <a:lnTo>
                    <a:pt x="48" y="4"/>
                  </a:lnTo>
                  <a:lnTo>
                    <a:pt x="45" y="4"/>
                  </a:lnTo>
                  <a:lnTo>
                    <a:pt x="43" y="7"/>
                  </a:lnTo>
                  <a:lnTo>
                    <a:pt x="39" y="10"/>
                  </a:lnTo>
                  <a:lnTo>
                    <a:pt x="39" y="10"/>
                  </a:lnTo>
                  <a:lnTo>
                    <a:pt x="39" y="11"/>
                  </a:lnTo>
                  <a:lnTo>
                    <a:pt x="39" y="11"/>
                  </a:lnTo>
                  <a:lnTo>
                    <a:pt x="41" y="7"/>
                  </a:lnTo>
                  <a:lnTo>
                    <a:pt x="43" y="4"/>
                  </a:lnTo>
                  <a:lnTo>
                    <a:pt x="43" y="4"/>
                  </a:lnTo>
                  <a:lnTo>
                    <a:pt x="43" y="3"/>
                  </a:lnTo>
                  <a:lnTo>
                    <a:pt x="43" y="3"/>
                  </a:lnTo>
                  <a:lnTo>
                    <a:pt x="40" y="3"/>
                  </a:lnTo>
                  <a:lnTo>
                    <a:pt x="39" y="4"/>
                  </a:lnTo>
                  <a:lnTo>
                    <a:pt x="36" y="5"/>
                  </a:lnTo>
                  <a:lnTo>
                    <a:pt x="36" y="5"/>
                  </a:lnTo>
                  <a:lnTo>
                    <a:pt x="34" y="8"/>
                  </a:lnTo>
                  <a:lnTo>
                    <a:pt x="34" y="8"/>
                  </a:lnTo>
                  <a:lnTo>
                    <a:pt x="36" y="5"/>
                  </a:lnTo>
                  <a:lnTo>
                    <a:pt x="36" y="5"/>
                  </a:lnTo>
                  <a:lnTo>
                    <a:pt x="34" y="5"/>
                  </a:lnTo>
                  <a:lnTo>
                    <a:pt x="34" y="5"/>
                  </a:lnTo>
                  <a:lnTo>
                    <a:pt x="34" y="5"/>
                  </a:lnTo>
                  <a:lnTo>
                    <a:pt x="32" y="8"/>
                  </a:lnTo>
                  <a:lnTo>
                    <a:pt x="29" y="11"/>
                  </a:lnTo>
                  <a:lnTo>
                    <a:pt x="29" y="11"/>
                  </a:lnTo>
                  <a:lnTo>
                    <a:pt x="26" y="14"/>
                  </a:lnTo>
                  <a:lnTo>
                    <a:pt x="28" y="11"/>
                  </a:lnTo>
                  <a:lnTo>
                    <a:pt x="29" y="7"/>
                  </a:lnTo>
                  <a:lnTo>
                    <a:pt x="30" y="3"/>
                  </a:lnTo>
                  <a:lnTo>
                    <a:pt x="30" y="3"/>
                  </a:lnTo>
                  <a:lnTo>
                    <a:pt x="30" y="3"/>
                  </a:lnTo>
                  <a:lnTo>
                    <a:pt x="29" y="3"/>
                  </a:lnTo>
                  <a:lnTo>
                    <a:pt x="29" y="3"/>
                  </a:lnTo>
                  <a:lnTo>
                    <a:pt x="25" y="7"/>
                  </a:lnTo>
                  <a:lnTo>
                    <a:pt x="25" y="7"/>
                  </a:lnTo>
                  <a:lnTo>
                    <a:pt x="26" y="4"/>
                  </a:lnTo>
                  <a:lnTo>
                    <a:pt x="26" y="4"/>
                  </a:lnTo>
                  <a:lnTo>
                    <a:pt x="25" y="4"/>
                  </a:lnTo>
                  <a:lnTo>
                    <a:pt x="25" y="4"/>
                  </a:lnTo>
                  <a:lnTo>
                    <a:pt x="21" y="7"/>
                  </a:lnTo>
                  <a:lnTo>
                    <a:pt x="18" y="11"/>
                  </a:lnTo>
                  <a:lnTo>
                    <a:pt x="18" y="11"/>
                  </a:lnTo>
                  <a:lnTo>
                    <a:pt x="15" y="14"/>
                  </a:lnTo>
                  <a:lnTo>
                    <a:pt x="15" y="11"/>
                  </a:lnTo>
                  <a:lnTo>
                    <a:pt x="19" y="4"/>
                  </a:lnTo>
                  <a:lnTo>
                    <a:pt x="19" y="4"/>
                  </a:lnTo>
                  <a:lnTo>
                    <a:pt x="19" y="4"/>
                  </a:lnTo>
                  <a:lnTo>
                    <a:pt x="19" y="4"/>
                  </a:lnTo>
                  <a:lnTo>
                    <a:pt x="19" y="3"/>
                  </a:lnTo>
                  <a:lnTo>
                    <a:pt x="19" y="3"/>
                  </a:lnTo>
                  <a:lnTo>
                    <a:pt x="18" y="3"/>
                  </a:lnTo>
                  <a:lnTo>
                    <a:pt x="18" y="3"/>
                  </a:lnTo>
                  <a:lnTo>
                    <a:pt x="12" y="7"/>
                  </a:lnTo>
                  <a:lnTo>
                    <a:pt x="8" y="12"/>
                  </a:lnTo>
                  <a:lnTo>
                    <a:pt x="8" y="12"/>
                  </a:lnTo>
                  <a:lnTo>
                    <a:pt x="10" y="11"/>
                  </a:lnTo>
                  <a:lnTo>
                    <a:pt x="10" y="11"/>
                  </a:lnTo>
                  <a:lnTo>
                    <a:pt x="11" y="8"/>
                  </a:lnTo>
                  <a:lnTo>
                    <a:pt x="12" y="4"/>
                  </a:lnTo>
                  <a:lnTo>
                    <a:pt x="12" y="4"/>
                  </a:lnTo>
                  <a:lnTo>
                    <a:pt x="11" y="4"/>
                  </a:lnTo>
                  <a:lnTo>
                    <a:pt x="11" y="4"/>
                  </a:lnTo>
                  <a:lnTo>
                    <a:pt x="11" y="4"/>
                  </a:lnTo>
                  <a:lnTo>
                    <a:pt x="5" y="10"/>
                  </a:lnTo>
                  <a:lnTo>
                    <a:pt x="0" y="16"/>
                  </a:lnTo>
                  <a:lnTo>
                    <a:pt x="0" y="16"/>
                  </a:lnTo>
                  <a:lnTo>
                    <a:pt x="0" y="18"/>
                  </a:lnTo>
                  <a:lnTo>
                    <a:pt x="0" y="16"/>
                  </a:lnTo>
                  <a:lnTo>
                    <a:pt x="0" y="16"/>
                  </a:lnTo>
                  <a:lnTo>
                    <a:pt x="5" y="11"/>
                  </a:lnTo>
                  <a:lnTo>
                    <a:pt x="8" y="8"/>
                  </a:lnTo>
                  <a:lnTo>
                    <a:pt x="7" y="11"/>
                  </a:lnTo>
                  <a:lnTo>
                    <a:pt x="7" y="11"/>
                  </a:lnTo>
                  <a:lnTo>
                    <a:pt x="4" y="19"/>
                  </a:lnTo>
                  <a:lnTo>
                    <a:pt x="4" y="19"/>
                  </a:lnTo>
                  <a:lnTo>
                    <a:pt x="4" y="19"/>
                  </a:lnTo>
                  <a:lnTo>
                    <a:pt x="5" y="19"/>
                  </a:lnTo>
                  <a:lnTo>
                    <a:pt x="7" y="18"/>
                  </a:lnTo>
                  <a:lnTo>
                    <a:pt x="7" y="18"/>
                  </a:lnTo>
                  <a:lnTo>
                    <a:pt x="12" y="12"/>
                  </a:lnTo>
                  <a:lnTo>
                    <a:pt x="17" y="5"/>
                  </a:lnTo>
                  <a:lnTo>
                    <a:pt x="17" y="5"/>
                  </a:lnTo>
                  <a:lnTo>
                    <a:pt x="14" y="11"/>
                  </a:lnTo>
                  <a:lnTo>
                    <a:pt x="12" y="16"/>
                  </a:lnTo>
                  <a:lnTo>
                    <a:pt x="12" y="16"/>
                  </a:lnTo>
                  <a:lnTo>
                    <a:pt x="14" y="18"/>
                  </a:lnTo>
                  <a:lnTo>
                    <a:pt x="14" y="16"/>
                  </a:lnTo>
                  <a:lnTo>
                    <a:pt x="14" y="16"/>
                  </a:lnTo>
                  <a:lnTo>
                    <a:pt x="17" y="15"/>
                  </a:lnTo>
                  <a:lnTo>
                    <a:pt x="17" y="15"/>
                  </a:lnTo>
                  <a:lnTo>
                    <a:pt x="22" y="7"/>
                  </a:lnTo>
                  <a:lnTo>
                    <a:pt x="23" y="7"/>
                  </a:lnTo>
                  <a:lnTo>
                    <a:pt x="23" y="7"/>
                  </a:lnTo>
                  <a:lnTo>
                    <a:pt x="19" y="16"/>
                  </a:lnTo>
                  <a:lnTo>
                    <a:pt x="19" y="16"/>
                  </a:lnTo>
                  <a:lnTo>
                    <a:pt x="19" y="18"/>
                  </a:lnTo>
                  <a:lnTo>
                    <a:pt x="19" y="18"/>
                  </a:lnTo>
                  <a:lnTo>
                    <a:pt x="21" y="16"/>
                  </a:lnTo>
                  <a:lnTo>
                    <a:pt x="21" y="16"/>
                  </a:lnTo>
                  <a:lnTo>
                    <a:pt x="26" y="8"/>
                  </a:lnTo>
                  <a:lnTo>
                    <a:pt x="25" y="18"/>
                  </a:lnTo>
                  <a:lnTo>
                    <a:pt x="25" y="18"/>
                  </a:lnTo>
                  <a:lnTo>
                    <a:pt x="25" y="18"/>
                  </a:lnTo>
                  <a:lnTo>
                    <a:pt x="25" y="18"/>
                  </a:lnTo>
                  <a:lnTo>
                    <a:pt x="26" y="16"/>
                  </a:lnTo>
                  <a:lnTo>
                    <a:pt x="26" y="16"/>
                  </a:lnTo>
                  <a:lnTo>
                    <a:pt x="30" y="11"/>
                  </a:lnTo>
                  <a:lnTo>
                    <a:pt x="28" y="16"/>
                  </a:lnTo>
                  <a:lnTo>
                    <a:pt x="28" y="16"/>
                  </a:lnTo>
                  <a:lnTo>
                    <a:pt x="28" y="18"/>
                  </a:lnTo>
                  <a:lnTo>
                    <a:pt x="29" y="18"/>
                  </a:lnTo>
                  <a:lnTo>
                    <a:pt x="30" y="16"/>
                  </a:lnTo>
                  <a:lnTo>
                    <a:pt x="30" y="16"/>
                  </a:lnTo>
                  <a:lnTo>
                    <a:pt x="36" y="10"/>
                  </a:lnTo>
                  <a:lnTo>
                    <a:pt x="36" y="10"/>
                  </a:lnTo>
                  <a:lnTo>
                    <a:pt x="36" y="10"/>
                  </a:lnTo>
                  <a:lnTo>
                    <a:pt x="33" y="18"/>
                  </a:lnTo>
                  <a:lnTo>
                    <a:pt x="33" y="18"/>
                  </a:lnTo>
                  <a:lnTo>
                    <a:pt x="33" y="18"/>
                  </a:lnTo>
                  <a:lnTo>
                    <a:pt x="33" y="18"/>
                  </a:lnTo>
                  <a:lnTo>
                    <a:pt x="36" y="16"/>
                  </a:lnTo>
                  <a:lnTo>
                    <a:pt x="36" y="16"/>
                  </a:lnTo>
                  <a:lnTo>
                    <a:pt x="40" y="12"/>
                  </a:lnTo>
                  <a:lnTo>
                    <a:pt x="43" y="10"/>
                  </a:lnTo>
                  <a:lnTo>
                    <a:pt x="41" y="12"/>
                  </a:lnTo>
                  <a:lnTo>
                    <a:pt x="41" y="12"/>
                  </a:lnTo>
                  <a:lnTo>
                    <a:pt x="39" y="18"/>
                  </a:lnTo>
                  <a:lnTo>
                    <a:pt x="39" y="18"/>
                  </a:lnTo>
                  <a:lnTo>
                    <a:pt x="39" y="19"/>
                  </a:lnTo>
                  <a:lnTo>
                    <a:pt x="40" y="18"/>
                  </a:lnTo>
                  <a:lnTo>
                    <a:pt x="41" y="18"/>
                  </a:lnTo>
                  <a:lnTo>
                    <a:pt x="41" y="18"/>
                  </a:lnTo>
                  <a:lnTo>
                    <a:pt x="45" y="12"/>
                  </a:lnTo>
                  <a:lnTo>
                    <a:pt x="45" y="12"/>
                  </a:lnTo>
                  <a:lnTo>
                    <a:pt x="51" y="5"/>
                  </a:lnTo>
                  <a:lnTo>
                    <a:pt x="51" y="7"/>
                  </a:lnTo>
                  <a:lnTo>
                    <a:pt x="45" y="16"/>
                  </a:lnTo>
                  <a:lnTo>
                    <a:pt x="45" y="16"/>
                  </a:lnTo>
                  <a:lnTo>
                    <a:pt x="45" y="18"/>
                  </a:lnTo>
                  <a:lnTo>
                    <a:pt x="45" y="18"/>
                  </a:lnTo>
                  <a:lnTo>
                    <a:pt x="47" y="16"/>
                  </a:lnTo>
                  <a:lnTo>
                    <a:pt x="47" y="16"/>
                  </a:lnTo>
                  <a:lnTo>
                    <a:pt x="51" y="12"/>
                  </a:lnTo>
                  <a:lnTo>
                    <a:pt x="54" y="8"/>
                  </a:lnTo>
                  <a:lnTo>
                    <a:pt x="54" y="8"/>
                  </a:lnTo>
                  <a:lnTo>
                    <a:pt x="55" y="8"/>
                  </a:lnTo>
                  <a:lnTo>
                    <a:pt x="55" y="10"/>
                  </a:lnTo>
                  <a:lnTo>
                    <a:pt x="54" y="14"/>
                  </a:lnTo>
                  <a:lnTo>
                    <a:pt x="54" y="14"/>
                  </a:lnTo>
                  <a:lnTo>
                    <a:pt x="51" y="19"/>
                  </a:lnTo>
                  <a:lnTo>
                    <a:pt x="51" y="19"/>
                  </a:lnTo>
                  <a:lnTo>
                    <a:pt x="51" y="21"/>
                  </a:lnTo>
                  <a:lnTo>
                    <a:pt x="52" y="21"/>
                  </a:lnTo>
                  <a:lnTo>
                    <a:pt x="54" y="19"/>
                  </a:lnTo>
                  <a:lnTo>
                    <a:pt x="54" y="19"/>
                  </a:lnTo>
                  <a:lnTo>
                    <a:pt x="63" y="8"/>
                  </a:lnTo>
                  <a:lnTo>
                    <a:pt x="63" y="8"/>
                  </a:lnTo>
                  <a:lnTo>
                    <a:pt x="65" y="7"/>
                  </a:lnTo>
                  <a:lnTo>
                    <a:pt x="63" y="10"/>
                  </a:lnTo>
                  <a:lnTo>
                    <a:pt x="59" y="16"/>
                  </a:lnTo>
                  <a:lnTo>
                    <a:pt x="59" y="16"/>
                  </a:lnTo>
                  <a:lnTo>
                    <a:pt x="59" y="18"/>
                  </a:lnTo>
                  <a:lnTo>
                    <a:pt x="59" y="18"/>
                  </a:lnTo>
                  <a:lnTo>
                    <a:pt x="59" y="18"/>
                  </a:lnTo>
                  <a:lnTo>
                    <a:pt x="63" y="15"/>
                  </a:lnTo>
                  <a:lnTo>
                    <a:pt x="66" y="12"/>
                  </a:lnTo>
                  <a:lnTo>
                    <a:pt x="66" y="12"/>
                  </a:lnTo>
                  <a:lnTo>
                    <a:pt x="69" y="10"/>
                  </a:lnTo>
                  <a:lnTo>
                    <a:pt x="72" y="7"/>
                  </a:lnTo>
                  <a:lnTo>
                    <a:pt x="72" y="7"/>
                  </a:lnTo>
                  <a:lnTo>
                    <a:pt x="67" y="18"/>
                  </a:lnTo>
                  <a:lnTo>
                    <a:pt x="67" y="18"/>
                  </a:lnTo>
                  <a:lnTo>
                    <a:pt x="67" y="18"/>
                  </a:lnTo>
                  <a:lnTo>
                    <a:pt x="67" y="18"/>
                  </a:lnTo>
                  <a:lnTo>
                    <a:pt x="67" y="18"/>
                  </a:lnTo>
                  <a:lnTo>
                    <a:pt x="67" y="18"/>
                  </a:lnTo>
                  <a:lnTo>
                    <a:pt x="69" y="18"/>
                  </a:lnTo>
                  <a:lnTo>
                    <a:pt x="70" y="18"/>
                  </a:lnTo>
                  <a:lnTo>
                    <a:pt x="70" y="18"/>
                  </a:lnTo>
                  <a:lnTo>
                    <a:pt x="73" y="14"/>
                  </a:lnTo>
                  <a:lnTo>
                    <a:pt x="76" y="10"/>
                  </a:lnTo>
                  <a:lnTo>
                    <a:pt x="76" y="10"/>
                  </a:lnTo>
                  <a:lnTo>
                    <a:pt x="80" y="5"/>
                  </a:lnTo>
                  <a:lnTo>
                    <a:pt x="80" y="5"/>
                  </a:lnTo>
                  <a:lnTo>
                    <a:pt x="83" y="3"/>
                  </a:lnTo>
                  <a:lnTo>
                    <a:pt x="81" y="5"/>
                  </a:lnTo>
                  <a:lnTo>
                    <a:pt x="81" y="5"/>
                  </a:lnTo>
                  <a:lnTo>
                    <a:pt x="78" y="11"/>
                  </a:lnTo>
                  <a:lnTo>
                    <a:pt x="77" y="18"/>
                  </a:lnTo>
                  <a:lnTo>
                    <a:pt x="77" y="18"/>
                  </a:lnTo>
                  <a:lnTo>
                    <a:pt x="78" y="18"/>
                  </a:lnTo>
                  <a:lnTo>
                    <a:pt x="78" y="18"/>
                  </a:lnTo>
                  <a:lnTo>
                    <a:pt x="80" y="16"/>
                  </a:lnTo>
                  <a:lnTo>
                    <a:pt x="80" y="16"/>
                  </a:lnTo>
                  <a:lnTo>
                    <a:pt x="87" y="8"/>
                  </a:lnTo>
                  <a:lnTo>
                    <a:pt x="87" y="8"/>
                  </a:lnTo>
                  <a:lnTo>
                    <a:pt x="83" y="16"/>
                  </a:lnTo>
                  <a:lnTo>
                    <a:pt x="83" y="16"/>
                  </a:lnTo>
                  <a:lnTo>
                    <a:pt x="84" y="18"/>
                  </a:lnTo>
                  <a:lnTo>
                    <a:pt x="84" y="18"/>
                  </a:lnTo>
                  <a:lnTo>
                    <a:pt x="87" y="16"/>
                  </a:lnTo>
                  <a:lnTo>
                    <a:pt x="87" y="16"/>
                  </a:lnTo>
                  <a:lnTo>
                    <a:pt x="88" y="14"/>
                  </a:lnTo>
                  <a:lnTo>
                    <a:pt x="88" y="14"/>
                  </a:lnTo>
                  <a:lnTo>
                    <a:pt x="87" y="18"/>
                  </a:lnTo>
                  <a:lnTo>
                    <a:pt x="87" y="18"/>
                  </a:lnTo>
                  <a:lnTo>
                    <a:pt x="87" y="18"/>
                  </a:lnTo>
                  <a:lnTo>
                    <a:pt x="87" y="18"/>
                  </a:lnTo>
                  <a:lnTo>
                    <a:pt x="89" y="16"/>
                  </a:lnTo>
                  <a:lnTo>
                    <a:pt x="89" y="16"/>
                  </a:lnTo>
                  <a:lnTo>
                    <a:pt x="95" y="11"/>
                  </a:lnTo>
                  <a:lnTo>
                    <a:pt x="100" y="5"/>
                  </a:lnTo>
                  <a:lnTo>
                    <a:pt x="100" y="5"/>
                  </a:lnTo>
                  <a:lnTo>
                    <a:pt x="96" y="11"/>
                  </a:lnTo>
                  <a:lnTo>
                    <a:pt x="94" y="16"/>
                  </a:lnTo>
                  <a:lnTo>
                    <a:pt x="94" y="16"/>
                  </a:lnTo>
                  <a:lnTo>
                    <a:pt x="94" y="16"/>
                  </a:lnTo>
                  <a:lnTo>
                    <a:pt x="95" y="16"/>
                  </a:lnTo>
                  <a:lnTo>
                    <a:pt x="95" y="16"/>
                  </a:lnTo>
                  <a:lnTo>
                    <a:pt x="99" y="14"/>
                  </a:lnTo>
                  <a:lnTo>
                    <a:pt x="99" y="14"/>
                  </a:lnTo>
                  <a:lnTo>
                    <a:pt x="105" y="8"/>
                  </a:lnTo>
                  <a:lnTo>
                    <a:pt x="107" y="5"/>
                  </a:lnTo>
                  <a:lnTo>
                    <a:pt x="107" y="4"/>
                  </a:lnTo>
                  <a:lnTo>
                    <a:pt x="107" y="5"/>
                  </a:lnTo>
                  <a:lnTo>
                    <a:pt x="107" y="5"/>
                  </a:lnTo>
                  <a:lnTo>
                    <a:pt x="103" y="11"/>
                  </a:lnTo>
                  <a:lnTo>
                    <a:pt x="100" y="18"/>
                  </a:lnTo>
                  <a:lnTo>
                    <a:pt x="100" y="18"/>
                  </a:lnTo>
                  <a:lnTo>
                    <a:pt x="100" y="19"/>
                  </a:lnTo>
                  <a:lnTo>
                    <a:pt x="102" y="19"/>
                  </a:lnTo>
                  <a:lnTo>
                    <a:pt x="103" y="18"/>
                  </a:lnTo>
                  <a:lnTo>
                    <a:pt x="103" y="18"/>
                  </a:lnTo>
                  <a:lnTo>
                    <a:pt x="110" y="10"/>
                  </a:lnTo>
                  <a:lnTo>
                    <a:pt x="113" y="7"/>
                  </a:lnTo>
                  <a:lnTo>
                    <a:pt x="111" y="11"/>
                  </a:lnTo>
                  <a:lnTo>
                    <a:pt x="111" y="11"/>
                  </a:lnTo>
                  <a:lnTo>
                    <a:pt x="109" y="14"/>
                  </a:lnTo>
                  <a:lnTo>
                    <a:pt x="107" y="16"/>
                  </a:lnTo>
                  <a:lnTo>
                    <a:pt x="107" y="16"/>
                  </a:lnTo>
                  <a:lnTo>
                    <a:pt x="109" y="18"/>
                  </a:lnTo>
                  <a:lnTo>
                    <a:pt x="110" y="18"/>
                  </a:lnTo>
                  <a:lnTo>
                    <a:pt x="110" y="18"/>
                  </a:lnTo>
                  <a:lnTo>
                    <a:pt x="114" y="14"/>
                  </a:lnTo>
                  <a:lnTo>
                    <a:pt x="118" y="10"/>
                  </a:lnTo>
                  <a:lnTo>
                    <a:pt x="118" y="10"/>
                  </a:lnTo>
                  <a:lnTo>
                    <a:pt x="121" y="7"/>
                  </a:lnTo>
                  <a:lnTo>
                    <a:pt x="120" y="10"/>
                  </a:lnTo>
                  <a:lnTo>
                    <a:pt x="114" y="19"/>
                  </a:lnTo>
                  <a:lnTo>
                    <a:pt x="114" y="19"/>
                  </a:lnTo>
                  <a:lnTo>
                    <a:pt x="114" y="19"/>
                  </a:lnTo>
                  <a:lnTo>
                    <a:pt x="116" y="19"/>
                  </a:lnTo>
                  <a:lnTo>
                    <a:pt x="117" y="19"/>
                  </a:lnTo>
                  <a:lnTo>
                    <a:pt x="117" y="19"/>
                  </a:lnTo>
                  <a:lnTo>
                    <a:pt x="129" y="7"/>
                  </a:lnTo>
                  <a:lnTo>
                    <a:pt x="129" y="7"/>
                  </a:lnTo>
                  <a:lnTo>
                    <a:pt x="125" y="12"/>
                  </a:lnTo>
                  <a:lnTo>
                    <a:pt x="122" y="18"/>
                  </a:lnTo>
                  <a:lnTo>
                    <a:pt x="122" y="18"/>
                  </a:lnTo>
                  <a:lnTo>
                    <a:pt x="122" y="19"/>
                  </a:lnTo>
                  <a:lnTo>
                    <a:pt x="124" y="18"/>
                  </a:lnTo>
                  <a:lnTo>
                    <a:pt x="124" y="18"/>
                  </a:lnTo>
                  <a:lnTo>
                    <a:pt x="129" y="14"/>
                  </a:lnTo>
                  <a:lnTo>
                    <a:pt x="133" y="8"/>
                  </a:lnTo>
                  <a:lnTo>
                    <a:pt x="133" y="8"/>
                  </a:lnTo>
                  <a:lnTo>
                    <a:pt x="131" y="12"/>
                  </a:lnTo>
                  <a:lnTo>
                    <a:pt x="129" y="18"/>
                  </a:lnTo>
                  <a:lnTo>
                    <a:pt x="129" y="18"/>
                  </a:lnTo>
                  <a:lnTo>
                    <a:pt x="131" y="18"/>
                  </a:lnTo>
                  <a:lnTo>
                    <a:pt x="131" y="18"/>
                  </a:lnTo>
                  <a:lnTo>
                    <a:pt x="131" y="18"/>
                  </a:lnTo>
                  <a:lnTo>
                    <a:pt x="135" y="15"/>
                  </a:lnTo>
                  <a:lnTo>
                    <a:pt x="135" y="15"/>
                  </a:lnTo>
                  <a:lnTo>
                    <a:pt x="136" y="14"/>
                  </a:lnTo>
                  <a:lnTo>
                    <a:pt x="136" y="14"/>
                  </a:lnTo>
                  <a:lnTo>
                    <a:pt x="147" y="5"/>
                  </a:lnTo>
                  <a:lnTo>
                    <a:pt x="147" y="5"/>
                  </a:lnTo>
                  <a:lnTo>
                    <a:pt x="144" y="8"/>
                  </a:lnTo>
                  <a:lnTo>
                    <a:pt x="143" y="11"/>
                  </a:lnTo>
                  <a:lnTo>
                    <a:pt x="140" y="18"/>
                  </a:lnTo>
                  <a:lnTo>
                    <a:pt x="140" y="18"/>
                  </a:lnTo>
                  <a:lnTo>
                    <a:pt x="140" y="19"/>
                  </a:lnTo>
                  <a:lnTo>
                    <a:pt x="142" y="19"/>
                  </a:lnTo>
                  <a:lnTo>
                    <a:pt x="143" y="18"/>
                  </a:lnTo>
                  <a:lnTo>
                    <a:pt x="143" y="18"/>
                  </a:lnTo>
                  <a:lnTo>
                    <a:pt x="151" y="7"/>
                  </a:lnTo>
                  <a:lnTo>
                    <a:pt x="151" y="7"/>
                  </a:lnTo>
                  <a:lnTo>
                    <a:pt x="149" y="12"/>
                  </a:lnTo>
                  <a:lnTo>
                    <a:pt x="146" y="19"/>
                  </a:lnTo>
                  <a:lnTo>
                    <a:pt x="146" y="19"/>
                  </a:lnTo>
                  <a:lnTo>
                    <a:pt x="146" y="21"/>
                  </a:lnTo>
                  <a:lnTo>
                    <a:pt x="146" y="21"/>
                  </a:lnTo>
                  <a:lnTo>
                    <a:pt x="149" y="19"/>
                  </a:lnTo>
                  <a:lnTo>
                    <a:pt x="149" y="19"/>
                  </a:lnTo>
                  <a:lnTo>
                    <a:pt x="153" y="14"/>
                  </a:lnTo>
                  <a:lnTo>
                    <a:pt x="153" y="14"/>
                  </a:lnTo>
                  <a:lnTo>
                    <a:pt x="157" y="10"/>
                  </a:lnTo>
                  <a:lnTo>
                    <a:pt x="157" y="10"/>
                  </a:lnTo>
                  <a:lnTo>
                    <a:pt x="154" y="15"/>
                  </a:lnTo>
                  <a:lnTo>
                    <a:pt x="153" y="21"/>
                  </a:lnTo>
                  <a:lnTo>
                    <a:pt x="153" y="21"/>
                  </a:lnTo>
                  <a:lnTo>
                    <a:pt x="153" y="21"/>
                  </a:lnTo>
                  <a:lnTo>
                    <a:pt x="153" y="21"/>
                  </a:lnTo>
                  <a:lnTo>
                    <a:pt x="154" y="21"/>
                  </a:lnTo>
                  <a:lnTo>
                    <a:pt x="154" y="21"/>
                  </a:lnTo>
                  <a:lnTo>
                    <a:pt x="160" y="15"/>
                  </a:lnTo>
                  <a:lnTo>
                    <a:pt x="165" y="10"/>
                  </a:lnTo>
                  <a:lnTo>
                    <a:pt x="165" y="10"/>
                  </a:lnTo>
                  <a:lnTo>
                    <a:pt x="161" y="15"/>
                  </a:lnTo>
                  <a:lnTo>
                    <a:pt x="160" y="21"/>
                  </a:lnTo>
                  <a:lnTo>
                    <a:pt x="160" y="21"/>
                  </a:lnTo>
                  <a:lnTo>
                    <a:pt x="161" y="21"/>
                  </a:lnTo>
                  <a:lnTo>
                    <a:pt x="161" y="21"/>
                  </a:lnTo>
                  <a:lnTo>
                    <a:pt x="164" y="21"/>
                  </a:lnTo>
                  <a:lnTo>
                    <a:pt x="165" y="18"/>
                  </a:lnTo>
                  <a:lnTo>
                    <a:pt x="169" y="14"/>
                  </a:lnTo>
                  <a:lnTo>
                    <a:pt x="169" y="14"/>
                  </a:lnTo>
                  <a:lnTo>
                    <a:pt x="172" y="11"/>
                  </a:lnTo>
                  <a:lnTo>
                    <a:pt x="172" y="11"/>
                  </a:lnTo>
                  <a:lnTo>
                    <a:pt x="169" y="18"/>
                  </a:lnTo>
                  <a:lnTo>
                    <a:pt x="169" y="18"/>
                  </a:lnTo>
                  <a:lnTo>
                    <a:pt x="169" y="19"/>
                  </a:lnTo>
                  <a:lnTo>
                    <a:pt x="171" y="19"/>
                  </a:lnTo>
                  <a:lnTo>
                    <a:pt x="172" y="18"/>
                  </a:lnTo>
                  <a:lnTo>
                    <a:pt x="172" y="18"/>
                  </a:lnTo>
                  <a:lnTo>
                    <a:pt x="178" y="14"/>
                  </a:lnTo>
                  <a:lnTo>
                    <a:pt x="182" y="8"/>
                  </a:lnTo>
                  <a:lnTo>
                    <a:pt x="182" y="8"/>
                  </a:lnTo>
                  <a:lnTo>
                    <a:pt x="183" y="5"/>
                  </a:lnTo>
                  <a:lnTo>
                    <a:pt x="183" y="7"/>
                  </a:lnTo>
                  <a:lnTo>
                    <a:pt x="180" y="12"/>
                  </a:lnTo>
                  <a:lnTo>
                    <a:pt x="180" y="12"/>
                  </a:lnTo>
                  <a:lnTo>
                    <a:pt x="178" y="22"/>
                  </a:lnTo>
                  <a:lnTo>
                    <a:pt x="178" y="22"/>
                  </a:lnTo>
                  <a:lnTo>
                    <a:pt x="178" y="22"/>
                  </a:lnTo>
                  <a:lnTo>
                    <a:pt x="179" y="22"/>
                  </a:lnTo>
                  <a:lnTo>
                    <a:pt x="180" y="22"/>
                  </a:lnTo>
                  <a:lnTo>
                    <a:pt x="180" y="22"/>
                  </a:lnTo>
                  <a:lnTo>
                    <a:pt x="186" y="16"/>
                  </a:lnTo>
                  <a:lnTo>
                    <a:pt x="191" y="10"/>
                  </a:lnTo>
                  <a:lnTo>
                    <a:pt x="191" y="10"/>
                  </a:lnTo>
                  <a:lnTo>
                    <a:pt x="187" y="16"/>
                  </a:lnTo>
                  <a:lnTo>
                    <a:pt x="186" y="19"/>
                  </a:lnTo>
                  <a:lnTo>
                    <a:pt x="186" y="22"/>
                  </a:lnTo>
                  <a:lnTo>
                    <a:pt x="186" y="22"/>
                  </a:lnTo>
                  <a:lnTo>
                    <a:pt x="187" y="22"/>
                  </a:lnTo>
                  <a:lnTo>
                    <a:pt x="189" y="22"/>
                  </a:lnTo>
                  <a:lnTo>
                    <a:pt x="190" y="21"/>
                  </a:lnTo>
                  <a:lnTo>
                    <a:pt x="190" y="21"/>
                  </a:lnTo>
                  <a:lnTo>
                    <a:pt x="195" y="14"/>
                  </a:lnTo>
                  <a:lnTo>
                    <a:pt x="200" y="5"/>
                  </a:lnTo>
                  <a:lnTo>
                    <a:pt x="200" y="5"/>
                  </a:lnTo>
                  <a:lnTo>
                    <a:pt x="194" y="19"/>
                  </a:lnTo>
                  <a:lnTo>
                    <a:pt x="194" y="19"/>
                  </a:lnTo>
                  <a:lnTo>
                    <a:pt x="194" y="21"/>
                  </a:lnTo>
                  <a:lnTo>
                    <a:pt x="195" y="21"/>
                  </a:lnTo>
                  <a:lnTo>
                    <a:pt x="198" y="18"/>
                  </a:lnTo>
                  <a:lnTo>
                    <a:pt x="198" y="18"/>
                  </a:lnTo>
                  <a:lnTo>
                    <a:pt x="200" y="16"/>
                  </a:lnTo>
                  <a:lnTo>
                    <a:pt x="200" y="16"/>
                  </a:lnTo>
                  <a:lnTo>
                    <a:pt x="205" y="12"/>
                  </a:lnTo>
                  <a:lnTo>
                    <a:pt x="211" y="7"/>
                  </a:lnTo>
                  <a:lnTo>
                    <a:pt x="211" y="7"/>
                  </a:lnTo>
                  <a:lnTo>
                    <a:pt x="209" y="10"/>
                  </a:lnTo>
                  <a:lnTo>
                    <a:pt x="208" y="14"/>
                  </a:lnTo>
                  <a:lnTo>
                    <a:pt x="206" y="22"/>
                  </a:lnTo>
                  <a:lnTo>
                    <a:pt x="206" y="22"/>
                  </a:lnTo>
                  <a:lnTo>
                    <a:pt x="201" y="30"/>
                  </a:lnTo>
                  <a:lnTo>
                    <a:pt x="197" y="40"/>
                  </a:lnTo>
                  <a:lnTo>
                    <a:pt x="197" y="40"/>
                  </a:lnTo>
                  <a:lnTo>
                    <a:pt x="195" y="43"/>
                  </a:lnTo>
                  <a:lnTo>
                    <a:pt x="200" y="33"/>
                  </a:lnTo>
                  <a:lnTo>
                    <a:pt x="200" y="33"/>
                  </a:lnTo>
                  <a:lnTo>
                    <a:pt x="202" y="21"/>
                  </a:lnTo>
                  <a:lnTo>
                    <a:pt x="202" y="21"/>
                  </a:lnTo>
                  <a:lnTo>
                    <a:pt x="202" y="21"/>
                  </a:lnTo>
                  <a:lnTo>
                    <a:pt x="202" y="21"/>
                  </a:lnTo>
                  <a:lnTo>
                    <a:pt x="200" y="23"/>
                  </a:lnTo>
                  <a:lnTo>
                    <a:pt x="197" y="29"/>
                  </a:lnTo>
                  <a:lnTo>
                    <a:pt x="193" y="38"/>
                  </a:lnTo>
                  <a:lnTo>
                    <a:pt x="193" y="38"/>
                  </a:lnTo>
                  <a:lnTo>
                    <a:pt x="193" y="38"/>
                  </a:lnTo>
                  <a:lnTo>
                    <a:pt x="193" y="38"/>
                  </a:lnTo>
                  <a:lnTo>
                    <a:pt x="197" y="32"/>
                  </a:lnTo>
                  <a:lnTo>
                    <a:pt x="201" y="25"/>
                  </a:lnTo>
                  <a:lnTo>
                    <a:pt x="201" y="25"/>
                  </a:lnTo>
                  <a:lnTo>
                    <a:pt x="197" y="37"/>
                  </a:lnTo>
                  <a:lnTo>
                    <a:pt x="193" y="51"/>
                  </a:lnTo>
                  <a:lnTo>
                    <a:pt x="193" y="51"/>
                  </a:lnTo>
                  <a:lnTo>
                    <a:pt x="193" y="51"/>
                  </a:lnTo>
                  <a:lnTo>
                    <a:pt x="194" y="49"/>
                  </a:lnTo>
                  <a:lnTo>
                    <a:pt x="194" y="49"/>
                  </a:lnTo>
                  <a:lnTo>
                    <a:pt x="200" y="36"/>
                  </a:lnTo>
                  <a:lnTo>
                    <a:pt x="200" y="36"/>
                  </a:lnTo>
                  <a:lnTo>
                    <a:pt x="204" y="29"/>
                  </a:lnTo>
                  <a:lnTo>
                    <a:pt x="204" y="29"/>
                  </a:lnTo>
                  <a:lnTo>
                    <a:pt x="205" y="25"/>
                  </a:lnTo>
                  <a:lnTo>
                    <a:pt x="205" y="25"/>
                  </a:lnTo>
                  <a:lnTo>
                    <a:pt x="204" y="32"/>
                  </a:lnTo>
                  <a:lnTo>
                    <a:pt x="204" y="32"/>
                  </a:lnTo>
                  <a:lnTo>
                    <a:pt x="197" y="48"/>
                  </a:lnTo>
                  <a:lnTo>
                    <a:pt x="191" y="66"/>
                  </a:lnTo>
                  <a:lnTo>
                    <a:pt x="191" y="66"/>
                  </a:lnTo>
                  <a:lnTo>
                    <a:pt x="191" y="66"/>
                  </a:lnTo>
                  <a:lnTo>
                    <a:pt x="193" y="66"/>
                  </a:lnTo>
                  <a:lnTo>
                    <a:pt x="193" y="65"/>
                  </a:lnTo>
                  <a:lnTo>
                    <a:pt x="193" y="65"/>
                  </a:lnTo>
                  <a:lnTo>
                    <a:pt x="200" y="52"/>
                  </a:lnTo>
                  <a:lnTo>
                    <a:pt x="206" y="38"/>
                  </a:lnTo>
                  <a:lnTo>
                    <a:pt x="206" y="38"/>
                  </a:lnTo>
                  <a:lnTo>
                    <a:pt x="200" y="55"/>
                  </a:lnTo>
                  <a:lnTo>
                    <a:pt x="193" y="71"/>
                  </a:lnTo>
                  <a:lnTo>
                    <a:pt x="193" y="71"/>
                  </a:lnTo>
                  <a:lnTo>
                    <a:pt x="193" y="73"/>
                  </a:lnTo>
                  <a:lnTo>
                    <a:pt x="193" y="73"/>
                  </a:lnTo>
                  <a:lnTo>
                    <a:pt x="194" y="71"/>
                  </a:lnTo>
                  <a:lnTo>
                    <a:pt x="194" y="71"/>
                  </a:lnTo>
                  <a:lnTo>
                    <a:pt x="206" y="52"/>
                  </a:lnTo>
                  <a:lnTo>
                    <a:pt x="206" y="52"/>
                  </a:lnTo>
                  <a:lnTo>
                    <a:pt x="213" y="44"/>
                  </a:lnTo>
                  <a:lnTo>
                    <a:pt x="213" y="44"/>
                  </a:lnTo>
                  <a:lnTo>
                    <a:pt x="208" y="55"/>
                  </a:lnTo>
                  <a:lnTo>
                    <a:pt x="202" y="65"/>
                  </a:lnTo>
                  <a:lnTo>
                    <a:pt x="197" y="74"/>
                  </a:lnTo>
                  <a:lnTo>
                    <a:pt x="191" y="85"/>
                  </a:lnTo>
                  <a:lnTo>
                    <a:pt x="191" y="85"/>
                  </a:lnTo>
                  <a:lnTo>
                    <a:pt x="193" y="85"/>
                  </a:lnTo>
                  <a:lnTo>
                    <a:pt x="193" y="85"/>
                  </a:lnTo>
                  <a:lnTo>
                    <a:pt x="193" y="85"/>
                  </a:lnTo>
                  <a:lnTo>
                    <a:pt x="197" y="80"/>
                  </a:lnTo>
                  <a:lnTo>
                    <a:pt x="201" y="73"/>
                  </a:lnTo>
                  <a:lnTo>
                    <a:pt x="201" y="73"/>
                  </a:lnTo>
                  <a:lnTo>
                    <a:pt x="208" y="62"/>
                  </a:lnTo>
                  <a:lnTo>
                    <a:pt x="208" y="62"/>
                  </a:lnTo>
                  <a:lnTo>
                    <a:pt x="211" y="58"/>
                  </a:lnTo>
                  <a:lnTo>
                    <a:pt x="211" y="59"/>
                  </a:lnTo>
                  <a:lnTo>
                    <a:pt x="211" y="59"/>
                  </a:lnTo>
                  <a:lnTo>
                    <a:pt x="200" y="77"/>
                  </a:lnTo>
                  <a:lnTo>
                    <a:pt x="195" y="87"/>
                  </a:lnTo>
                  <a:lnTo>
                    <a:pt x="193" y="96"/>
                  </a:lnTo>
                  <a:lnTo>
                    <a:pt x="193" y="96"/>
                  </a:lnTo>
                  <a:lnTo>
                    <a:pt x="193" y="96"/>
                  </a:lnTo>
                  <a:lnTo>
                    <a:pt x="193" y="96"/>
                  </a:lnTo>
                  <a:lnTo>
                    <a:pt x="194" y="96"/>
                  </a:lnTo>
                  <a:lnTo>
                    <a:pt x="194" y="96"/>
                  </a:lnTo>
                  <a:lnTo>
                    <a:pt x="198" y="91"/>
                  </a:lnTo>
                  <a:lnTo>
                    <a:pt x="201" y="84"/>
                  </a:lnTo>
                  <a:lnTo>
                    <a:pt x="201" y="84"/>
                  </a:lnTo>
                  <a:lnTo>
                    <a:pt x="212" y="71"/>
                  </a:lnTo>
                  <a:lnTo>
                    <a:pt x="215" y="67"/>
                  </a:lnTo>
                  <a:lnTo>
                    <a:pt x="211" y="73"/>
                  </a:lnTo>
                  <a:lnTo>
                    <a:pt x="211" y="73"/>
                  </a:lnTo>
                  <a:lnTo>
                    <a:pt x="208" y="80"/>
                  </a:lnTo>
                  <a:lnTo>
                    <a:pt x="204" y="88"/>
                  </a:lnTo>
                  <a:lnTo>
                    <a:pt x="200" y="103"/>
                  </a:lnTo>
                  <a:lnTo>
                    <a:pt x="200" y="103"/>
                  </a:lnTo>
                  <a:lnTo>
                    <a:pt x="200" y="103"/>
                  </a:lnTo>
                  <a:lnTo>
                    <a:pt x="200" y="103"/>
                  </a:lnTo>
                  <a:lnTo>
                    <a:pt x="201" y="102"/>
                  </a:lnTo>
                  <a:lnTo>
                    <a:pt x="201" y="102"/>
                  </a:lnTo>
                  <a:lnTo>
                    <a:pt x="206" y="93"/>
                  </a:lnTo>
                  <a:lnTo>
                    <a:pt x="206" y="93"/>
                  </a:lnTo>
                  <a:lnTo>
                    <a:pt x="212" y="87"/>
                  </a:lnTo>
                  <a:lnTo>
                    <a:pt x="212" y="87"/>
                  </a:lnTo>
                  <a:lnTo>
                    <a:pt x="205" y="104"/>
                  </a:lnTo>
                  <a:lnTo>
                    <a:pt x="205" y="104"/>
                  </a:lnTo>
                  <a:lnTo>
                    <a:pt x="205" y="107"/>
                  </a:lnTo>
                  <a:lnTo>
                    <a:pt x="205" y="107"/>
                  </a:lnTo>
                  <a:lnTo>
                    <a:pt x="202" y="110"/>
                  </a:lnTo>
                  <a:lnTo>
                    <a:pt x="202" y="110"/>
                  </a:lnTo>
                  <a:lnTo>
                    <a:pt x="202" y="111"/>
                  </a:lnTo>
                  <a:lnTo>
                    <a:pt x="202" y="111"/>
                  </a:lnTo>
                  <a:lnTo>
                    <a:pt x="204" y="111"/>
                  </a:lnTo>
                  <a:lnTo>
                    <a:pt x="204" y="111"/>
                  </a:lnTo>
                  <a:lnTo>
                    <a:pt x="206" y="106"/>
                  </a:lnTo>
                  <a:lnTo>
                    <a:pt x="206" y="106"/>
                  </a:lnTo>
                  <a:lnTo>
                    <a:pt x="213" y="95"/>
                  </a:lnTo>
                  <a:lnTo>
                    <a:pt x="213" y="95"/>
                  </a:lnTo>
                  <a:lnTo>
                    <a:pt x="215" y="92"/>
                  </a:lnTo>
                  <a:lnTo>
                    <a:pt x="215" y="95"/>
                  </a:lnTo>
                  <a:lnTo>
                    <a:pt x="212" y="104"/>
                  </a:lnTo>
                  <a:lnTo>
                    <a:pt x="212" y="104"/>
                  </a:lnTo>
                  <a:lnTo>
                    <a:pt x="212" y="106"/>
                  </a:lnTo>
                  <a:lnTo>
                    <a:pt x="213" y="104"/>
                  </a:lnTo>
                  <a:lnTo>
                    <a:pt x="215" y="103"/>
                  </a:lnTo>
                  <a:lnTo>
                    <a:pt x="215" y="103"/>
                  </a:lnTo>
                  <a:lnTo>
                    <a:pt x="217" y="95"/>
                  </a:lnTo>
                  <a:lnTo>
                    <a:pt x="220" y="85"/>
                  </a:lnTo>
                  <a:lnTo>
                    <a:pt x="220" y="85"/>
                  </a:lnTo>
                  <a:lnTo>
                    <a:pt x="220" y="85"/>
                  </a:lnTo>
                  <a:lnTo>
                    <a:pt x="219" y="85"/>
                  </a:lnTo>
                  <a:lnTo>
                    <a:pt x="219" y="85"/>
                  </a:lnTo>
                  <a:lnTo>
                    <a:pt x="215" y="89"/>
                  </a:lnTo>
                  <a:lnTo>
                    <a:pt x="211" y="95"/>
                  </a:lnTo>
                  <a:lnTo>
                    <a:pt x="211" y="95"/>
                  </a:lnTo>
                  <a:lnTo>
                    <a:pt x="213" y="89"/>
                  </a:lnTo>
                  <a:lnTo>
                    <a:pt x="213" y="89"/>
                  </a:lnTo>
                  <a:lnTo>
                    <a:pt x="215" y="84"/>
                  </a:lnTo>
                  <a:lnTo>
                    <a:pt x="216" y="78"/>
                  </a:lnTo>
                  <a:lnTo>
                    <a:pt x="216" y="78"/>
                  </a:lnTo>
                  <a:lnTo>
                    <a:pt x="216" y="78"/>
                  </a:lnTo>
                  <a:lnTo>
                    <a:pt x="215" y="78"/>
                  </a:lnTo>
                  <a:lnTo>
                    <a:pt x="215" y="78"/>
                  </a:lnTo>
                  <a:lnTo>
                    <a:pt x="212" y="81"/>
                  </a:lnTo>
                  <a:lnTo>
                    <a:pt x="211" y="84"/>
                  </a:lnTo>
                  <a:lnTo>
                    <a:pt x="211" y="84"/>
                  </a:lnTo>
                  <a:lnTo>
                    <a:pt x="206" y="89"/>
                  </a:lnTo>
                  <a:lnTo>
                    <a:pt x="206" y="89"/>
                  </a:lnTo>
                  <a:lnTo>
                    <a:pt x="211" y="77"/>
                  </a:lnTo>
                  <a:lnTo>
                    <a:pt x="211" y="77"/>
                  </a:lnTo>
                  <a:lnTo>
                    <a:pt x="216" y="70"/>
                  </a:lnTo>
                  <a:lnTo>
                    <a:pt x="220" y="63"/>
                  </a:lnTo>
                  <a:lnTo>
                    <a:pt x="220" y="63"/>
                  </a:lnTo>
                  <a:lnTo>
                    <a:pt x="220" y="62"/>
                  </a:lnTo>
                  <a:lnTo>
                    <a:pt x="219" y="62"/>
                  </a:lnTo>
                  <a:lnTo>
                    <a:pt x="219" y="62"/>
                  </a:lnTo>
                  <a:lnTo>
                    <a:pt x="213" y="65"/>
                  </a:lnTo>
                  <a:lnTo>
                    <a:pt x="209" y="70"/>
                  </a:lnTo>
                  <a:lnTo>
                    <a:pt x="202" y="80"/>
                  </a:lnTo>
                  <a:lnTo>
                    <a:pt x="202" y="80"/>
                  </a:lnTo>
                  <a:lnTo>
                    <a:pt x="198" y="87"/>
                  </a:lnTo>
                  <a:lnTo>
                    <a:pt x="195" y="92"/>
                  </a:lnTo>
                  <a:lnTo>
                    <a:pt x="195" y="92"/>
                  </a:lnTo>
                  <a:lnTo>
                    <a:pt x="200" y="84"/>
                  </a:lnTo>
                  <a:lnTo>
                    <a:pt x="204" y="76"/>
                  </a:lnTo>
                  <a:lnTo>
                    <a:pt x="204" y="76"/>
                  </a:lnTo>
                  <a:lnTo>
                    <a:pt x="216" y="52"/>
                  </a:lnTo>
                  <a:lnTo>
                    <a:pt x="216" y="52"/>
                  </a:lnTo>
                  <a:lnTo>
                    <a:pt x="216" y="52"/>
                  </a:lnTo>
                  <a:lnTo>
                    <a:pt x="216" y="51"/>
                  </a:lnTo>
                  <a:lnTo>
                    <a:pt x="215" y="52"/>
                  </a:lnTo>
                  <a:lnTo>
                    <a:pt x="215" y="52"/>
                  </a:lnTo>
                  <a:lnTo>
                    <a:pt x="205" y="65"/>
                  </a:lnTo>
                  <a:lnTo>
                    <a:pt x="205" y="65"/>
                  </a:lnTo>
                  <a:lnTo>
                    <a:pt x="212" y="52"/>
                  </a:lnTo>
                  <a:lnTo>
                    <a:pt x="217" y="38"/>
                  </a:lnTo>
                  <a:lnTo>
                    <a:pt x="217" y="38"/>
                  </a:lnTo>
                  <a:lnTo>
                    <a:pt x="216" y="38"/>
                  </a:lnTo>
                  <a:lnTo>
                    <a:pt x="216" y="38"/>
                  </a:lnTo>
                  <a:lnTo>
                    <a:pt x="216" y="38"/>
                  </a:lnTo>
                  <a:lnTo>
                    <a:pt x="205" y="52"/>
                  </a:lnTo>
                  <a:lnTo>
                    <a:pt x="197" y="66"/>
                  </a:lnTo>
                  <a:lnTo>
                    <a:pt x="197" y="66"/>
                  </a:lnTo>
                  <a:lnTo>
                    <a:pt x="201" y="58"/>
                  </a:lnTo>
                  <a:lnTo>
                    <a:pt x="205" y="47"/>
                  </a:lnTo>
                  <a:lnTo>
                    <a:pt x="215" y="23"/>
                  </a:lnTo>
                  <a:lnTo>
                    <a:pt x="215" y="23"/>
                  </a:lnTo>
                  <a:lnTo>
                    <a:pt x="216" y="23"/>
                  </a:lnTo>
                  <a:lnTo>
                    <a:pt x="217" y="23"/>
                  </a:lnTo>
                  <a:lnTo>
                    <a:pt x="217" y="23"/>
                  </a:lnTo>
                  <a:lnTo>
                    <a:pt x="223" y="15"/>
                  </a:lnTo>
                  <a:lnTo>
                    <a:pt x="227" y="7"/>
                  </a:lnTo>
                  <a:lnTo>
                    <a:pt x="227" y="7"/>
                  </a:lnTo>
                  <a:lnTo>
                    <a:pt x="224" y="14"/>
                  </a:lnTo>
                  <a:lnTo>
                    <a:pt x="223" y="18"/>
                  </a:lnTo>
                  <a:lnTo>
                    <a:pt x="223" y="21"/>
                  </a:lnTo>
                  <a:lnTo>
                    <a:pt x="223" y="21"/>
                  </a:lnTo>
                  <a:lnTo>
                    <a:pt x="223" y="22"/>
                  </a:lnTo>
                  <a:lnTo>
                    <a:pt x="224" y="21"/>
                  </a:lnTo>
                  <a:lnTo>
                    <a:pt x="226" y="21"/>
                  </a:lnTo>
                  <a:lnTo>
                    <a:pt x="226" y="21"/>
                  </a:lnTo>
                  <a:lnTo>
                    <a:pt x="235" y="7"/>
                  </a:lnTo>
                  <a:lnTo>
                    <a:pt x="235" y="7"/>
                  </a:lnTo>
                  <a:lnTo>
                    <a:pt x="237" y="5"/>
                  </a:lnTo>
                  <a:lnTo>
                    <a:pt x="237" y="7"/>
                  </a:lnTo>
                  <a:lnTo>
                    <a:pt x="235" y="10"/>
                  </a:lnTo>
                  <a:lnTo>
                    <a:pt x="235" y="10"/>
                  </a:lnTo>
                  <a:lnTo>
                    <a:pt x="234" y="15"/>
                  </a:lnTo>
                  <a:lnTo>
                    <a:pt x="233" y="21"/>
                  </a:lnTo>
                  <a:lnTo>
                    <a:pt x="233" y="21"/>
                  </a:lnTo>
                  <a:lnTo>
                    <a:pt x="234" y="21"/>
                  </a:lnTo>
                  <a:lnTo>
                    <a:pt x="234" y="21"/>
                  </a:lnTo>
                  <a:lnTo>
                    <a:pt x="235" y="21"/>
                  </a:lnTo>
                  <a:lnTo>
                    <a:pt x="238" y="19"/>
                  </a:lnTo>
                  <a:lnTo>
                    <a:pt x="238" y="19"/>
                  </a:lnTo>
                  <a:lnTo>
                    <a:pt x="238" y="25"/>
                  </a:lnTo>
                  <a:lnTo>
                    <a:pt x="238" y="25"/>
                  </a:lnTo>
                  <a:lnTo>
                    <a:pt x="238" y="25"/>
                  </a:lnTo>
                  <a:lnTo>
                    <a:pt x="239" y="25"/>
                  </a:lnTo>
                  <a:lnTo>
                    <a:pt x="241" y="23"/>
                  </a:lnTo>
                  <a:lnTo>
                    <a:pt x="241" y="23"/>
                  </a:lnTo>
                  <a:lnTo>
                    <a:pt x="249" y="12"/>
                  </a:lnTo>
                  <a:lnTo>
                    <a:pt x="252" y="8"/>
                  </a:lnTo>
                  <a:lnTo>
                    <a:pt x="253" y="8"/>
                  </a:lnTo>
                  <a:lnTo>
                    <a:pt x="253" y="8"/>
                  </a:lnTo>
                  <a:lnTo>
                    <a:pt x="253" y="8"/>
                  </a:lnTo>
                  <a:lnTo>
                    <a:pt x="249" y="16"/>
                  </a:lnTo>
                  <a:lnTo>
                    <a:pt x="248" y="21"/>
                  </a:lnTo>
                  <a:lnTo>
                    <a:pt x="248" y="25"/>
                  </a:lnTo>
                  <a:lnTo>
                    <a:pt x="248" y="25"/>
                  </a:lnTo>
                  <a:lnTo>
                    <a:pt x="248" y="25"/>
                  </a:lnTo>
                  <a:lnTo>
                    <a:pt x="249" y="25"/>
                  </a:lnTo>
                  <a:lnTo>
                    <a:pt x="250" y="23"/>
                  </a:lnTo>
                  <a:lnTo>
                    <a:pt x="250" y="23"/>
                  </a:lnTo>
                  <a:lnTo>
                    <a:pt x="264" y="8"/>
                  </a:lnTo>
                  <a:lnTo>
                    <a:pt x="264" y="8"/>
                  </a:lnTo>
                  <a:lnTo>
                    <a:pt x="264" y="7"/>
                  </a:lnTo>
                  <a:lnTo>
                    <a:pt x="264" y="7"/>
                  </a:lnTo>
                  <a:lnTo>
                    <a:pt x="263" y="7"/>
                  </a:lnTo>
                  <a:lnTo>
                    <a:pt x="263" y="7"/>
                  </a:lnTo>
                  <a:close/>
                  <a:moveTo>
                    <a:pt x="191" y="8"/>
                  </a:moveTo>
                  <a:lnTo>
                    <a:pt x="191" y="8"/>
                  </a:lnTo>
                  <a:lnTo>
                    <a:pt x="191" y="10"/>
                  </a:lnTo>
                  <a:lnTo>
                    <a:pt x="191" y="10"/>
                  </a:lnTo>
                  <a:lnTo>
                    <a:pt x="191" y="8"/>
                  </a:lnTo>
                  <a:lnTo>
                    <a:pt x="191" y="8"/>
                  </a:lnTo>
                  <a:close/>
                  <a:moveTo>
                    <a:pt x="211" y="30"/>
                  </a:moveTo>
                  <a:lnTo>
                    <a:pt x="211" y="30"/>
                  </a:lnTo>
                  <a:lnTo>
                    <a:pt x="213" y="25"/>
                  </a:lnTo>
                  <a:lnTo>
                    <a:pt x="213" y="25"/>
                  </a:lnTo>
                  <a:lnTo>
                    <a:pt x="211" y="30"/>
                  </a:lnTo>
                  <a:lnTo>
                    <a:pt x="211" y="30"/>
                  </a:lnTo>
                  <a:close/>
                  <a:moveTo>
                    <a:pt x="208" y="36"/>
                  </a:moveTo>
                  <a:lnTo>
                    <a:pt x="208" y="36"/>
                  </a:lnTo>
                  <a:lnTo>
                    <a:pt x="208" y="34"/>
                  </a:lnTo>
                  <a:lnTo>
                    <a:pt x="208" y="34"/>
                  </a:lnTo>
                  <a:lnTo>
                    <a:pt x="208" y="36"/>
                  </a:lnTo>
                  <a:lnTo>
                    <a:pt x="208" y="36"/>
                  </a:lnTo>
                  <a:close/>
                  <a:moveTo>
                    <a:pt x="215" y="21"/>
                  </a:moveTo>
                  <a:lnTo>
                    <a:pt x="215" y="21"/>
                  </a:lnTo>
                  <a:lnTo>
                    <a:pt x="215" y="22"/>
                  </a:lnTo>
                  <a:lnTo>
                    <a:pt x="215" y="22"/>
                  </a:lnTo>
                  <a:lnTo>
                    <a:pt x="205" y="38"/>
                  </a:lnTo>
                  <a:lnTo>
                    <a:pt x="200" y="45"/>
                  </a:lnTo>
                  <a:lnTo>
                    <a:pt x="197" y="55"/>
                  </a:lnTo>
                  <a:lnTo>
                    <a:pt x="197" y="55"/>
                  </a:lnTo>
                  <a:lnTo>
                    <a:pt x="209" y="22"/>
                  </a:lnTo>
                  <a:lnTo>
                    <a:pt x="209" y="22"/>
                  </a:lnTo>
                  <a:lnTo>
                    <a:pt x="209" y="22"/>
                  </a:lnTo>
                  <a:lnTo>
                    <a:pt x="209" y="22"/>
                  </a:lnTo>
                  <a:lnTo>
                    <a:pt x="217" y="11"/>
                  </a:lnTo>
                  <a:lnTo>
                    <a:pt x="217" y="11"/>
                  </a:lnTo>
                  <a:lnTo>
                    <a:pt x="215" y="21"/>
                  </a:lnTo>
                  <a:lnTo>
                    <a:pt x="215" y="21"/>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4" name="Freeform 100"/>
            <p:cNvSpPr/>
            <p:nvPr/>
          </p:nvSpPr>
          <p:spPr bwMode="auto">
            <a:xfrm>
              <a:off x="3416301" y="2384425"/>
              <a:ext cx="87313" cy="34925"/>
            </a:xfrm>
            <a:custGeom>
              <a:avLst/>
              <a:gdLst/>
              <a:ahLst/>
              <a:cxnLst>
                <a:cxn ang="0">
                  <a:pos x="50" y="12"/>
                </a:cxn>
                <a:cxn ang="0">
                  <a:pos x="52" y="5"/>
                </a:cxn>
                <a:cxn ang="0">
                  <a:pos x="52" y="2"/>
                </a:cxn>
                <a:cxn ang="0">
                  <a:pos x="47" y="7"/>
                </a:cxn>
                <a:cxn ang="0">
                  <a:pos x="37" y="16"/>
                </a:cxn>
                <a:cxn ang="0">
                  <a:pos x="40" y="11"/>
                </a:cxn>
                <a:cxn ang="0">
                  <a:pos x="43" y="5"/>
                </a:cxn>
                <a:cxn ang="0">
                  <a:pos x="37" y="7"/>
                </a:cxn>
                <a:cxn ang="0">
                  <a:pos x="36" y="4"/>
                </a:cxn>
                <a:cxn ang="0">
                  <a:pos x="36" y="4"/>
                </a:cxn>
                <a:cxn ang="0">
                  <a:pos x="33" y="4"/>
                </a:cxn>
                <a:cxn ang="0">
                  <a:pos x="26" y="13"/>
                </a:cxn>
                <a:cxn ang="0">
                  <a:pos x="28" y="4"/>
                </a:cxn>
                <a:cxn ang="0">
                  <a:pos x="26" y="2"/>
                </a:cxn>
                <a:cxn ang="0">
                  <a:pos x="21" y="8"/>
                </a:cxn>
                <a:cxn ang="0">
                  <a:pos x="22" y="4"/>
                </a:cxn>
                <a:cxn ang="0">
                  <a:pos x="15" y="8"/>
                </a:cxn>
                <a:cxn ang="0">
                  <a:pos x="14" y="7"/>
                </a:cxn>
                <a:cxn ang="0">
                  <a:pos x="15" y="0"/>
                </a:cxn>
                <a:cxn ang="0">
                  <a:pos x="7" y="5"/>
                </a:cxn>
                <a:cxn ang="0">
                  <a:pos x="0" y="12"/>
                </a:cxn>
                <a:cxn ang="0">
                  <a:pos x="4" y="8"/>
                </a:cxn>
                <a:cxn ang="0">
                  <a:pos x="11" y="5"/>
                </a:cxn>
                <a:cxn ang="0">
                  <a:pos x="6" y="19"/>
                </a:cxn>
                <a:cxn ang="0">
                  <a:pos x="8" y="18"/>
                </a:cxn>
                <a:cxn ang="0">
                  <a:pos x="17" y="9"/>
                </a:cxn>
                <a:cxn ang="0">
                  <a:pos x="18" y="9"/>
                </a:cxn>
                <a:cxn ang="0">
                  <a:pos x="14" y="20"/>
                </a:cxn>
                <a:cxn ang="0">
                  <a:pos x="15" y="20"/>
                </a:cxn>
                <a:cxn ang="0">
                  <a:pos x="23" y="8"/>
                </a:cxn>
                <a:cxn ang="0">
                  <a:pos x="23" y="9"/>
                </a:cxn>
                <a:cxn ang="0">
                  <a:pos x="22" y="20"/>
                </a:cxn>
                <a:cxn ang="0">
                  <a:pos x="23" y="20"/>
                </a:cxn>
                <a:cxn ang="0">
                  <a:pos x="32" y="9"/>
                </a:cxn>
                <a:cxn ang="0">
                  <a:pos x="30" y="11"/>
                </a:cxn>
                <a:cxn ang="0">
                  <a:pos x="29" y="18"/>
                </a:cxn>
                <a:cxn ang="0">
                  <a:pos x="30" y="18"/>
                </a:cxn>
                <a:cxn ang="0">
                  <a:pos x="37" y="9"/>
                </a:cxn>
                <a:cxn ang="0">
                  <a:pos x="37" y="11"/>
                </a:cxn>
                <a:cxn ang="0">
                  <a:pos x="34" y="20"/>
                </a:cxn>
                <a:cxn ang="0">
                  <a:pos x="36" y="20"/>
                </a:cxn>
                <a:cxn ang="0">
                  <a:pos x="47" y="9"/>
                </a:cxn>
                <a:cxn ang="0">
                  <a:pos x="48" y="8"/>
                </a:cxn>
                <a:cxn ang="0">
                  <a:pos x="45" y="19"/>
                </a:cxn>
                <a:cxn ang="0">
                  <a:pos x="47" y="19"/>
                </a:cxn>
                <a:cxn ang="0">
                  <a:pos x="55" y="8"/>
                </a:cxn>
                <a:cxn ang="0">
                  <a:pos x="54" y="8"/>
                </a:cxn>
              </a:cxnLst>
              <a:rect l="0" t="0" r="r" b="b"/>
              <a:pathLst>
                <a:path w="55" h="22">
                  <a:moveTo>
                    <a:pt x="52" y="9"/>
                  </a:moveTo>
                  <a:lnTo>
                    <a:pt x="52" y="9"/>
                  </a:lnTo>
                  <a:lnTo>
                    <a:pt x="50" y="12"/>
                  </a:lnTo>
                  <a:lnTo>
                    <a:pt x="50" y="12"/>
                  </a:lnTo>
                  <a:lnTo>
                    <a:pt x="52" y="8"/>
                  </a:lnTo>
                  <a:lnTo>
                    <a:pt x="52" y="5"/>
                  </a:lnTo>
                  <a:lnTo>
                    <a:pt x="52" y="4"/>
                  </a:lnTo>
                  <a:lnTo>
                    <a:pt x="52" y="4"/>
                  </a:lnTo>
                  <a:lnTo>
                    <a:pt x="52" y="2"/>
                  </a:lnTo>
                  <a:lnTo>
                    <a:pt x="52" y="2"/>
                  </a:lnTo>
                  <a:lnTo>
                    <a:pt x="50" y="4"/>
                  </a:lnTo>
                  <a:lnTo>
                    <a:pt x="47" y="7"/>
                  </a:lnTo>
                  <a:lnTo>
                    <a:pt x="41" y="11"/>
                  </a:lnTo>
                  <a:lnTo>
                    <a:pt x="41" y="11"/>
                  </a:lnTo>
                  <a:lnTo>
                    <a:pt x="37" y="16"/>
                  </a:lnTo>
                  <a:lnTo>
                    <a:pt x="37" y="16"/>
                  </a:lnTo>
                  <a:lnTo>
                    <a:pt x="40" y="11"/>
                  </a:lnTo>
                  <a:lnTo>
                    <a:pt x="40" y="11"/>
                  </a:lnTo>
                  <a:lnTo>
                    <a:pt x="41" y="8"/>
                  </a:lnTo>
                  <a:lnTo>
                    <a:pt x="43" y="5"/>
                  </a:lnTo>
                  <a:lnTo>
                    <a:pt x="43" y="5"/>
                  </a:lnTo>
                  <a:lnTo>
                    <a:pt x="41" y="4"/>
                  </a:lnTo>
                  <a:lnTo>
                    <a:pt x="41" y="4"/>
                  </a:lnTo>
                  <a:lnTo>
                    <a:pt x="37" y="7"/>
                  </a:lnTo>
                  <a:lnTo>
                    <a:pt x="34" y="9"/>
                  </a:lnTo>
                  <a:lnTo>
                    <a:pt x="34" y="9"/>
                  </a:lnTo>
                  <a:lnTo>
                    <a:pt x="36" y="4"/>
                  </a:lnTo>
                  <a:lnTo>
                    <a:pt x="36" y="4"/>
                  </a:lnTo>
                  <a:lnTo>
                    <a:pt x="36" y="4"/>
                  </a:lnTo>
                  <a:lnTo>
                    <a:pt x="36" y="4"/>
                  </a:lnTo>
                  <a:lnTo>
                    <a:pt x="34" y="4"/>
                  </a:lnTo>
                  <a:lnTo>
                    <a:pt x="34" y="4"/>
                  </a:lnTo>
                  <a:lnTo>
                    <a:pt x="33" y="4"/>
                  </a:lnTo>
                  <a:lnTo>
                    <a:pt x="33" y="4"/>
                  </a:lnTo>
                  <a:lnTo>
                    <a:pt x="29" y="8"/>
                  </a:lnTo>
                  <a:lnTo>
                    <a:pt x="26" y="13"/>
                  </a:lnTo>
                  <a:lnTo>
                    <a:pt x="26" y="13"/>
                  </a:lnTo>
                  <a:lnTo>
                    <a:pt x="28" y="4"/>
                  </a:lnTo>
                  <a:lnTo>
                    <a:pt x="28" y="4"/>
                  </a:lnTo>
                  <a:lnTo>
                    <a:pt x="28" y="4"/>
                  </a:lnTo>
                  <a:lnTo>
                    <a:pt x="26" y="2"/>
                  </a:lnTo>
                  <a:lnTo>
                    <a:pt x="26" y="2"/>
                  </a:lnTo>
                  <a:lnTo>
                    <a:pt x="23" y="5"/>
                  </a:lnTo>
                  <a:lnTo>
                    <a:pt x="21" y="8"/>
                  </a:lnTo>
                  <a:lnTo>
                    <a:pt x="21" y="8"/>
                  </a:lnTo>
                  <a:lnTo>
                    <a:pt x="22" y="5"/>
                  </a:lnTo>
                  <a:lnTo>
                    <a:pt x="22" y="5"/>
                  </a:lnTo>
                  <a:lnTo>
                    <a:pt x="22" y="4"/>
                  </a:lnTo>
                  <a:lnTo>
                    <a:pt x="21" y="4"/>
                  </a:lnTo>
                  <a:lnTo>
                    <a:pt x="21" y="4"/>
                  </a:lnTo>
                  <a:lnTo>
                    <a:pt x="15" y="8"/>
                  </a:lnTo>
                  <a:lnTo>
                    <a:pt x="11" y="12"/>
                  </a:lnTo>
                  <a:lnTo>
                    <a:pt x="11" y="12"/>
                  </a:lnTo>
                  <a:lnTo>
                    <a:pt x="14" y="7"/>
                  </a:lnTo>
                  <a:lnTo>
                    <a:pt x="15" y="0"/>
                  </a:lnTo>
                  <a:lnTo>
                    <a:pt x="15" y="0"/>
                  </a:lnTo>
                  <a:lnTo>
                    <a:pt x="15" y="0"/>
                  </a:lnTo>
                  <a:lnTo>
                    <a:pt x="14" y="0"/>
                  </a:lnTo>
                  <a:lnTo>
                    <a:pt x="14" y="0"/>
                  </a:lnTo>
                  <a:lnTo>
                    <a:pt x="7" y="5"/>
                  </a:lnTo>
                  <a:lnTo>
                    <a:pt x="0" y="11"/>
                  </a:lnTo>
                  <a:lnTo>
                    <a:pt x="0" y="11"/>
                  </a:lnTo>
                  <a:lnTo>
                    <a:pt x="0" y="12"/>
                  </a:lnTo>
                  <a:lnTo>
                    <a:pt x="1" y="12"/>
                  </a:lnTo>
                  <a:lnTo>
                    <a:pt x="1" y="12"/>
                  </a:lnTo>
                  <a:lnTo>
                    <a:pt x="4" y="8"/>
                  </a:lnTo>
                  <a:lnTo>
                    <a:pt x="4" y="8"/>
                  </a:lnTo>
                  <a:lnTo>
                    <a:pt x="11" y="5"/>
                  </a:lnTo>
                  <a:lnTo>
                    <a:pt x="11" y="5"/>
                  </a:lnTo>
                  <a:lnTo>
                    <a:pt x="8" y="12"/>
                  </a:lnTo>
                  <a:lnTo>
                    <a:pt x="6" y="19"/>
                  </a:lnTo>
                  <a:lnTo>
                    <a:pt x="6" y="19"/>
                  </a:lnTo>
                  <a:lnTo>
                    <a:pt x="6" y="19"/>
                  </a:lnTo>
                  <a:lnTo>
                    <a:pt x="7" y="19"/>
                  </a:lnTo>
                  <a:lnTo>
                    <a:pt x="8" y="18"/>
                  </a:lnTo>
                  <a:lnTo>
                    <a:pt x="8" y="18"/>
                  </a:lnTo>
                  <a:lnTo>
                    <a:pt x="17" y="9"/>
                  </a:lnTo>
                  <a:lnTo>
                    <a:pt x="17" y="9"/>
                  </a:lnTo>
                  <a:lnTo>
                    <a:pt x="18" y="8"/>
                  </a:lnTo>
                  <a:lnTo>
                    <a:pt x="18" y="8"/>
                  </a:lnTo>
                  <a:lnTo>
                    <a:pt x="18" y="9"/>
                  </a:lnTo>
                  <a:lnTo>
                    <a:pt x="18" y="9"/>
                  </a:lnTo>
                  <a:lnTo>
                    <a:pt x="15" y="15"/>
                  </a:lnTo>
                  <a:lnTo>
                    <a:pt x="14" y="20"/>
                  </a:lnTo>
                  <a:lnTo>
                    <a:pt x="14" y="20"/>
                  </a:lnTo>
                  <a:lnTo>
                    <a:pt x="15" y="22"/>
                  </a:lnTo>
                  <a:lnTo>
                    <a:pt x="15" y="20"/>
                  </a:lnTo>
                  <a:lnTo>
                    <a:pt x="17" y="20"/>
                  </a:lnTo>
                  <a:lnTo>
                    <a:pt x="17" y="20"/>
                  </a:lnTo>
                  <a:lnTo>
                    <a:pt x="23" y="8"/>
                  </a:lnTo>
                  <a:lnTo>
                    <a:pt x="23" y="8"/>
                  </a:lnTo>
                  <a:lnTo>
                    <a:pt x="25" y="8"/>
                  </a:lnTo>
                  <a:lnTo>
                    <a:pt x="23" y="9"/>
                  </a:lnTo>
                  <a:lnTo>
                    <a:pt x="22" y="13"/>
                  </a:lnTo>
                  <a:lnTo>
                    <a:pt x="22" y="13"/>
                  </a:lnTo>
                  <a:lnTo>
                    <a:pt x="22" y="20"/>
                  </a:lnTo>
                  <a:lnTo>
                    <a:pt x="22" y="20"/>
                  </a:lnTo>
                  <a:lnTo>
                    <a:pt x="22" y="20"/>
                  </a:lnTo>
                  <a:lnTo>
                    <a:pt x="23" y="20"/>
                  </a:lnTo>
                  <a:lnTo>
                    <a:pt x="25" y="19"/>
                  </a:lnTo>
                  <a:lnTo>
                    <a:pt x="25" y="19"/>
                  </a:lnTo>
                  <a:lnTo>
                    <a:pt x="32" y="9"/>
                  </a:lnTo>
                  <a:lnTo>
                    <a:pt x="32" y="9"/>
                  </a:lnTo>
                  <a:lnTo>
                    <a:pt x="30" y="11"/>
                  </a:lnTo>
                  <a:lnTo>
                    <a:pt x="30" y="11"/>
                  </a:lnTo>
                  <a:lnTo>
                    <a:pt x="29" y="18"/>
                  </a:lnTo>
                  <a:lnTo>
                    <a:pt x="29" y="18"/>
                  </a:lnTo>
                  <a:lnTo>
                    <a:pt x="29" y="18"/>
                  </a:lnTo>
                  <a:lnTo>
                    <a:pt x="29" y="18"/>
                  </a:lnTo>
                  <a:lnTo>
                    <a:pt x="30" y="18"/>
                  </a:lnTo>
                  <a:lnTo>
                    <a:pt x="30" y="18"/>
                  </a:lnTo>
                  <a:lnTo>
                    <a:pt x="34" y="13"/>
                  </a:lnTo>
                  <a:lnTo>
                    <a:pt x="37" y="9"/>
                  </a:lnTo>
                  <a:lnTo>
                    <a:pt x="37" y="9"/>
                  </a:lnTo>
                  <a:lnTo>
                    <a:pt x="39" y="8"/>
                  </a:lnTo>
                  <a:lnTo>
                    <a:pt x="39" y="8"/>
                  </a:lnTo>
                  <a:lnTo>
                    <a:pt x="37" y="11"/>
                  </a:lnTo>
                  <a:lnTo>
                    <a:pt x="37" y="11"/>
                  </a:lnTo>
                  <a:lnTo>
                    <a:pt x="34" y="20"/>
                  </a:lnTo>
                  <a:lnTo>
                    <a:pt x="34" y="20"/>
                  </a:lnTo>
                  <a:lnTo>
                    <a:pt x="34" y="20"/>
                  </a:lnTo>
                  <a:lnTo>
                    <a:pt x="36" y="20"/>
                  </a:lnTo>
                  <a:lnTo>
                    <a:pt x="36" y="20"/>
                  </a:lnTo>
                  <a:lnTo>
                    <a:pt x="39" y="18"/>
                  </a:lnTo>
                  <a:lnTo>
                    <a:pt x="41" y="15"/>
                  </a:lnTo>
                  <a:lnTo>
                    <a:pt x="47" y="9"/>
                  </a:lnTo>
                  <a:lnTo>
                    <a:pt x="47" y="9"/>
                  </a:lnTo>
                  <a:lnTo>
                    <a:pt x="50" y="5"/>
                  </a:lnTo>
                  <a:lnTo>
                    <a:pt x="48" y="8"/>
                  </a:lnTo>
                  <a:lnTo>
                    <a:pt x="48" y="8"/>
                  </a:lnTo>
                  <a:lnTo>
                    <a:pt x="47" y="13"/>
                  </a:lnTo>
                  <a:lnTo>
                    <a:pt x="45" y="19"/>
                  </a:lnTo>
                  <a:lnTo>
                    <a:pt x="45" y="19"/>
                  </a:lnTo>
                  <a:lnTo>
                    <a:pt x="47" y="19"/>
                  </a:lnTo>
                  <a:lnTo>
                    <a:pt x="47" y="19"/>
                  </a:lnTo>
                  <a:lnTo>
                    <a:pt x="50" y="18"/>
                  </a:lnTo>
                  <a:lnTo>
                    <a:pt x="51" y="15"/>
                  </a:lnTo>
                  <a:lnTo>
                    <a:pt x="55" y="8"/>
                  </a:lnTo>
                  <a:lnTo>
                    <a:pt x="55" y="8"/>
                  </a:lnTo>
                  <a:lnTo>
                    <a:pt x="55" y="8"/>
                  </a:lnTo>
                  <a:lnTo>
                    <a:pt x="54" y="8"/>
                  </a:lnTo>
                  <a:lnTo>
                    <a:pt x="52" y="9"/>
                  </a:lnTo>
                  <a:lnTo>
                    <a:pt x="52" y="9"/>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5" name="Freeform 101"/>
            <p:cNvSpPr/>
            <p:nvPr/>
          </p:nvSpPr>
          <p:spPr bwMode="auto">
            <a:xfrm>
              <a:off x="3498851" y="2386013"/>
              <a:ext cx="90488" cy="28575"/>
            </a:xfrm>
            <a:custGeom>
              <a:avLst/>
              <a:gdLst/>
              <a:ahLst/>
              <a:cxnLst>
                <a:cxn ang="0">
                  <a:pos x="55" y="0"/>
                </a:cxn>
                <a:cxn ang="0">
                  <a:pos x="46" y="8"/>
                </a:cxn>
                <a:cxn ang="0">
                  <a:pos x="47" y="6"/>
                </a:cxn>
                <a:cxn ang="0">
                  <a:pos x="47" y="1"/>
                </a:cxn>
                <a:cxn ang="0">
                  <a:pos x="47" y="1"/>
                </a:cxn>
                <a:cxn ang="0">
                  <a:pos x="42" y="4"/>
                </a:cxn>
                <a:cxn ang="0">
                  <a:pos x="38" y="8"/>
                </a:cxn>
                <a:cxn ang="0">
                  <a:pos x="35" y="8"/>
                </a:cxn>
                <a:cxn ang="0">
                  <a:pos x="36" y="3"/>
                </a:cxn>
                <a:cxn ang="0">
                  <a:pos x="36" y="1"/>
                </a:cxn>
                <a:cxn ang="0">
                  <a:pos x="33" y="1"/>
                </a:cxn>
                <a:cxn ang="0">
                  <a:pos x="29" y="4"/>
                </a:cxn>
                <a:cxn ang="0">
                  <a:pos x="26" y="8"/>
                </a:cxn>
                <a:cxn ang="0">
                  <a:pos x="26" y="3"/>
                </a:cxn>
                <a:cxn ang="0">
                  <a:pos x="26" y="3"/>
                </a:cxn>
                <a:cxn ang="0">
                  <a:pos x="22" y="6"/>
                </a:cxn>
                <a:cxn ang="0">
                  <a:pos x="18" y="10"/>
                </a:cxn>
                <a:cxn ang="0">
                  <a:pos x="20" y="3"/>
                </a:cxn>
                <a:cxn ang="0">
                  <a:pos x="20" y="3"/>
                </a:cxn>
                <a:cxn ang="0">
                  <a:pos x="17" y="3"/>
                </a:cxn>
                <a:cxn ang="0">
                  <a:pos x="11" y="10"/>
                </a:cxn>
                <a:cxn ang="0">
                  <a:pos x="13" y="4"/>
                </a:cxn>
                <a:cxn ang="0">
                  <a:pos x="13" y="3"/>
                </a:cxn>
                <a:cxn ang="0">
                  <a:pos x="11" y="4"/>
                </a:cxn>
                <a:cxn ang="0">
                  <a:pos x="0" y="12"/>
                </a:cxn>
                <a:cxn ang="0">
                  <a:pos x="0" y="12"/>
                </a:cxn>
                <a:cxn ang="0">
                  <a:pos x="2" y="14"/>
                </a:cxn>
                <a:cxn ang="0">
                  <a:pos x="2" y="12"/>
                </a:cxn>
                <a:cxn ang="0">
                  <a:pos x="7" y="8"/>
                </a:cxn>
                <a:cxn ang="0">
                  <a:pos x="10" y="8"/>
                </a:cxn>
                <a:cxn ang="0">
                  <a:pos x="9" y="14"/>
                </a:cxn>
                <a:cxn ang="0">
                  <a:pos x="7" y="17"/>
                </a:cxn>
                <a:cxn ang="0">
                  <a:pos x="9" y="17"/>
                </a:cxn>
                <a:cxn ang="0">
                  <a:pos x="10" y="15"/>
                </a:cxn>
                <a:cxn ang="0">
                  <a:pos x="17" y="7"/>
                </a:cxn>
                <a:cxn ang="0">
                  <a:pos x="14" y="15"/>
                </a:cxn>
                <a:cxn ang="0">
                  <a:pos x="15" y="15"/>
                </a:cxn>
                <a:cxn ang="0">
                  <a:pos x="17" y="14"/>
                </a:cxn>
                <a:cxn ang="0">
                  <a:pos x="21" y="10"/>
                </a:cxn>
                <a:cxn ang="0">
                  <a:pos x="22" y="8"/>
                </a:cxn>
                <a:cxn ang="0">
                  <a:pos x="22" y="14"/>
                </a:cxn>
                <a:cxn ang="0">
                  <a:pos x="24" y="15"/>
                </a:cxn>
                <a:cxn ang="0">
                  <a:pos x="25" y="14"/>
                </a:cxn>
                <a:cxn ang="0">
                  <a:pos x="32" y="6"/>
                </a:cxn>
                <a:cxn ang="0">
                  <a:pos x="31" y="10"/>
                </a:cxn>
                <a:cxn ang="0">
                  <a:pos x="31" y="14"/>
                </a:cxn>
                <a:cxn ang="0">
                  <a:pos x="32" y="15"/>
                </a:cxn>
                <a:cxn ang="0">
                  <a:pos x="38" y="11"/>
                </a:cxn>
                <a:cxn ang="0">
                  <a:pos x="40" y="7"/>
                </a:cxn>
                <a:cxn ang="0">
                  <a:pos x="43" y="8"/>
                </a:cxn>
                <a:cxn ang="0">
                  <a:pos x="42" y="15"/>
                </a:cxn>
                <a:cxn ang="0">
                  <a:pos x="43" y="15"/>
                </a:cxn>
                <a:cxn ang="0">
                  <a:pos x="44" y="14"/>
                </a:cxn>
                <a:cxn ang="0">
                  <a:pos x="49" y="8"/>
                </a:cxn>
                <a:cxn ang="0">
                  <a:pos x="53" y="4"/>
                </a:cxn>
                <a:cxn ang="0">
                  <a:pos x="53" y="11"/>
                </a:cxn>
                <a:cxn ang="0">
                  <a:pos x="54" y="11"/>
                </a:cxn>
                <a:cxn ang="0">
                  <a:pos x="55" y="8"/>
                </a:cxn>
                <a:cxn ang="0">
                  <a:pos x="57" y="0"/>
                </a:cxn>
                <a:cxn ang="0">
                  <a:pos x="55" y="0"/>
                </a:cxn>
              </a:cxnLst>
              <a:rect l="0" t="0" r="r" b="b"/>
              <a:pathLst>
                <a:path w="57" h="18">
                  <a:moveTo>
                    <a:pt x="55" y="0"/>
                  </a:moveTo>
                  <a:lnTo>
                    <a:pt x="55" y="0"/>
                  </a:lnTo>
                  <a:lnTo>
                    <a:pt x="50" y="4"/>
                  </a:lnTo>
                  <a:lnTo>
                    <a:pt x="46" y="8"/>
                  </a:lnTo>
                  <a:lnTo>
                    <a:pt x="46" y="8"/>
                  </a:lnTo>
                  <a:lnTo>
                    <a:pt x="47" y="6"/>
                  </a:lnTo>
                  <a:lnTo>
                    <a:pt x="47" y="1"/>
                  </a:lnTo>
                  <a:lnTo>
                    <a:pt x="47" y="1"/>
                  </a:lnTo>
                  <a:lnTo>
                    <a:pt x="47" y="1"/>
                  </a:lnTo>
                  <a:lnTo>
                    <a:pt x="47" y="1"/>
                  </a:lnTo>
                  <a:lnTo>
                    <a:pt x="44" y="1"/>
                  </a:lnTo>
                  <a:lnTo>
                    <a:pt x="42" y="4"/>
                  </a:lnTo>
                  <a:lnTo>
                    <a:pt x="38" y="8"/>
                  </a:lnTo>
                  <a:lnTo>
                    <a:pt x="38" y="8"/>
                  </a:lnTo>
                  <a:lnTo>
                    <a:pt x="33" y="11"/>
                  </a:lnTo>
                  <a:lnTo>
                    <a:pt x="35" y="8"/>
                  </a:lnTo>
                  <a:lnTo>
                    <a:pt x="36" y="4"/>
                  </a:lnTo>
                  <a:lnTo>
                    <a:pt x="36" y="3"/>
                  </a:lnTo>
                  <a:lnTo>
                    <a:pt x="36" y="1"/>
                  </a:lnTo>
                  <a:lnTo>
                    <a:pt x="36" y="1"/>
                  </a:lnTo>
                  <a:lnTo>
                    <a:pt x="35" y="1"/>
                  </a:lnTo>
                  <a:lnTo>
                    <a:pt x="33" y="1"/>
                  </a:lnTo>
                  <a:lnTo>
                    <a:pt x="33" y="1"/>
                  </a:lnTo>
                  <a:lnTo>
                    <a:pt x="29" y="4"/>
                  </a:lnTo>
                  <a:lnTo>
                    <a:pt x="26" y="8"/>
                  </a:lnTo>
                  <a:lnTo>
                    <a:pt x="26" y="8"/>
                  </a:lnTo>
                  <a:lnTo>
                    <a:pt x="28" y="6"/>
                  </a:lnTo>
                  <a:lnTo>
                    <a:pt x="26" y="3"/>
                  </a:lnTo>
                  <a:lnTo>
                    <a:pt x="26" y="3"/>
                  </a:lnTo>
                  <a:lnTo>
                    <a:pt x="26" y="3"/>
                  </a:lnTo>
                  <a:lnTo>
                    <a:pt x="26" y="3"/>
                  </a:lnTo>
                  <a:lnTo>
                    <a:pt x="22" y="6"/>
                  </a:lnTo>
                  <a:lnTo>
                    <a:pt x="18" y="10"/>
                  </a:lnTo>
                  <a:lnTo>
                    <a:pt x="18" y="10"/>
                  </a:lnTo>
                  <a:lnTo>
                    <a:pt x="20" y="7"/>
                  </a:lnTo>
                  <a:lnTo>
                    <a:pt x="20" y="3"/>
                  </a:lnTo>
                  <a:lnTo>
                    <a:pt x="20" y="3"/>
                  </a:lnTo>
                  <a:lnTo>
                    <a:pt x="20" y="3"/>
                  </a:lnTo>
                  <a:lnTo>
                    <a:pt x="20" y="3"/>
                  </a:lnTo>
                  <a:lnTo>
                    <a:pt x="17" y="3"/>
                  </a:lnTo>
                  <a:lnTo>
                    <a:pt x="15" y="6"/>
                  </a:lnTo>
                  <a:lnTo>
                    <a:pt x="11" y="10"/>
                  </a:lnTo>
                  <a:lnTo>
                    <a:pt x="11" y="10"/>
                  </a:lnTo>
                  <a:lnTo>
                    <a:pt x="13" y="4"/>
                  </a:lnTo>
                  <a:lnTo>
                    <a:pt x="13" y="4"/>
                  </a:lnTo>
                  <a:lnTo>
                    <a:pt x="13" y="3"/>
                  </a:lnTo>
                  <a:lnTo>
                    <a:pt x="11" y="4"/>
                  </a:lnTo>
                  <a:lnTo>
                    <a:pt x="11" y="4"/>
                  </a:lnTo>
                  <a:lnTo>
                    <a:pt x="6" y="8"/>
                  </a:lnTo>
                  <a:lnTo>
                    <a:pt x="0" y="12"/>
                  </a:lnTo>
                  <a:lnTo>
                    <a:pt x="0" y="12"/>
                  </a:lnTo>
                  <a:lnTo>
                    <a:pt x="0" y="12"/>
                  </a:lnTo>
                  <a:lnTo>
                    <a:pt x="0" y="12"/>
                  </a:lnTo>
                  <a:lnTo>
                    <a:pt x="2" y="14"/>
                  </a:lnTo>
                  <a:lnTo>
                    <a:pt x="2" y="14"/>
                  </a:lnTo>
                  <a:lnTo>
                    <a:pt x="2" y="12"/>
                  </a:lnTo>
                  <a:lnTo>
                    <a:pt x="2" y="12"/>
                  </a:lnTo>
                  <a:lnTo>
                    <a:pt x="7" y="8"/>
                  </a:lnTo>
                  <a:lnTo>
                    <a:pt x="7" y="8"/>
                  </a:lnTo>
                  <a:lnTo>
                    <a:pt x="10" y="8"/>
                  </a:lnTo>
                  <a:lnTo>
                    <a:pt x="10" y="10"/>
                  </a:lnTo>
                  <a:lnTo>
                    <a:pt x="9" y="14"/>
                  </a:lnTo>
                  <a:lnTo>
                    <a:pt x="7" y="17"/>
                  </a:lnTo>
                  <a:lnTo>
                    <a:pt x="7" y="17"/>
                  </a:lnTo>
                  <a:lnTo>
                    <a:pt x="9" y="18"/>
                  </a:lnTo>
                  <a:lnTo>
                    <a:pt x="9" y="17"/>
                  </a:lnTo>
                  <a:lnTo>
                    <a:pt x="10" y="15"/>
                  </a:lnTo>
                  <a:lnTo>
                    <a:pt x="10" y="15"/>
                  </a:lnTo>
                  <a:lnTo>
                    <a:pt x="17" y="7"/>
                  </a:lnTo>
                  <a:lnTo>
                    <a:pt x="17" y="7"/>
                  </a:lnTo>
                  <a:lnTo>
                    <a:pt x="15" y="11"/>
                  </a:lnTo>
                  <a:lnTo>
                    <a:pt x="14" y="15"/>
                  </a:lnTo>
                  <a:lnTo>
                    <a:pt x="14" y="15"/>
                  </a:lnTo>
                  <a:lnTo>
                    <a:pt x="15" y="15"/>
                  </a:lnTo>
                  <a:lnTo>
                    <a:pt x="15" y="15"/>
                  </a:lnTo>
                  <a:lnTo>
                    <a:pt x="17" y="14"/>
                  </a:lnTo>
                  <a:lnTo>
                    <a:pt x="17" y="14"/>
                  </a:lnTo>
                  <a:lnTo>
                    <a:pt x="21" y="10"/>
                  </a:lnTo>
                  <a:lnTo>
                    <a:pt x="21" y="10"/>
                  </a:lnTo>
                  <a:lnTo>
                    <a:pt x="22" y="8"/>
                  </a:lnTo>
                  <a:lnTo>
                    <a:pt x="22" y="10"/>
                  </a:lnTo>
                  <a:lnTo>
                    <a:pt x="22" y="14"/>
                  </a:lnTo>
                  <a:lnTo>
                    <a:pt x="22" y="14"/>
                  </a:lnTo>
                  <a:lnTo>
                    <a:pt x="24" y="15"/>
                  </a:lnTo>
                  <a:lnTo>
                    <a:pt x="24" y="14"/>
                  </a:lnTo>
                  <a:lnTo>
                    <a:pt x="25" y="14"/>
                  </a:lnTo>
                  <a:lnTo>
                    <a:pt x="25" y="14"/>
                  </a:lnTo>
                  <a:lnTo>
                    <a:pt x="32" y="6"/>
                  </a:lnTo>
                  <a:lnTo>
                    <a:pt x="32" y="6"/>
                  </a:lnTo>
                  <a:lnTo>
                    <a:pt x="31" y="10"/>
                  </a:lnTo>
                  <a:lnTo>
                    <a:pt x="31" y="14"/>
                  </a:lnTo>
                  <a:lnTo>
                    <a:pt x="31" y="14"/>
                  </a:lnTo>
                  <a:lnTo>
                    <a:pt x="32" y="15"/>
                  </a:lnTo>
                  <a:lnTo>
                    <a:pt x="32" y="15"/>
                  </a:lnTo>
                  <a:lnTo>
                    <a:pt x="32" y="15"/>
                  </a:lnTo>
                  <a:lnTo>
                    <a:pt x="38" y="11"/>
                  </a:lnTo>
                  <a:lnTo>
                    <a:pt x="40" y="7"/>
                  </a:lnTo>
                  <a:lnTo>
                    <a:pt x="40" y="7"/>
                  </a:lnTo>
                  <a:lnTo>
                    <a:pt x="43" y="6"/>
                  </a:lnTo>
                  <a:lnTo>
                    <a:pt x="43" y="8"/>
                  </a:lnTo>
                  <a:lnTo>
                    <a:pt x="42" y="15"/>
                  </a:lnTo>
                  <a:lnTo>
                    <a:pt x="42" y="15"/>
                  </a:lnTo>
                  <a:lnTo>
                    <a:pt x="42" y="15"/>
                  </a:lnTo>
                  <a:lnTo>
                    <a:pt x="43" y="15"/>
                  </a:lnTo>
                  <a:lnTo>
                    <a:pt x="44" y="14"/>
                  </a:lnTo>
                  <a:lnTo>
                    <a:pt x="44" y="14"/>
                  </a:lnTo>
                  <a:lnTo>
                    <a:pt x="49" y="8"/>
                  </a:lnTo>
                  <a:lnTo>
                    <a:pt x="49" y="8"/>
                  </a:lnTo>
                  <a:lnTo>
                    <a:pt x="51" y="6"/>
                  </a:lnTo>
                  <a:lnTo>
                    <a:pt x="53" y="4"/>
                  </a:lnTo>
                  <a:lnTo>
                    <a:pt x="53" y="11"/>
                  </a:lnTo>
                  <a:lnTo>
                    <a:pt x="53" y="11"/>
                  </a:lnTo>
                  <a:lnTo>
                    <a:pt x="53" y="11"/>
                  </a:lnTo>
                  <a:lnTo>
                    <a:pt x="54" y="11"/>
                  </a:lnTo>
                  <a:lnTo>
                    <a:pt x="55" y="8"/>
                  </a:lnTo>
                  <a:lnTo>
                    <a:pt x="55" y="8"/>
                  </a:lnTo>
                  <a:lnTo>
                    <a:pt x="57" y="0"/>
                  </a:lnTo>
                  <a:lnTo>
                    <a:pt x="57" y="0"/>
                  </a:lnTo>
                  <a:lnTo>
                    <a:pt x="57" y="0"/>
                  </a:lnTo>
                  <a:lnTo>
                    <a:pt x="55" y="0"/>
                  </a:lnTo>
                  <a:lnTo>
                    <a:pt x="55" y="0"/>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6" name="Freeform 102"/>
            <p:cNvSpPr/>
            <p:nvPr/>
          </p:nvSpPr>
          <p:spPr bwMode="auto">
            <a:xfrm>
              <a:off x="3589338" y="2384425"/>
              <a:ext cx="227013" cy="25400"/>
            </a:xfrm>
            <a:custGeom>
              <a:avLst/>
              <a:gdLst/>
              <a:ahLst/>
              <a:cxnLst>
                <a:cxn ang="0">
                  <a:pos x="136" y="2"/>
                </a:cxn>
                <a:cxn ang="0">
                  <a:pos x="133" y="2"/>
                </a:cxn>
                <a:cxn ang="0">
                  <a:pos x="124" y="7"/>
                </a:cxn>
                <a:cxn ang="0">
                  <a:pos x="119" y="2"/>
                </a:cxn>
                <a:cxn ang="0">
                  <a:pos x="115" y="1"/>
                </a:cxn>
                <a:cxn ang="0">
                  <a:pos x="106" y="7"/>
                </a:cxn>
                <a:cxn ang="0">
                  <a:pos x="106" y="0"/>
                </a:cxn>
                <a:cxn ang="0">
                  <a:pos x="99" y="4"/>
                </a:cxn>
                <a:cxn ang="0">
                  <a:pos x="93" y="2"/>
                </a:cxn>
                <a:cxn ang="0">
                  <a:pos x="92" y="1"/>
                </a:cxn>
                <a:cxn ang="0">
                  <a:pos x="80" y="7"/>
                </a:cxn>
                <a:cxn ang="0">
                  <a:pos x="80" y="1"/>
                </a:cxn>
                <a:cxn ang="0">
                  <a:pos x="74" y="2"/>
                </a:cxn>
                <a:cxn ang="0">
                  <a:pos x="70" y="4"/>
                </a:cxn>
                <a:cxn ang="0">
                  <a:pos x="60" y="9"/>
                </a:cxn>
                <a:cxn ang="0">
                  <a:pos x="59" y="1"/>
                </a:cxn>
                <a:cxn ang="0">
                  <a:pos x="51" y="1"/>
                </a:cxn>
                <a:cxn ang="0">
                  <a:pos x="41" y="8"/>
                </a:cxn>
                <a:cxn ang="0">
                  <a:pos x="41" y="5"/>
                </a:cxn>
                <a:cxn ang="0">
                  <a:pos x="38" y="2"/>
                </a:cxn>
                <a:cxn ang="0">
                  <a:pos x="33" y="1"/>
                </a:cxn>
                <a:cxn ang="0">
                  <a:pos x="27" y="4"/>
                </a:cxn>
                <a:cxn ang="0">
                  <a:pos x="22" y="4"/>
                </a:cxn>
                <a:cxn ang="0">
                  <a:pos x="19" y="1"/>
                </a:cxn>
                <a:cxn ang="0">
                  <a:pos x="11" y="5"/>
                </a:cxn>
                <a:cxn ang="0">
                  <a:pos x="0" y="11"/>
                </a:cxn>
                <a:cxn ang="0">
                  <a:pos x="8" y="7"/>
                </a:cxn>
                <a:cxn ang="0">
                  <a:pos x="9" y="12"/>
                </a:cxn>
                <a:cxn ang="0">
                  <a:pos x="16" y="12"/>
                </a:cxn>
                <a:cxn ang="0">
                  <a:pos x="23" y="11"/>
                </a:cxn>
                <a:cxn ang="0">
                  <a:pos x="31" y="4"/>
                </a:cxn>
                <a:cxn ang="0">
                  <a:pos x="30" y="13"/>
                </a:cxn>
                <a:cxn ang="0">
                  <a:pos x="36" y="12"/>
                </a:cxn>
                <a:cxn ang="0">
                  <a:pos x="41" y="9"/>
                </a:cxn>
                <a:cxn ang="0">
                  <a:pos x="48" y="5"/>
                </a:cxn>
                <a:cxn ang="0">
                  <a:pos x="48" y="13"/>
                </a:cxn>
                <a:cxn ang="0">
                  <a:pos x="56" y="9"/>
                </a:cxn>
                <a:cxn ang="0">
                  <a:pos x="59" y="13"/>
                </a:cxn>
                <a:cxn ang="0">
                  <a:pos x="66" y="8"/>
                </a:cxn>
                <a:cxn ang="0">
                  <a:pos x="69" y="11"/>
                </a:cxn>
                <a:cxn ang="0">
                  <a:pos x="71" y="11"/>
                </a:cxn>
                <a:cxn ang="0">
                  <a:pos x="71" y="12"/>
                </a:cxn>
                <a:cxn ang="0">
                  <a:pos x="73" y="11"/>
                </a:cxn>
                <a:cxn ang="0">
                  <a:pos x="78" y="11"/>
                </a:cxn>
                <a:cxn ang="0">
                  <a:pos x="84" y="12"/>
                </a:cxn>
                <a:cxn ang="0">
                  <a:pos x="96" y="4"/>
                </a:cxn>
                <a:cxn ang="0">
                  <a:pos x="93" y="12"/>
                </a:cxn>
                <a:cxn ang="0">
                  <a:pos x="103" y="4"/>
                </a:cxn>
                <a:cxn ang="0">
                  <a:pos x="103" y="12"/>
                </a:cxn>
                <a:cxn ang="0">
                  <a:pos x="108" y="15"/>
                </a:cxn>
                <a:cxn ang="0">
                  <a:pos x="117" y="8"/>
                </a:cxn>
                <a:cxn ang="0">
                  <a:pos x="119" y="16"/>
                </a:cxn>
                <a:cxn ang="0">
                  <a:pos x="129" y="8"/>
                </a:cxn>
                <a:cxn ang="0">
                  <a:pos x="135" y="13"/>
                </a:cxn>
                <a:cxn ang="0">
                  <a:pos x="137" y="16"/>
                </a:cxn>
                <a:cxn ang="0">
                  <a:pos x="143" y="1"/>
                </a:cxn>
              </a:cxnLst>
              <a:rect l="0" t="0" r="r" b="b"/>
              <a:pathLst>
                <a:path w="143" h="16">
                  <a:moveTo>
                    <a:pt x="139" y="2"/>
                  </a:moveTo>
                  <a:lnTo>
                    <a:pt x="139" y="2"/>
                  </a:lnTo>
                  <a:lnTo>
                    <a:pt x="136" y="7"/>
                  </a:lnTo>
                  <a:lnTo>
                    <a:pt x="136" y="7"/>
                  </a:lnTo>
                  <a:lnTo>
                    <a:pt x="136" y="2"/>
                  </a:lnTo>
                  <a:lnTo>
                    <a:pt x="136" y="2"/>
                  </a:lnTo>
                  <a:lnTo>
                    <a:pt x="136" y="2"/>
                  </a:lnTo>
                  <a:lnTo>
                    <a:pt x="136" y="2"/>
                  </a:lnTo>
                  <a:lnTo>
                    <a:pt x="135" y="1"/>
                  </a:lnTo>
                  <a:lnTo>
                    <a:pt x="135" y="1"/>
                  </a:lnTo>
                  <a:lnTo>
                    <a:pt x="133" y="2"/>
                  </a:lnTo>
                  <a:lnTo>
                    <a:pt x="133" y="2"/>
                  </a:lnTo>
                  <a:lnTo>
                    <a:pt x="129" y="5"/>
                  </a:lnTo>
                  <a:lnTo>
                    <a:pt x="125" y="9"/>
                  </a:lnTo>
                  <a:lnTo>
                    <a:pt x="125" y="9"/>
                  </a:lnTo>
                  <a:lnTo>
                    <a:pt x="124" y="11"/>
                  </a:lnTo>
                  <a:lnTo>
                    <a:pt x="124" y="9"/>
                  </a:lnTo>
                  <a:lnTo>
                    <a:pt x="124" y="7"/>
                  </a:lnTo>
                  <a:lnTo>
                    <a:pt x="125" y="1"/>
                  </a:lnTo>
                  <a:lnTo>
                    <a:pt x="125" y="1"/>
                  </a:lnTo>
                  <a:lnTo>
                    <a:pt x="125" y="0"/>
                  </a:lnTo>
                  <a:lnTo>
                    <a:pt x="125" y="0"/>
                  </a:lnTo>
                  <a:lnTo>
                    <a:pt x="122" y="0"/>
                  </a:lnTo>
                  <a:lnTo>
                    <a:pt x="119" y="2"/>
                  </a:lnTo>
                  <a:lnTo>
                    <a:pt x="114" y="8"/>
                  </a:lnTo>
                  <a:lnTo>
                    <a:pt x="114" y="8"/>
                  </a:lnTo>
                  <a:lnTo>
                    <a:pt x="115" y="1"/>
                  </a:lnTo>
                  <a:lnTo>
                    <a:pt x="115" y="1"/>
                  </a:lnTo>
                  <a:lnTo>
                    <a:pt x="115" y="1"/>
                  </a:lnTo>
                  <a:lnTo>
                    <a:pt x="115" y="1"/>
                  </a:lnTo>
                  <a:lnTo>
                    <a:pt x="115" y="0"/>
                  </a:lnTo>
                  <a:lnTo>
                    <a:pt x="115" y="0"/>
                  </a:lnTo>
                  <a:lnTo>
                    <a:pt x="114" y="0"/>
                  </a:lnTo>
                  <a:lnTo>
                    <a:pt x="114" y="0"/>
                  </a:lnTo>
                  <a:lnTo>
                    <a:pt x="108" y="2"/>
                  </a:lnTo>
                  <a:lnTo>
                    <a:pt x="106" y="7"/>
                  </a:lnTo>
                  <a:lnTo>
                    <a:pt x="106" y="7"/>
                  </a:lnTo>
                  <a:lnTo>
                    <a:pt x="107" y="2"/>
                  </a:lnTo>
                  <a:lnTo>
                    <a:pt x="107" y="0"/>
                  </a:lnTo>
                  <a:lnTo>
                    <a:pt x="107" y="0"/>
                  </a:lnTo>
                  <a:lnTo>
                    <a:pt x="107" y="0"/>
                  </a:lnTo>
                  <a:lnTo>
                    <a:pt x="106" y="0"/>
                  </a:lnTo>
                  <a:lnTo>
                    <a:pt x="104" y="0"/>
                  </a:lnTo>
                  <a:lnTo>
                    <a:pt x="104" y="0"/>
                  </a:lnTo>
                  <a:lnTo>
                    <a:pt x="100" y="4"/>
                  </a:lnTo>
                  <a:lnTo>
                    <a:pt x="96" y="8"/>
                  </a:lnTo>
                  <a:lnTo>
                    <a:pt x="96" y="8"/>
                  </a:lnTo>
                  <a:lnTo>
                    <a:pt x="99" y="4"/>
                  </a:lnTo>
                  <a:lnTo>
                    <a:pt x="100" y="0"/>
                  </a:lnTo>
                  <a:lnTo>
                    <a:pt x="100" y="0"/>
                  </a:lnTo>
                  <a:lnTo>
                    <a:pt x="99" y="0"/>
                  </a:lnTo>
                  <a:lnTo>
                    <a:pt x="99" y="0"/>
                  </a:lnTo>
                  <a:lnTo>
                    <a:pt x="99" y="0"/>
                  </a:lnTo>
                  <a:lnTo>
                    <a:pt x="93" y="2"/>
                  </a:lnTo>
                  <a:lnTo>
                    <a:pt x="89" y="7"/>
                  </a:lnTo>
                  <a:lnTo>
                    <a:pt x="89" y="7"/>
                  </a:lnTo>
                  <a:lnTo>
                    <a:pt x="88" y="8"/>
                  </a:lnTo>
                  <a:lnTo>
                    <a:pt x="89" y="5"/>
                  </a:lnTo>
                  <a:lnTo>
                    <a:pt x="92" y="1"/>
                  </a:lnTo>
                  <a:lnTo>
                    <a:pt x="92" y="1"/>
                  </a:lnTo>
                  <a:lnTo>
                    <a:pt x="91" y="1"/>
                  </a:lnTo>
                  <a:lnTo>
                    <a:pt x="91" y="1"/>
                  </a:lnTo>
                  <a:lnTo>
                    <a:pt x="88" y="1"/>
                  </a:lnTo>
                  <a:lnTo>
                    <a:pt x="85" y="2"/>
                  </a:lnTo>
                  <a:lnTo>
                    <a:pt x="85" y="2"/>
                  </a:lnTo>
                  <a:lnTo>
                    <a:pt x="80" y="7"/>
                  </a:lnTo>
                  <a:lnTo>
                    <a:pt x="80" y="7"/>
                  </a:lnTo>
                  <a:lnTo>
                    <a:pt x="81" y="4"/>
                  </a:lnTo>
                  <a:lnTo>
                    <a:pt x="81" y="1"/>
                  </a:lnTo>
                  <a:lnTo>
                    <a:pt x="81" y="1"/>
                  </a:lnTo>
                  <a:lnTo>
                    <a:pt x="81" y="1"/>
                  </a:lnTo>
                  <a:lnTo>
                    <a:pt x="80" y="1"/>
                  </a:lnTo>
                  <a:lnTo>
                    <a:pt x="80" y="1"/>
                  </a:lnTo>
                  <a:lnTo>
                    <a:pt x="75" y="5"/>
                  </a:lnTo>
                  <a:lnTo>
                    <a:pt x="75" y="5"/>
                  </a:lnTo>
                  <a:lnTo>
                    <a:pt x="75" y="2"/>
                  </a:lnTo>
                  <a:lnTo>
                    <a:pt x="75" y="2"/>
                  </a:lnTo>
                  <a:lnTo>
                    <a:pt x="74" y="2"/>
                  </a:lnTo>
                  <a:lnTo>
                    <a:pt x="73" y="2"/>
                  </a:lnTo>
                  <a:lnTo>
                    <a:pt x="73" y="2"/>
                  </a:lnTo>
                  <a:lnTo>
                    <a:pt x="70" y="5"/>
                  </a:lnTo>
                  <a:lnTo>
                    <a:pt x="69" y="8"/>
                  </a:lnTo>
                  <a:lnTo>
                    <a:pt x="69" y="8"/>
                  </a:lnTo>
                  <a:lnTo>
                    <a:pt x="70" y="4"/>
                  </a:lnTo>
                  <a:lnTo>
                    <a:pt x="70" y="4"/>
                  </a:lnTo>
                  <a:lnTo>
                    <a:pt x="69" y="4"/>
                  </a:lnTo>
                  <a:lnTo>
                    <a:pt x="69" y="4"/>
                  </a:lnTo>
                  <a:lnTo>
                    <a:pt x="66" y="4"/>
                  </a:lnTo>
                  <a:lnTo>
                    <a:pt x="64" y="5"/>
                  </a:lnTo>
                  <a:lnTo>
                    <a:pt x="60" y="9"/>
                  </a:lnTo>
                  <a:lnTo>
                    <a:pt x="60" y="9"/>
                  </a:lnTo>
                  <a:lnTo>
                    <a:pt x="60" y="4"/>
                  </a:lnTo>
                  <a:lnTo>
                    <a:pt x="60" y="2"/>
                  </a:lnTo>
                  <a:lnTo>
                    <a:pt x="60" y="1"/>
                  </a:lnTo>
                  <a:lnTo>
                    <a:pt x="60" y="1"/>
                  </a:lnTo>
                  <a:lnTo>
                    <a:pt x="59" y="1"/>
                  </a:lnTo>
                  <a:lnTo>
                    <a:pt x="59" y="1"/>
                  </a:lnTo>
                  <a:lnTo>
                    <a:pt x="53" y="5"/>
                  </a:lnTo>
                  <a:lnTo>
                    <a:pt x="51" y="9"/>
                  </a:lnTo>
                  <a:lnTo>
                    <a:pt x="51" y="9"/>
                  </a:lnTo>
                  <a:lnTo>
                    <a:pt x="51" y="5"/>
                  </a:lnTo>
                  <a:lnTo>
                    <a:pt x="51" y="1"/>
                  </a:lnTo>
                  <a:lnTo>
                    <a:pt x="51" y="1"/>
                  </a:lnTo>
                  <a:lnTo>
                    <a:pt x="51" y="1"/>
                  </a:lnTo>
                  <a:lnTo>
                    <a:pt x="51" y="1"/>
                  </a:lnTo>
                  <a:lnTo>
                    <a:pt x="48" y="2"/>
                  </a:lnTo>
                  <a:lnTo>
                    <a:pt x="45" y="4"/>
                  </a:lnTo>
                  <a:lnTo>
                    <a:pt x="41" y="8"/>
                  </a:lnTo>
                  <a:lnTo>
                    <a:pt x="41" y="8"/>
                  </a:lnTo>
                  <a:lnTo>
                    <a:pt x="42" y="7"/>
                  </a:lnTo>
                  <a:lnTo>
                    <a:pt x="42" y="7"/>
                  </a:lnTo>
                  <a:lnTo>
                    <a:pt x="42" y="5"/>
                  </a:lnTo>
                  <a:lnTo>
                    <a:pt x="41" y="5"/>
                  </a:lnTo>
                  <a:lnTo>
                    <a:pt x="41" y="5"/>
                  </a:lnTo>
                  <a:lnTo>
                    <a:pt x="40" y="8"/>
                  </a:lnTo>
                  <a:lnTo>
                    <a:pt x="40" y="8"/>
                  </a:lnTo>
                  <a:lnTo>
                    <a:pt x="40" y="2"/>
                  </a:lnTo>
                  <a:lnTo>
                    <a:pt x="40" y="2"/>
                  </a:lnTo>
                  <a:lnTo>
                    <a:pt x="38" y="2"/>
                  </a:lnTo>
                  <a:lnTo>
                    <a:pt x="38" y="2"/>
                  </a:lnTo>
                  <a:lnTo>
                    <a:pt x="36" y="4"/>
                  </a:lnTo>
                  <a:lnTo>
                    <a:pt x="33" y="7"/>
                  </a:lnTo>
                  <a:lnTo>
                    <a:pt x="33" y="7"/>
                  </a:lnTo>
                  <a:lnTo>
                    <a:pt x="34" y="4"/>
                  </a:lnTo>
                  <a:lnTo>
                    <a:pt x="33" y="1"/>
                  </a:lnTo>
                  <a:lnTo>
                    <a:pt x="33" y="1"/>
                  </a:lnTo>
                  <a:lnTo>
                    <a:pt x="31" y="1"/>
                  </a:lnTo>
                  <a:lnTo>
                    <a:pt x="31" y="1"/>
                  </a:lnTo>
                  <a:lnTo>
                    <a:pt x="29" y="2"/>
                  </a:lnTo>
                  <a:lnTo>
                    <a:pt x="27" y="5"/>
                  </a:lnTo>
                  <a:lnTo>
                    <a:pt x="27" y="5"/>
                  </a:lnTo>
                  <a:lnTo>
                    <a:pt x="27" y="4"/>
                  </a:lnTo>
                  <a:lnTo>
                    <a:pt x="26" y="1"/>
                  </a:lnTo>
                  <a:lnTo>
                    <a:pt x="26" y="1"/>
                  </a:lnTo>
                  <a:lnTo>
                    <a:pt x="26" y="1"/>
                  </a:lnTo>
                  <a:lnTo>
                    <a:pt x="25" y="2"/>
                  </a:lnTo>
                  <a:lnTo>
                    <a:pt x="25" y="2"/>
                  </a:lnTo>
                  <a:lnTo>
                    <a:pt x="22" y="4"/>
                  </a:lnTo>
                  <a:lnTo>
                    <a:pt x="19" y="8"/>
                  </a:lnTo>
                  <a:lnTo>
                    <a:pt x="19" y="8"/>
                  </a:lnTo>
                  <a:lnTo>
                    <a:pt x="20" y="4"/>
                  </a:lnTo>
                  <a:lnTo>
                    <a:pt x="20" y="2"/>
                  </a:lnTo>
                  <a:lnTo>
                    <a:pt x="19" y="1"/>
                  </a:lnTo>
                  <a:lnTo>
                    <a:pt x="19" y="1"/>
                  </a:lnTo>
                  <a:lnTo>
                    <a:pt x="18" y="1"/>
                  </a:lnTo>
                  <a:lnTo>
                    <a:pt x="18" y="1"/>
                  </a:lnTo>
                  <a:lnTo>
                    <a:pt x="14" y="4"/>
                  </a:lnTo>
                  <a:lnTo>
                    <a:pt x="11" y="8"/>
                  </a:lnTo>
                  <a:lnTo>
                    <a:pt x="11" y="8"/>
                  </a:lnTo>
                  <a:lnTo>
                    <a:pt x="11" y="5"/>
                  </a:lnTo>
                  <a:lnTo>
                    <a:pt x="9" y="4"/>
                  </a:lnTo>
                  <a:lnTo>
                    <a:pt x="9" y="4"/>
                  </a:lnTo>
                  <a:lnTo>
                    <a:pt x="7" y="5"/>
                  </a:lnTo>
                  <a:lnTo>
                    <a:pt x="4" y="7"/>
                  </a:lnTo>
                  <a:lnTo>
                    <a:pt x="0" y="11"/>
                  </a:lnTo>
                  <a:lnTo>
                    <a:pt x="0" y="11"/>
                  </a:lnTo>
                  <a:lnTo>
                    <a:pt x="0" y="11"/>
                  </a:lnTo>
                  <a:lnTo>
                    <a:pt x="0" y="11"/>
                  </a:lnTo>
                  <a:lnTo>
                    <a:pt x="0" y="11"/>
                  </a:lnTo>
                  <a:lnTo>
                    <a:pt x="4" y="8"/>
                  </a:lnTo>
                  <a:lnTo>
                    <a:pt x="4" y="8"/>
                  </a:lnTo>
                  <a:lnTo>
                    <a:pt x="8" y="7"/>
                  </a:lnTo>
                  <a:lnTo>
                    <a:pt x="8" y="8"/>
                  </a:lnTo>
                  <a:lnTo>
                    <a:pt x="7" y="12"/>
                  </a:lnTo>
                  <a:lnTo>
                    <a:pt x="7" y="12"/>
                  </a:lnTo>
                  <a:lnTo>
                    <a:pt x="7" y="13"/>
                  </a:lnTo>
                  <a:lnTo>
                    <a:pt x="8" y="13"/>
                  </a:lnTo>
                  <a:lnTo>
                    <a:pt x="9" y="12"/>
                  </a:lnTo>
                  <a:lnTo>
                    <a:pt x="9" y="12"/>
                  </a:lnTo>
                  <a:lnTo>
                    <a:pt x="16" y="4"/>
                  </a:lnTo>
                  <a:lnTo>
                    <a:pt x="16" y="4"/>
                  </a:lnTo>
                  <a:lnTo>
                    <a:pt x="16" y="12"/>
                  </a:lnTo>
                  <a:lnTo>
                    <a:pt x="16" y="12"/>
                  </a:lnTo>
                  <a:lnTo>
                    <a:pt x="16" y="12"/>
                  </a:lnTo>
                  <a:lnTo>
                    <a:pt x="18" y="12"/>
                  </a:lnTo>
                  <a:lnTo>
                    <a:pt x="18" y="12"/>
                  </a:lnTo>
                  <a:lnTo>
                    <a:pt x="20" y="9"/>
                  </a:lnTo>
                  <a:lnTo>
                    <a:pt x="23" y="5"/>
                  </a:lnTo>
                  <a:lnTo>
                    <a:pt x="23" y="5"/>
                  </a:lnTo>
                  <a:lnTo>
                    <a:pt x="23" y="11"/>
                  </a:lnTo>
                  <a:lnTo>
                    <a:pt x="23" y="11"/>
                  </a:lnTo>
                  <a:lnTo>
                    <a:pt x="25" y="12"/>
                  </a:lnTo>
                  <a:lnTo>
                    <a:pt x="25" y="12"/>
                  </a:lnTo>
                  <a:lnTo>
                    <a:pt x="27" y="11"/>
                  </a:lnTo>
                  <a:lnTo>
                    <a:pt x="27" y="11"/>
                  </a:lnTo>
                  <a:lnTo>
                    <a:pt x="31" y="4"/>
                  </a:lnTo>
                  <a:lnTo>
                    <a:pt x="31" y="4"/>
                  </a:lnTo>
                  <a:lnTo>
                    <a:pt x="29" y="9"/>
                  </a:lnTo>
                  <a:lnTo>
                    <a:pt x="29" y="13"/>
                  </a:lnTo>
                  <a:lnTo>
                    <a:pt x="29" y="13"/>
                  </a:lnTo>
                  <a:lnTo>
                    <a:pt x="29" y="13"/>
                  </a:lnTo>
                  <a:lnTo>
                    <a:pt x="30" y="13"/>
                  </a:lnTo>
                  <a:lnTo>
                    <a:pt x="31" y="12"/>
                  </a:lnTo>
                  <a:lnTo>
                    <a:pt x="31" y="12"/>
                  </a:lnTo>
                  <a:lnTo>
                    <a:pt x="34" y="9"/>
                  </a:lnTo>
                  <a:lnTo>
                    <a:pt x="36" y="8"/>
                  </a:lnTo>
                  <a:lnTo>
                    <a:pt x="36" y="8"/>
                  </a:lnTo>
                  <a:lnTo>
                    <a:pt x="36" y="12"/>
                  </a:lnTo>
                  <a:lnTo>
                    <a:pt x="36" y="12"/>
                  </a:lnTo>
                  <a:lnTo>
                    <a:pt x="36" y="13"/>
                  </a:lnTo>
                  <a:lnTo>
                    <a:pt x="37" y="13"/>
                  </a:lnTo>
                  <a:lnTo>
                    <a:pt x="38" y="12"/>
                  </a:lnTo>
                  <a:lnTo>
                    <a:pt x="38" y="12"/>
                  </a:lnTo>
                  <a:lnTo>
                    <a:pt x="41" y="9"/>
                  </a:lnTo>
                  <a:lnTo>
                    <a:pt x="41" y="9"/>
                  </a:lnTo>
                  <a:lnTo>
                    <a:pt x="44" y="8"/>
                  </a:lnTo>
                  <a:lnTo>
                    <a:pt x="47" y="5"/>
                  </a:lnTo>
                  <a:lnTo>
                    <a:pt x="47" y="5"/>
                  </a:lnTo>
                  <a:lnTo>
                    <a:pt x="48" y="4"/>
                  </a:lnTo>
                  <a:lnTo>
                    <a:pt x="48" y="5"/>
                  </a:lnTo>
                  <a:lnTo>
                    <a:pt x="48" y="8"/>
                  </a:lnTo>
                  <a:lnTo>
                    <a:pt x="48" y="8"/>
                  </a:lnTo>
                  <a:lnTo>
                    <a:pt x="48" y="11"/>
                  </a:lnTo>
                  <a:lnTo>
                    <a:pt x="48" y="13"/>
                  </a:lnTo>
                  <a:lnTo>
                    <a:pt x="48" y="13"/>
                  </a:lnTo>
                  <a:lnTo>
                    <a:pt x="48" y="13"/>
                  </a:lnTo>
                  <a:lnTo>
                    <a:pt x="49" y="13"/>
                  </a:lnTo>
                  <a:lnTo>
                    <a:pt x="51" y="12"/>
                  </a:lnTo>
                  <a:lnTo>
                    <a:pt x="51" y="12"/>
                  </a:lnTo>
                  <a:lnTo>
                    <a:pt x="58" y="5"/>
                  </a:lnTo>
                  <a:lnTo>
                    <a:pt x="58" y="5"/>
                  </a:lnTo>
                  <a:lnTo>
                    <a:pt x="56" y="9"/>
                  </a:lnTo>
                  <a:lnTo>
                    <a:pt x="56" y="12"/>
                  </a:lnTo>
                  <a:lnTo>
                    <a:pt x="56" y="15"/>
                  </a:lnTo>
                  <a:lnTo>
                    <a:pt x="56" y="15"/>
                  </a:lnTo>
                  <a:lnTo>
                    <a:pt x="56" y="15"/>
                  </a:lnTo>
                  <a:lnTo>
                    <a:pt x="58" y="15"/>
                  </a:lnTo>
                  <a:lnTo>
                    <a:pt x="59" y="13"/>
                  </a:lnTo>
                  <a:lnTo>
                    <a:pt x="59" y="13"/>
                  </a:lnTo>
                  <a:lnTo>
                    <a:pt x="62" y="11"/>
                  </a:lnTo>
                  <a:lnTo>
                    <a:pt x="62" y="11"/>
                  </a:lnTo>
                  <a:lnTo>
                    <a:pt x="64" y="8"/>
                  </a:lnTo>
                  <a:lnTo>
                    <a:pt x="66" y="8"/>
                  </a:lnTo>
                  <a:lnTo>
                    <a:pt x="66" y="8"/>
                  </a:lnTo>
                  <a:lnTo>
                    <a:pt x="64" y="13"/>
                  </a:lnTo>
                  <a:lnTo>
                    <a:pt x="64" y="13"/>
                  </a:lnTo>
                  <a:lnTo>
                    <a:pt x="66" y="13"/>
                  </a:lnTo>
                  <a:lnTo>
                    <a:pt x="66" y="13"/>
                  </a:lnTo>
                  <a:lnTo>
                    <a:pt x="66" y="13"/>
                  </a:lnTo>
                  <a:lnTo>
                    <a:pt x="69" y="11"/>
                  </a:lnTo>
                  <a:lnTo>
                    <a:pt x="71" y="7"/>
                  </a:lnTo>
                  <a:lnTo>
                    <a:pt x="71" y="7"/>
                  </a:lnTo>
                  <a:lnTo>
                    <a:pt x="71" y="9"/>
                  </a:lnTo>
                  <a:lnTo>
                    <a:pt x="71" y="9"/>
                  </a:lnTo>
                  <a:lnTo>
                    <a:pt x="71" y="11"/>
                  </a:lnTo>
                  <a:lnTo>
                    <a:pt x="71" y="11"/>
                  </a:lnTo>
                  <a:lnTo>
                    <a:pt x="71" y="11"/>
                  </a:lnTo>
                  <a:lnTo>
                    <a:pt x="71" y="11"/>
                  </a:lnTo>
                  <a:lnTo>
                    <a:pt x="71" y="11"/>
                  </a:lnTo>
                  <a:lnTo>
                    <a:pt x="71" y="12"/>
                  </a:lnTo>
                  <a:lnTo>
                    <a:pt x="71" y="12"/>
                  </a:lnTo>
                  <a:lnTo>
                    <a:pt x="71" y="12"/>
                  </a:lnTo>
                  <a:lnTo>
                    <a:pt x="71" y="12"/>
                  </a:lnTo>
                  <a:lnTo>
                    <a:pt x="71" y="12"/>
                  </a:lnTo>
                  <a:lnTo>
                    <a:pt x="73" y="11"/>
                  </a:lnTo>
                  <a:lnTo>
                    <a:pt x="73" y="11"/>
                  </a:lnTo>
                  <a:lnTo>
                    <a:pt x="73" y="11"/>
                  </a:lnTo>
                  <a:lnTo>
                    <a:pt x="73" y="11"/>
                  </a:lnTo>
                  <a:lnTo>
                    <a:pt x="75" y="9"/>
                  </a:lnTo>
                  <a:lnTo>
                    <a:pt x="77" y="8"/>
                  </a:lnTo>
                  <a:lnTo>
                    <a:pt x="75" y="11"/>
                  </a:lnTo>
                  <a:lnTo>
                    <a:pt x="75" y="11"/>
                  </a:lnTo>
                  <a:lnTo>
                    <a:pt x="77" y="12"/>
                  </a:lnTo>
                  <a:lnTo>
                    <a:pt x="78" y="11"/>
                  </a:lnTo>
                  <a:lnTo>
                    <a:pt x="78" y="11"/>
                  </a:lnTo>
                  <a:lnTo>
                    <a:pt x="85" y="7"/>
                  </a:lnTo>
                  <a:lnTo>
                    <a:pt x="85" y="7"/>
                  </a:lnTo>
                  <a:lnTo>
                    <a:pt x="86" y="7"/>
                  </a:lnTo>
                  <a:lnTo>
                    <a:pt x="84" y="12"/>
                  </a:lnTo>
                  <a:lnTo>
                    <a:pt x="84" y="12"/>
                  </a:lnTo>
                  <a:lnTo>
                    <a:pt x="84" y="13"/>
                  </a:lnTo>
                  <a:lnTo>
                    <a:pt x="85" y="13"/>
                  </a:lnTo>
                  <a:lnTo>
                    <a:pt x="86" y="12"/>
                  </a:lnTo>
                  <a:lnTo>
                    <a:pt x="86" y="12"/>
                  </a:lnTo>
                  <a:lnTo>
                    <a:pt x="96" y="4"/>
                  </a:lnTo>
                  <a:lnTo>
                    <a:pt x="96" y="4"/>
                  </a:lnTo>
                  <a:lnTo>
                    <a:pt x="93" y="8"/>
                  </a:lnTo>
                  <a:lnTo>
                    <a:pt x="92" y="12"/>
                  </a:lnTo>
                  <a:lnTo>
                    <a:pt x="92" y="12"/>
                  </a:lnTo>
                  <a:lnTo>
                    <a:pt x="92" y="12"/>
                  </a:lnTo>
                  <a:lnTo>
                    <a:pt x="93" y="12"/>
                  </a:lnTo>
                  <a:lnTo>
                    <a:pt x="93" y="12"/>
                  </a:lnTo>
                  <a:lnTo>
                    <a:pt x="96" y="11"/>
                  </a:lnTo>
                  <a:lnTo>
                    <a:pt x="97" y="9"/>
                  </a:lnTo>
                  <a:lnTo>
                    <a:pt x="97" y="9"/>
                  </a:lnTo>
                  <a:lnTo>
                    <a:pt x="103" y="2"/>
                  </a:lnTo>
                  <a:lnTo>
                    <a:pt x="103" y="2"/>
                  </a:lnTo>
                  <a:lnTo>
                    <a:pt x="103" y="4"/>
                  </a:lnTo>
                  <a:lnTo>
                    <a:pt x="102" y="8"/>
                  </a:lnTo>
                  <a:lnTo>
                    <a:pt x="100" y="13"/>
                  </a:lnTo>
                  <a:lnTo>
                    <a:pt x="100" y="13"/>
                  </a:lnTo>
                  <a:lnTo>
                    <a:pt x="100" y="13"/>
                  </a:lnTo>
                  <a:lnTo>
                    <a:pt x="102" y="13"/>
                  </a:lnTo>
                  <a:lnTo>
                    <a:pt x="103" y="12"/>
                  </a:lnTo>
                  <a:lnTo>
                    <a:pt x="103" y="12"/>
                  </a:lnTo>
                  <a:lnTo>
                    <a:pt x="108" y="5"/>
                  </a:lnTo>
                  <a:lnTo>
                    <a:pt x="111" y="4"/>
                  </a:lnTo>
                  <a:lnTo>
                    <a:pt x="110" y="8"/>
                  </a:lnTo>
                  <a:lnTo>
                    <a:pt x="110" y="8"/>
                  </a:lnTo>
                  <a:lnTo>
                    <a:pt x="108" y="15"/>
                  </a:lnTo>
                  <a:lnTo>
                    <a:pt x="108" y="15"/>
                  </a:lnTo>
                  <a:lnTo>
                    <a:pt x="108" y="15"/>
                  </a:lnTo>
                  <a:lnTo>
                    <a:pt x="110" y="15"/>
                  </a:lnTo>
                  <a:lnTo>
                    <a:pt x="111" y="13"/>
                  </a:lnTo>
                  <a:lnTo>
                    <a:pt x="111" y="13"/>
                  </a:lnTo>
                  <a:lnTo>
                    <a:pt x="117" y="8"/>
                  </a:lnTo>
                  <a:lnTo>
                    <a:pt x="117" y="8"/>
                  </a:lnTo>
                  <a:lnTo>
                    <a:pt x="119" y="5"/>
                  </a:lnTo>
                  <a:lnTo>
                    <a:pt x="121" y="8"/>
                  </a:lnTo>
                  <a:lnTo>
                    <a:pt x="119" y="15"/>
                  </a:lnTo>
                  <a:lnTo>
                    <a:pt x="119" y="15"/>
                  </a:lnTo>
                  <a:lnTo>
                    <a:pt x="119" y="16"/>
                  </a:lnTo>
                  <a:lnTo>
                    <a:pt x="121" y="16"/>
                  </a:lnTo>
                  <a:lnTo>
                    <a:pt x="121" y="16"/>
                  </a:lnTo>
                  <a:lnTo>
                    <a:pt x="124" y="15"/>
                  </a:lnTo>
                  <a:lnTo>
                    <a:pt x="125" y="12"/>
                  </a:lnTo>
                  <a:lnTo>
                    <a:pt x="125" y="12"/>
                  </a:lnTo>
                  <a:lnTo>
                    <a:pt x="129" y="8"/>
                  </a:lnTo>
                  <a:lnTo>
                    <a:pt x="130" y="8"/>
                  </a:lnTo>
                  <a:lnTo>
                    <a:pt x="130" y="15"/>
                  </a:lnTo>
                  <a:lnTo>
                    <a:pt x="130" y="15"/>
                  </a:lnTo>
                  <a:lnTo>
                    <a:pt x="130" y="16"/>
                  </a:lnTo>
                  <a:lnTo>
                    <a:pt x="132" y="15"/>
                  </a:lnTo>
                  <a:lnTo>
                    <a:pt x="135" y="13"/>
                  </a:lnTo>
                  <a:lnTo>
                    <a:pt x="135" y="13"/>
                  </a:lnTo>
                  <a:lnTo>
                    <a:pt x="137" y="8"/>
                  </a:lnTo>
                  <a:lnTo>
                    <a:pt x="137" y="8"/>
                  </a:lnTo>
                  <a:lnTo>
                    <a:pt x="136" y="15"/>
                  </a:lnTo>
                  <a:lnTo>
                    <a:pt x="136" y="15"/>
                  </a:lnTo>
                  <a:lnTo>
                    <a:pt x="137" y="16"/>
                  </a:lnTo>
                  <a:lnTo>
                    <a:pt x="139" y="15"/>
                  </a:lnTo>
                  <a:lnTo>
                    <a:pt x="140" y="12"/>
                  </a:lnTo>
                  <a:lnTo>
                    <a:pt x="140" y="12"/>
                  </a:lnTo>
                  <a:lnTo>
                    <a:pt x="142" y="7"/>
                  </a:lnTo>
                  <a:lnTo>
                    <a:pt x="143" y="1"/>
                  </a:lnTo>
                  <a:lnTo>
                    <a:pt x="143" y="1"/>
                  </a:lnTo>
                  <a:lnTo>
                    <a:pt x="142" y="0"/>
                  </a:lnTo>
                  <a:lnTo>
                    <a:pt x="140" y="1"/>
                  </a:lnTo>
                  <a:lnTo>
                    <a:pt x="139" y="2"/>
                  </a:lnTo>
                  <a:lnTo>
                    <a:pt x="139" y="2"/>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7" name="Freeform 103"/>
            <p:cNvSpPr/>
            <p:nvPr/>
          </p:nvSpPr>
          <p:spPr bwMode="auto">
            <a:xfrm>
              <a:off x="3811588" y="2247900"/>
              <a:ext cx="111125" cy="155575"/>
            </a:xfrm>
            <a:custGeom>
              <a:avLst/>
              <a:gdLst/>
              <a:ahLst/>
              <a:cxnLst>
                <a:cxn ang="0">
                  <a:pos x="68" y="0"/>
                </a:cxn>
                <a:cxn ang="0">
                  <a:pos x="63" y="2"/>
                </a:cxn>
                <a:cxn ang="0">
                  <a:pos x="61" y="6"/>
                </a:cxn>
                <a:cxn ang="0">
                  <a:pos x="58" y="11"/>
                </a:cxn>
                <a:cxn ang="0">
                  <a:pos x="58" y="10"/>
                </a:cxn>
                <a:cxn ang="0">
                  <a:pos x="55" y="10"/>
                </a:cxn>
                <a:cxn ang="0">
                  <a:pos x="54" y="11"/>
                </a:cxn>
                <a:cxn ang="0">
                  <a:pos x="48" y="21"/>
                </a:cxn>
                <a:cxn ang="0">
                  <a:pos x="46" y="31"/>
                </a:cxn>
                <a:cxn ang="0">
                  <a:pos x="47" y="25"/>
                </a:cxn>
                <a:cxn ang="0">
                  <a:pos x="46" y="24"/>
                </a:cxn>
                <a:cxn ang="0">
                  <a:pos x="43" y="26"/>
                </a:cxn>
                <a:cxn ang="0">
                  <a:pos x="40" y="32"/>
                </a:cxn>
                <a:cxn ang="0">
                  <a:pos x="37" y="39"/>
                </a:cxn>
                <a:cxn ang="0">
                  <a:pos x="33" y="40"/>
                </a:cxn>
                <a:cxn ang="0">
                  <a:pos x="30" y="44"/>
                </a:cxn>
                <a:cxn ang="0">
                  <a:pos x="29" y="50"/>
                </a:cxn>
                <a:cxn ang="0">
                  <a:pos x="29" y="48"/>
                </a:cxn>
                <a:cxn ang="0">
                  <a:pos x="26" y="48"/>
                </a:cxn>
                <a:cxn ang="0">
                  <a:pos x="25" y="50"/>
                </a:cxn>
                <a:cxn ang="0">
                  <a:pos x="21" y="57"/>
                </a:cxn>
                <a:cxn ang="0">
                  <a:pos x="21" y="57"/>
                </a:cxn>
                <a:cxn ang="0">
                  <a:pos x="14" y="70"/>
                </a:cxn>
                <a:cxn ang="0">
                  <a:pos x="13" y="72"/>
                </a:cxn>
                <a:cxn ang="0">
                  <a:pos x="6" y="84"/>
                </a:cxn>
                <a:cxn ang="0">
                  <a:pos x="0" y="97"/>
                </a:cxn>
                <a:cxn ang="0">
                  <a:pos x="2" y="97"/>
                </a:cxn>
                <a:cxn ang="0">
                  <a:pos x="7" y="86"/>
                </a:cxn>
                <a:cxn ang="0">
                  <a:pos x="6" y="90"/>
                </a:cxn>
                <a:cxn ang="0">
                  <a:pos x="6" y="91"/>
                </a:cxn>
                <a:cxn ang="0">
                  <a:pos x="8" y="90"/>
                </a:cxn>
                <a:cxn ang="0">
                  <a:pos x="13" y="80"/>
                </a:cxn>
                <a:cxn ang="0">
                  <a:pos x="17" y="69"/>
                </a:cxn>
                <a:cxn ang="0">
                  <a:pos x="15" y="75"/>
                </a:cxn>
                <a:cxn ang="0">
                  <a:pos x="17" y="75"/>
                </a:cxn>
                <a:cxn ang="0">
                  <a:pos x="19" y="73"/>
                </a:cxn>
                <a:cxn ang="0">
                  <a:pos x="25" y="55"/>
                </a:cxn>
                <a:cxn ang="0">
                  <a:pos x="24" y="62"/>
                </a:cxn>
                <a:cxn ang="0">
                  <a:pos x="25" y="64"/>
                </a:cxn>
                <a:cxn ang="0">
                  <a:pos x="28" y="61"/>
                </a:cxn>
                <a:cxn ang="0">
                  <a:pos x="32" y="48"/>
                </a:cxn>
                <a:cxn ang="0">
                  <a:pos x="35" y="47"/>
                </a:cxn>
                <a:cxn ang="0">
                  <a:pos x="39" y="43"/>
                </a:cxn>
                <a:cxn ang="0">
                  <a:pos x="40" y="37"/>
                </a:cxn>
                <a:cxn ang="0">
                  <a:pos x="43" y="36"/>
                </a:cxn>
                <a:cxn ang="0">
                  <a:pos x="50" y="28"/>
                </a:cxn>
                <a:cxn ang="0">
                  <a:pos x="54" y="17"/>
                </a:cxn>
                <a:cxn ang="0">
                  <a:pos x="54" y="20"/>
                </a:cxn>
                <a:cxn ang="0">
                  <a:pos x="55" y="20"/>
                </a:cxn>
                <a:cxn ang="0">
                  <a:pos x="57" y="18"/>
                </a:cxn>
                <a:cxn ang="0">
                  <a:pos x="63" y="7"/>
                </a:cxn>
                <a:cxn ang="0">
                  <a:pos x="65" y="7"/>
                </a:cxn>
                <a:cxn ang="0">
                  <a:pos x="68" y="6"/>
                </a:cxn>
                <a:cxn ang="0">
                  <a:pos x="70" y="0"/>
                </a:cxn>
                <a:cxn ang="0">
                  <a:pos x="69" y="0"/>
                </a:cxn>
                <a:cxn ang="0">
                  <a:pos x="68" y="0"/>
                </a:cxn>
              </a:cxnLst>
              <a:rect l="0" t="0" r="r" b="b"/>
              <a:pathLst>
                <a:path w="70" h="98">
                  <a:moveTo>
                    <a:pt x="68" y="0"/>
                  </a:moveTo>
                  <a:lnTo>
                    <a:pt x="68" y="0"/>
                  </a:lnTo>
                  <a:lnTo>
                    <a:pt x="65" y="0"/>
                  </a:lnTo>
                  <a:lnTo>
                    <a:pt x="63" y="2"/>
                  </a:lnTo>
                  <a:lnTo>
                    <a:pt x="63" y="2"/>
                  </a:lnTo>
                  <a:lnTo>
                    <a:pt x="61" y="6"/>
                  </a:lnTo>
                  <a:lnTo>
                    <a:pt x="58" y="11"/>
                  </a:lnTo>
                  <a:lnTo>
                    <a:pt x="58" y="11"/>
                  </a:lnTo>
                  <a:lnTo>
                    <a:pt x="58" y="10"/>
                  </a:lnTo>
                  <a:lnTo>
                    <a:pt x="58" y="10"/>
                  </a:lnTo>
                  <a:lnTo>
                    <a:pt x="57" y="10"/>
                  </a:lnTo>
                  <a:lnTo>
                    <a:pt x="55" y="10"/>
                  </a:lnTo>
                  <a:lnTo>
                    <a:pt x="54" y="11"/>
                  </a:lnTo>
                  <a:lnTo>
                    <a:pt x="54" y="11"/>
                  </a:lnTo>
                  <a:lnTo>
                    <a:pt x="51" y="15"/>
                  </a:lnTo>
                  <a:lnTo>
                    <a:pt x="48" y="21"/>
                  </a:lnTo>
                  <a:lnTo>
                    <a:pt x="47" y="26"/>
                  </a:lnTo>
                  <a:lnTo>
                    <a:pt x="46" y="31"/>
                  </a:lnTo>
                  <a:lnTo>
                    <a:pt x="46" y="31"/>
                  </a:lnTo>
                  <a:lnTo>
                    <a:pt x="47" y="25"/>
                  </a:lnTo>
                  <a:lnTo>
                    <a:pt x="47" y="25"/>
                  </a:lnTo>
                  <a:lnTo>
                    <a:pt x="46" y="24"/>
                  </a:lnTo>
                  <a:lnTo>
                    <a:pt x="44" y="25"/>
                  </a:lnTo>
                  <a:lnTo>
                    <a:pt x="43" y="26"/>
                  </a:lnTo>
                  <a:lnTo>
                    <a:pt x="43" y="26"/>
                  </a:lnTo>
                  <a:lnTo>
                    <a:pt x="40" y="32"/>
                  </a:lnTo>
                  <a:lnTo>
                    <a:pt x="37" y="39"/>
                  </a:lnTo>
                  <a:lnTo>
                    <a:pt x="37" y="39"/>
                  </a:lnTo>
                  <a:lnTo>
                    <a:pt x="35" y="39"/>
                  </a:lnTo>
                  <a:lnTo>
                    <a:pt x="33" y="40"/>
                  </a:lnTo>
                  <a:lnTo>
                    <a:pt x="33" y="40"/>
                  </a:lnTo>
                  <a:lnTo>
                    <a:pt x="30" y="44"/>
                  </a:lnTo>
                  <a:lnTo>
                    <a:pt x="29" y="50"/>
                  </a:lnTo>
                  <a:lnTo>
                    <a:pt x="29" y="50"/>
                  </a:lnTo>
                  <a:lnTo>
                    <a:pt x="29" y="48"/>
                  </a:lnTo>
                  <a:lnTo>
                    <a:pt x="29" y="48"/>
                  </a:lnTo>
                  <a:lnTo>
                    <a:pt x="28" y="48"/>
                  </a:lnTo>
                  <a:lnTo>
                    <a:pt x="26" y="48"/>
                  </a:lnTo>
                  <a:lnTo>
                    <a:pt x="25" y="50"/>
                  </a:lnTo>
                  <a:lnTo>
                    <a:pt x="25" y="50"/>
                  </a:lnTo>
                  <a:lnTo>
                    <a:pt x="21" y="57"/>
                  </a:lnTo>
                  <a:lnTo>
                    <a:pt x="21" y="57"/>
                  </a:lnTo>
                  <a:lnTo>
                    <a:pt x="21" y="57"/>
                  </a:lnTo>
                  <a:lnTo>
                    <a:pt x="21" y="57"/>
                  </a:lnTo>
                  <a:lnTo>
                    <a:pt x="17" y="64"/>
                  </a:lnTo>
                  <a:lnTo>
                    <a:pt x="14" y="70"/>
                  </a:lnTo>
                  <a:lnTo>
                    <a:pt x="14" y="70"/>
                  </a:lnTo>
                  <a:lnTo>
                    <a:pt x="13" y="72"/>
                  </a:lnTo>
                  <a:lnTo>
                    <a:pt x="13" y="72"/>
                  </a:lnTo>
                  <a:lnTo>
                    <a:pt x="6" y="84"/>
                  </a:lnTo>
                  <a:lnTo>
                    <a:pt x="0" y="97"/>
                  </a:lnTo>
                  <a:lnTo>
                    <a:pt x="0" y="97"/>
                  </a:lnTo>
                  <a:lnTo>
                    <a:pt x="2" y="98"/>
                  </a:lnTo>
                  <a:lnTo>
                    <a:pt x="2" y="97"/>
                  </a:lnTo>
                  <a:lnTo>
                    <a:pt x="2" y="97"/>
                  </a:lnTo>
                  <a:lnTo>
                    <a:pt x="7" y="86"/>
                  </a:lnTo>
                  <a:lnTo>
                    <a:pt x="7" y="86"/>
                  </a:lnTo>
                  <a:lnTo>
                    <a:pt x="6" y="90"/>
                  </a:lnTo>
                  <a:lnTo>
                    <a:pt x="6" y="90"/>
                  </a:lnTo>
                  <a:lnTo>
                    <a:pt x="6" y="91"/>
                  </a:lnTo>
                  <a:lnTo>
                    <a:pt x="7" y="91"/>
                  </a:lnTo>
                  <a:lnTo>
                    <a:pt x="8" y="90"/>
                  </a:lnTo>
                  <a:lnTo>
                    <a:pt x="8" y="90"/>
                  </a:lnTo>
                  <a:lnTo>
                    <a:pt x="13" y="80"/>
                  </a:lnTo>
                  <a:lnTo>
                    <a:pt x="17" y="69"/>
                  </a:lnTo>
                  <a:lnTo>
                    <a:pt x="17" y="69"/>
                  </a:lnTo>
                  <a:lnTo>
                    <a:pt x="15" y="75"/>
                  </a:lnTo>
                  <a:lnTo>
                    <a:pt x="15" y="75"/>
                  </a:lnTo>
                  <a:lnTo>
                    <a:pt x="15" y="75"/>
                  </a:lnTo>
                  <a:lnTo>
                    <a:pt x="17" y="75"/>
                  </a:lnTo>
                  <a:lnTo>
                    <a:pt x="19" y="73"/>
                  </a:lnTo>
                  <a:lnTo>
                    <a:pt x="19" y="73"/>
                  </a:lnTo>
                  <a:lnTo>
                    <a:pt x="25" y="55"/>
                  </a:lnTo>
                  <a:lnTo>
                    <a:pt x="25" y="55"/>
                  </a:lnTo>
                  <a:lnTo>
                    <a:pt x="24" y="59"/>
                  </a:lnTo>
                  <a:lnTo>
                    <a:pt x="24" y="62"/>
                  </a:lnTo>
                  <a:lnTo>
                    <a:pt x="24" y="62"/>
                  </a:lnTo>
                  <a:lnTo>
                    <a:pt x="25" y="64"/>
                  </a:lnTo>
                  <a:lnTo>
                    <a:pt x="26" y="62"/>
                  </a:lnTo>
                  <a:lnTo>
                    <a:pt x="28" y="61"/>
                  </a:lnTo>
                  <a:lnTo>
                    <a:pt x="28" y="61"/>
                  </a:lnTo>
                  <a:lnTo>
                    <a:pt x="32" y="48"/>
                  </a:lnTo>
                  <a:lnTo>
                    <a:pt x="32" y="48"/>
                  </a:lnTo>
                  <a:lnTo>
                    <a:pt x="35" y="47"/>
                  </a:lnTo>
                  <a:lnTo>
                    <a:pt x="35" y="47"/>
                  </a:lnTo>
                  <a:lnTo>
                    <a:pt x="39" y="43"/>
                  </a:lnTo>
                  <a:lnTo>
                    <a:pt x="40" y="37"/>
                  </a:lnTo>
                  <a:lnTo>
                    <a:pt x="40" y="37"/>
                  </a:lnTo>
                  <a:lnTo>
                    <a:pt x="43" y="36"/>
                  </a:lnTo>
                  <a:lnTo>
                    <a:pt x="43" y="36"/>
                  </a:lnTo>
                  <a:lnTo>
                    <a:pt x="47" y="32"/>
                  </a:lnTo>
                  <a:lnTo>
                    <a:pt x="50" y="28"/>
                  </a:lnTo>
                  <a:lnTo>
                    <a:pt x="54" y="17"/>
                  </a:lnTo>
                  <a:lnTo>
                    <a:pt x="54" y="17"/>
                  </a:lnTo>
                  <a:lnTo>
                    <a:pt x="54" y="20"/>
                  </a:lnTo>
                  <a:lnTo>
                    <a:pt x="54" y="20"/>
                  </a:lnTo>
                  <a:lnTo>
                    <a:pt x="54" y="20"/>
                  </a:lnTo>
                  <a:lnTo>
                    <a:pt x="55" y="20"/>
                  </a:lnTo>
                  <a:lnTo>
                    <a:pt x="57" y="18"/>
                  </a:lnTo>
                  <a:lnTo>
                    <a:pt x="57" y="18"/>
                  </a:lnTo>
                  <a:lnTo>
                    <a:pt x="61" y="13"/>
                  </a:lnTo>
                  <a:lnTo>
                    <a:pt x="63" y="7"/>
                  </a:lnTo>
                  <a:lnTo>
                    <a:pt x="63" y="7"/>
                  </a:lnTo>
                  <a:lnTo>
                    <a:pt x="65" y="7"/>
                  </a:lnTo>
                  <a:lnTo>
                    <a:pt x="68" y="6"/>
                  </a:lnTo>
                  <a:lnTo>
                    <a:pt x="68" y="6"/>
                  </a:lnTo>
                  <a:lnTo>
                    <a:pt x="69" y="3"/>
                  </a:lnTo>
                  <a:lnTo>
                    <a:pt x="70" y="0"/>
                  </a:lnTo>
                  <a:lnTo>
                    <a:pt x="70" y="0"/>
                  </a:lnTo>
                  <a:lnTo>
                    <a:pt x="69" y="0"/>
                  </a:lnTo>
                  <a:lnTo>
                    <a:pt x="68" y="0"/>
                  </a:lnTo>
                  <a:lnTo>
                    <a:pt x="68" y="0"/>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8" name="Freeform 104"/>
            <p:cNvSpPr>
              <a:spLocks noEditPoints="1"/>
            </p:cNvSpPr>
            <p:nvPr/>
          </p:nvSpPr>
          <p:spPr bwMode="auto">
            <a:xfrm>
              <a:off x="2938463" y="2120900"/>
              <a:ext cx="984250" cy="293688"/>
            </a:xfrm>
            <a:custGeom>
              <a:avLst/>
              <a:gdLst/>
              <a:ahLst/>
              <a:cxnLst>
                <a:cxn ang="0">
                  <a:pos x="618" y="72"/>
                </a:cxn>
                <a:cxn ang="0">
                  <a:pos x="587" y="35"/>
                </a:cxn>
                <a:cxn ang="0">
                  <a:pos x="565" y="18"/>
                </a:cxn>
                <a:cxn ang="0">
                  <a:pos x="598" y="95"/>
                </a:cxn>
                <a:cxn ang="0">
                  <a:pos x="560" y="152"/>
                </a:cxn>
                <a:cxn ang="0">
                  <a:pos x="492" y="168"/>
                </a:cxn>
                <a:cxn ang="0">
                  <a:pos x="338" y="168"/>
                </a:cxn>
                <a:cxn ang="0">
                  <a:pos x="144" y="164"/>
                </a:cxn>
                <a:cxn ang="0">
                  <a:pos x="37" y="170"/>
                </a:cxn>
                <a:cxn ang="0">
                  <a:pos x="279" y="168"/>
                </a:cxn>
                <a:cxn ang="0">
                  <a:pos x="413" y="171"/>
                </a:cxn>
                <a:cxn ang="0">
                  <a:pos x="516" y="171"/>
                </a:cxn>
                <a:cxn ang="0">
                  <a:pos x="543" y="170"/>
                </a:cxn>
                <a:cxn ang="0">
                  <a:pos x="549" y="170"/>
                </a:cxn>
                <a:cxn ang="0">
                  <a:pos x="408" y="178"/>
                </a:cxn>
                <a:cxn ang="0">
                  <a:pos x="267" y="182"/>
                </a:cxn>
                <a:cxn ang="0">
                  <a:pos x="132" y="179"/>
                </a:cxn>
                <a:cxn ang="0">
                  <a:pos x="13" y="181"/>
                </a:cxn>
                <a:cxn ang="0">
                  <a:pos x="2" y="177"/>
                </a:cxn>
                <a:cxn ang="0">
                  <a:pos x="9" y="159"/>
                </a:cxn>
                <a:cxn ang="0">
                  <a:pos x="66" y="102"/>
                </a:cxn>
                <a:cxn ang="0">
                  <a:pos x="48" y="60"/>
                </a:cxn>
                <a:cxn ang="0">
                  <a:pos x="56" y="17"/>
                </a:cxn>
                <a:cxn ang="0">
                  <a:pos x="194" y="14"/>
                </a:cxn>
                <a:cxn ang="0">
                  <a:pos x="282" y="7"/>
                </a:cxn>
                <a:cxn ang="0">
                  <a:pos x="429" y="9"/>
                </a:cxn>
                <a:cxn ang="0">
                  <a:pos x="536" y="3"/>
                </a:cxn>
                <a:cxn ang="0">
                  <a:pos x="494" y="2"/>
                </a:cxn>
                <a:cxn ang="0">
                  <a:pos x="330" y="5"/>
                </a:cxn>
                <a:cxn ang="0">
                  <a:pos x="217" y="9"/>
                </a:cxn>
                <a:cxn ang="0">
                  <a:pos x="78" y="10"/>
                </a:cxn>
                <a:cxn ang="0">
                  <a:pos x="26" y="21"/>
                </a:cxn>
                <a:cxn ang="0">
                  <a:pos x="23" y="20"/>
                </a:cxn>
                <a:cxn ang="0">
                  <a:pos x="19" y="32"/>
                </a:cxn>
                <a:cxn ang="0">
                  <a:pos x="27" y="51"/>
                </a:cxn>
                <a:cxn ang="0">
                  <a:pos x="56" y="100"/>
                </a:cxn>
                <a:cxn ang="0">
                  <a:pos x="11" y="153"/>
                </a:cxn>
                <a:cxn ang="0">
                  <a:pos x="0" y="173"/>
                </a:cxn>
                <a:cxn ang="0">
                  <a:pos x="0" y="185"/>
                </a:cxn>
                <a:cxn ang="0">
                  <a:pos x="7" y="182"/>
                </a:cxn>
                <a:cxn ang="0">
                  <a:pos x="97" y="181"/>
                </a:cxn>
                <a:cxn ang="0">
                  <a:pos x="231" y="185"/>
                </a:cxn>
                <a:cxn ang="0">
                  <a:pos x="370" y="184"/>
                </a:cxn>
                <a:cxn ang="0">
                  <a:pos x="549" y="181"/>
                </a:cxn>
                <a:cxn ang="0">
                  <a:pos x="557" y="171"/>
                </a:cxn>
                <a:cxn ang="0">
                  <a:pos x="611" y="94"/>
                </a:cxn>
                <a:cxn ang="0">
                  <a:pos x="620" y="82"/>
                </a:cxn>
                <a:cxn ang="0">
                  <a:pos x="44" y="76"/>
                </a:cxn>
                <a:cxn ang="0">
                  <a:pos x="26" y="35"/>
                </a:cxn>
                <a:cxn ang="0">
                  <a:pos x="24" y="24"/>
                </a:cxn>
                <a:cxn ang="0">
                  <a:pos x="60" y="94"/>
                </a:cxn>
                <a:cxn ang="0">
                  <a:pos x="59" y="105"/>
                </a:cxn>
                <a:cxn ang="0">
                  <a:pos x="602" y="102"/>
                </a:cxn>
                <a:cxn ang="0">
                  <a:pos x="552" y="173"/>
                </a:cxn>
                <a:cxn ang="0">
                  <a:pos x="558" y="164"/>
                </a:cxn>
                <a:cxn ang="0">
                  <a:pos x="553" y="163"/>
                </a:cxn>
                <a:cxn ang="0">
                  <a:pos x="553" y="163"/>
                </a:cxn>
                <a:cxn ang="0">
                  <a:pos x="607" y="89"/>
                </a:cxn>
                <a:cxn ang="0">
                  <a:pos x="616" y="83"/>
                </a:cxn>
                <a:cxn ang="0">
                  <a:pos x="602" y="102"/>
                </a:cxn>
              </a:cxnLst>
              <a:rect l="0" t="0" r="r" b="b"/>
              <a:pathLst>
                <a:path w="620" h="185">
                  <a:moveTo>
                    <a:pt x="620" y="80"/>
                  </a:moveTo>
                  <a:lnTo>
                    <a:pt x="620" y="80"/>
                  </a:lnTo>
                  <a:lnTo>
                    <a:pt x="619" y="78"/>
                  </a:lnTo>
                  <a:lnTo>
                    <a:pt x="619" y="78"/>
                  </a:lnTo>
                  <a:lnTo>
                    <a:pt x="619" y="75"/>
                  </a:lnTo>
                  <a:lnTo>
                    <a:pt x="618" y="72"/>
                  </a:lnTo>
                  <a:lnTo>
                    <a:pt x="618" y="72"/>
                  </a:lnTo>
                  <a:lnTo>
                    <a:pt x="618" y="72"/>
                  </a:lnTo>
                  <a:lnTo>
                    <a:pt x="618" y="72"/>
                  </a:lnTo>
                  <a:lnTo>
                    <a:pt x="602" y="54"/>
                  </a:lnTo>
                  <a:lnTo>
                    <a:pt x="587" y="35"/>
                  </a:lnTo>
                  <a:lnTo>
                    <a:pt x="587" y="35"/>
                  </a:lnTo>
                  <a:lnTo>
                    <a:pt x="569" y="17"/>
                  </a:lnTo>
                  <a:lnTo>
                    <a:pt x="552" y="0"/>
                  </a:lnTo>
                  <a:lnTo>
                    <a:pt x="552" y="0"/>
                  </a:lnTo>
                  <a:lnTo>
                    <a:pt x="550" y="2"/>
                  </a:lnTo>
                  <a:lnTo>
                    <a:pt x="550" y="2"/>
                  </a:lnTo>
                  <a:lnTo>
                    <a:pt x="565" y="18"/>
                  </a:lnTo>
                  <a:lnTo>
                    <a:pt x="580" y="35"/>
                  </a:lnTo>
                  <a:lnTo>
                    <a:pt x="580" y="35"/>
                  </a:lnTo>
                  <a:lnTo>
                    <a:pt x="597" y="56"/>
                  </a:lnTo>
                  <a:lnTo>
                    <a:pt x="615" y="75"/>
                  </a:lnTo>
                  <a:lnTo>
                    <a:pt x="615" y="75"/>
                  </a:lnTo>
                  <a:lnTo>
                    <a:pt x="598" y="95"/>
                  </a:lnTo>
                  <a:lnTo>
                    <a:pt x="582" y="116"/>
                  </a:lnTo>
                  <a:lnTo>
                    <a:pt x="582" y="116"/>
                  </a:lnTo>
                  <a:lnTo>
                    <a:pt x="574" y="128"/>
                  </a:lnTo>
                  <a:lnTo>
                    <a:pt x="565" y="141"/>
                  </a:lnTo>
                  <a:lnTo>
                    <a:pt x="565" y="141"/>
                  </a:lnTo>
                  <a:lnTo>
                    <a:pt x="560" y="152"/>
                  </a:lnTo>
                  <a:lnTo>
                    <a:pt x="550" y="164"/>
                  </a:lnTo>
                  <a:lnTo>
                    <a:pt x="550" y="164"/>
                  </a:lnTo>
                  <a:lnTo>
                    <a:pt x="521" y="167"/>
                  </a:lnTo>
                  <a:lnTo>
                    <a:pt x="507" y="167"/>
                  </a:lnTo>
                  <a:lnTo>
                    <a:pt x="492" y="168"/>
                  </a:lnTo>
                  <a:lnTo>
                    <a:pt x="492" y="168"/>
                  </a:lnTo>
                  <a:lnTo>
                    <a:pt x="457" y="167"/>
                  </a:lnTo>
                  <a:lnTo>
                    <a:pt x="419" y="167"/>
                  </a:lnTo>
                  <a:lnTo>
                    <a:pt x="419" y="167"/>
                  </a:lnTo>
                  <a:lnTo>
                    <a:pt x="356" y="168"/>
                  </a:lnTo>
                  <a:lnTo>
                    <a:pt x="356" y="168"/>
                  </a:lnTo>
                  <a:lnTo>
                    <a:pt x="338" y="168"/>
                  </a:lnTo>
                  <a:lnTo>
                    <a:pt x="322" y="167"/>
                  </a:lnTo>
                  <a:lnTo>
                    <a:pt x="304" y="166"/>
                  </a:lnTo>
                  <a:lnTo>
                    <a:pt x="286" y="164"/>
                  </a:lnTo>
                  <a:lnTo>
                    <a:pt x="286" y="164"/>
                  </a:lnTo>
                  <a:lnTo>
                    <a:pt x="216" y="164"/>
                  </a:lnTo>
                  <a:lnTo>
                    <a:pt x="144" y="164"/>
                  </a:lnTo>
                  <a:lnTo>
                    <a:pt x="74" y="166"/>
                  </a:lnTo>
                  <a:lnTo>
                    <a:pt x="4" y="170"/>
                  </a:lnTo>
                  <a:lnTo>
                    <a:pt x="4" y="170"/>
                  </a:lnTo>
                  <a:lnTo>
                    <a:pt x="4" y="170"/>
                  </a:lnTo>
                  <a:lnTo>
                    <a:pt x="4" y="170"/>
                  </a:lnTo>
                  <a:lnTo>
                    <a:pt x="37" y="170"/>
                  </a:lnTo>
                  <a:lnTo>
                    <a:pt x="70" y="168"/>
                  </a:lnTo>
                  <a:lnTo>
                    <a:pt x="103" y="167"/>
                  </a:lnTo>
                  <a:lnTo>
                    <a:pt x="136" y="167"/>
                  </a:lnTo>
                  <a:lnTo>
                    <a:pt x="136" y="167"/>
                  </a:lnTo>
                  <a:lnTo>
                    <a:pt x="279" y="168"/>
                  </a:lnTo>
                  <a:lnTo>
                    <a:pt x="279" y="168"/>
                  </a:lnTo>
                  <a:lnTo>
                    <a:pt x="313" y="170"/>
                  </a:lnTo>
                  <a:lnTo>
                    <a:pt x="349" y="173"/>
                  </a:lnTo>
                  <a:lnTo>
                    <a:pt x="349" y="173"/>
                  </a:lnTo>
                  <a:lnTo>
                    <a:pt x="364" y="173"/>
                  </a:lnTo>
                  <a:lnTo>
                    <a:pt x="381" y="173"/>
                  </a:lnTo>
                  <a:lnTo>
                    <a:pt x="413" y="171"/>
                  </a:lnTo>
                  <a:lnTo>
                    <a:pt x="413" y="171"/>
                  </a:lnTo>
                  <a:lnTo>
                    <a:pt x="448" y="171"/>
                  </a:lnTo>
                  <a:lnTo>
                    <a:pt x="485" y="171"/>
                  </a:lnTo>
                  <a:lnTo>
                    <a:pt x="485" y="171"/>
                  </a:lnTo>
                  <a:lnTo>
                    <a:pt x="501" y="171"/>
                  </a:lnTo>
                  <a:lnTo>
                    <a:pt x="516" y="171"/>
                  </a:lnTo>
                  <a:lnTo>
                    <a:pt x="546" y="168"/>
                  </a:lnTo>
                  <a:lnTo>
                    <a:pt x="546" y="168"/>
                  </a:lnTo>
                  <a:lnTo>
                    <a:pt x="545" y="168"/>
                  </a:lnTo>
                  <a:lnTo>
                    <a:pt x="545" y="168"/>
                  </a:lnTo>
                  <a:lnTo>
                    <a:pt x="543" y="170"/>
                  </a:lnTo>
                  <a:lnTo>
                    <a:pt x="543" y="170"/>
                  </a:lnTo>
                  <a:lnTo>
                    <a:pt x="546" y="168"/>
                  </a:lnTo>
                  <a:lnTo>
                    <a:pt x="549" y="168"/>
                  </a:lnTo>
                  <a:lnTo>
                    <a:pt x="549" y="168"/>
                  </a:lnTo>
                  <a:lnTo>
                    <a:pt x="549" y="168"/>
                  </a:lnTo>
                  <a:lnTo>
                    <a:pt x="549" y="168"/>
                  </a:lnTo>
                  <a:lnTo>
                    <a:pt x="549" y="170"/>
                  </a:lnTo>
                  <a:lnTo>
                    <a:pt x="549" y="170"/>
                  </a:lnTo>
                  <a:lnTo>
                    <a:pt x="549" y="178"/>
                  </a:lnTo>
                  <a:lnTo>
                    <a:pt x="549" y="178"/>
                  </a:lnTo>
                  <a:lnTo>
                    <a:pt x="514" y="177"/>
                  </a:lnTo>
                  <a:lnTo>
                    <a:pt x="479" y="177"/>
                  </a:lnTo>
                  <a:lnTo>
                    <a:pt x="408" y="178"/>
                  </a:lnTo>
                  <a:lnTo>
                    <a:pt x="408" y="178"/>
                  </a:lnTo>
                  <a:lnTo>
                    <a:pt x="374" y="181"/>
                  </a:lnTo>
                  <a:lnTo>
                    <a:pt x="340" y="182"/>
                  </a:lnTo>
                  <a:lnTo>
                    <a:pt x="340" y="182"/>
                  </a:lnTo>
                  <a:lnTo>
                    <a:pt x="302" y="182"/>
                  </a:lnTo>
                  <a:lnTo>
                    <a:pt x="267" y="182"/>
                  </a:lnTo>
                  <a:lnTo>
                    <a:pt x="267" y="182"/>
                  </a:lnTo>
                  <a:lnTo>
                    <a:pt x="234" y="184"/>
                  </a:lnTo>
                  <a:lnTo>
                    <a:pt x="202" y="182"/>
                  </a:lnTo>
                  <a:lnTo>
                    <a:pt x="202" y="182"/>
                  </a:lnTo>
                  <a:lnTo>
                    <a:pt x="166" y="179"/>
                  </a:lnTo>
                  <a:lnTo>
                    <a:pt x="132" y="179"/>
                  </a:lnTo>
                  <a:lnTo>
                    <a:pt x="132" y="179"/>
                  </a:lnTo>
                  <a:lnTo>
                    <a:pt x="95" y="179"/>
                  </a:lnTo>
                  <a:lnTo>
                    <a:pt x="59" y="179"/>
                  </a:lnTo>
                  <a:lnTo>
                    <a:pt x="59" y="179"/>
                  </a:lnTo>
                  <a:lnTo>
                    <a:pt x="29" y="179"/>
                  </a:lnTo>
                  <a:lnTo>
                    <a:pt x="13" y="181"/>
                  </a:lnTo>
                  <a:lnTo>
                    <a:pt x="7" y="182"/>
                  </a:lnTo>
                  <a:lnTo>
                    <a:pt x="0" y="184"/>
                  </a:lnTo>
                  <a:lnTo>
                    <a:pt x="0" y="184"/>
                  </a:lnTo>
                  <a:lnTo>
                    <a:pt x="2" y="181"/>
                  </a:lnTo>
                  <a:lnTo>
                    <a:pt x="2" y="177"/>
                  </a:lnTo>
                  <a:lnTo>
                    <a:pt x="2" y="177"/>
                  </a:lnTo>
                  <a:lnTo>
                    <a:pt x="2" y="170"/>
                  </a:lnTo>
                  <a:lnTo>
                    <a:pt x="2" y="170"/>
                  </a:lnTo>
                  <a:lnTo>
                    <a:pt x="5" y="167"/>
                  </a:lnTo>
                  <a:lnTo>
                    <a:pt x="5" y="167"/>
                  </a:lnTo>
                  <a:lnTo>
                    <a:pt x="7" y="163"/>
                  </a:lnTo>
                  <a:lnTo>
                    <a:pt x="9" y="159"/>
                  </a:lnTo>
                  <a:lnTo>
                    <a:pt x="15" y="152"/>
                  </a:lnTo>
                  <a:lnTo>
                    <a:pt x="15" y="152"/>
                  </a:lnTo>
                  <a:lnTo>
                    <a:pt x="34" y="133"/>
                  </a:lnTo>
                  <a:lnTo>
                    <a:pt x="34" y="133"/>
                  </a:lnTo>
                  <a:lnTo>
                    <a:pt x="49" y="117"/>
                  </a:lnTo>
                  <a:lnTo>
                    <a:pt x="66" y="102"/>
                  </a:lnTo>
                  <a:lnTo>
                    <a:pt x="66" y="102"/>
                  </a:lnTo>
                  <a:lnTo>
                    <a:pt x="67" y="101"/>
                  </a:lnTo>
                  <a:lnTo>
                    <a:pt x="67" y="100"/>
                  </a:lnTo>
                  <a:lnTo>
                    <a:pt x="67" y="100"/>
                  </a:lnTo>
                  <a:lnTo>
                    <a:pt x="59" y="79"/>
                  </a:lnTo>
                  <a:lnTo>
                    <a:pt x="48" y="60"/>
                  </a:lnTo>
                  <a:lnTo>
                    <a:pt x="37" y="42"/>
                  </a:lnTo>
                  <a:lnTo>
                    <a:pt x="27" y="21"/>
                  </a:lnTo>
                  <a:lnTo>
                    <a:pt x="27" y="21"/>
                  </a:lnTo>
                  <a:lnTo>
                    <a:pt x="27" y="21"/>
                  </a:lnTo>
                  <a:lnTo>
                    <a:pt x="27" y="21"/>
                  </a:lnTo>
                  <a:lnTo>
                    <a:pt x="56" y="17"/>
                  </a:lnTo>
                  <a:lnTo>
                    <a:pt x="70" y="16"/>
                  </a:lnTo>
                  <a:lnTo>
                    <a:pt x="85" y="16"/>
                  </a:lnTo>
                  <a:lnTo>
                    <a:pt x="85" y="16"/>
                  </a:lnTo>
                  <a:lnTo>
                    <a:pt x="161" y="16"/>
                  </a:lnTo>
                  <a:lnTo>
                    <a:pt x="161" y="16"/>
                  </a:lnTo>
                  <a:lnTo>
                    <a:pt x="194" y="14"/>
                  </a:lnTo>
                  <a:lnTo>
                    <a:pt x="227" y="13"/>
                  </a:lnTo>
                  <a:lnTo>
                    <a:pt x="227" y="13"/>
                  </a:lnTo>
                  <a:lnTo>
                    <a:pt x="243" y="10"/>
                  </a:lnTo>
                  <a:lnTo>
                    <a:pt x="261" y="7"/>
                  </a:lnTo>
                  <a:lnTo>
                    <a:pt x="261" y="7"/>
                  </a:lnTo>
                  <a:lnTo>
                    <a:pt x="282" y="7"/>
                  </a:lnTo>
                  <a:lnTo>
                    <a:pt x="301" y="9"/>
                  </a:lnTo>
                  <a:lnTo>
                    <a:pt x="301" y="9"/>
                  </a:lnTo>
                  <a:lnTo>
                    <a:pt x="334" y="9"/>
                  </a:lnTo>
                  <a:lnTo>
                    <a:pt x="366" y="9"/>
                  </a:lnTo>
                  <a:lnTo>
                    <a:pt x="429" y="9"/>
                  </a:lnTo>
                  <a:lnTo>
                    <a:pt x="429" y="9"/>
                  </a:lnTo>
                  <a:lnTo>
                    <a:pt x="461" y="7"/>
                  </a:lnTo>
                  <a:lnTo>
                    <a:pt x="491" y="6"/>
                  </a:lnTo>
                  <a:lnTo>
                    <a:pt x="491" y="6"/>
                  </a:lnTo>
                  <a:lnTo>
                    <a:pt x="521" y="5"/>
                  </a:lnTo>
                  <a:lnTo>
                    <a:pt x="521" y="5"/>
                  </a:lnTo>
                  <a:lnTo>
                    <a:pt x="536" y="3"/>
                  </a:lnTo>
                  <a:lnTo>
                    <a:pt x="550" y="0"/>
                  </a:lnTo>
                  <a:lnTo>
                    <a:pt x="550" y="0"/>
                  </a:lnTo>
                  <a:lnTo>
                    <a:pt x="550" y="0"/>
                  </a:lnTo>
                  <a:lnTo>
                    <a:pt x="550" y="0"/>
                  </a:lnTo>
                  <a:lnTo>
                    <a:pt x="521" y="0"/>
                  </a:lnTo>
                  <a:lnTo>
                    <a:pt x="494" y="2"/>
                  </a:lnTo>
                  <a:lnTo>
                    <a:pt x="494" y="2"/>
                  </a:lnTo>
                  <a:lnTo>
                    <a:pt x="462" y="3"/>
                  </a:lnTo>
                  <a:lnTo>
                    <a:pt x="432" y="5"/>
                  </a:lnTo>
                  <a:lnTo>
                    <a:pt x="432" y="5"/>
                  </a:lnTo>
                  <a:lnTo>
                    <a:pt x="363" y="5"/>
                  </a:lnTo>
                  <a:lnTo>
                    <a:pt x="330" y="5"/>
                  </a:lnTo>
                  <a:lnTo>
                    <a:pt x="296" y="3"/>
                  </a:lnTo>
                  <a:lnTo>
                    <a:pt x="296" y="3"/>
                  </a:lnTo>
                  <a:lnTo>
                    <a:pt x="265" y="3"/>
                  </a:lnTo>
                  <a:lnTo>
                    <a:pt x="235" y="7"/>
                  </a:lnTo>
                  <a:lnTo>
                    <a:pt x="235" y="7"/>
                  </a:lnTo>
                  <a:lnTo>
                    <a:pt x="217" y="9"/>
                  </a:lnTo>
                  <a:lnTo>
                    <a:pt x="199" y="10"/>
                  </a:lnTo>
                  <a:lnTo>
                    <a:pt x="163" y="10"/>
                  </a:lnTo>
                  <a:lnTo>
                    <a:pt x="163" y="10"/>
                  </a:lnTo>
                  <a:lnTo>
                    <a:pt x="93" y="10"/>
                  </a:lnTo>
                  <a:lnTo>
                    <a:pt x="93" y="10"/>
                  </a:lnTo>
                  <a:lnTo>
                    <a:pt x="78" y="10"/>
                  </a:lnTo>
                  <a:lnTo>
                    <a:pt x="62" y="11"/>
                  </a:lnTo>
                  <a:lnTo>
                    <a:pt x="30" y="17"/>
                  </a:lnTo>
                  <a:lnTo>
                    <a:pt x="30" y="17"/>
                  </a:lnTo>
                  <a:lnTo>
                    <a:pt x="27" y="18"/>
                  </a:lnTo>
                  <a:lnTo>
                    <a:pt x="26" y="21"/>
                  </a:lnTo>
                  <a:lnTo>
                    <a:pt x="26" y="21"/>
                  </a:lnTo>
                  <a:lnTo>
                    <a:pt x="24" y="22"/>
                  </a:lnTo>
                  <a:lnTo>
                    <a:pt x="24" y="22"/>
                  </a:lnTo>
                  <a:lnTo>
                    <a:pt x="24" y="18"/>
                  </a:lnTo>
                  <a:lnTo>
                    <a:pt x="24" y="18"/>
                  </a:lnTo>
                  <a:lnTo>
                    <a:pt x="24" y="18"/>
                  </a:lnTo>
                  <a:lnTo>
                    <a:pt x="23" y="20"/>
                  </a:lnTo>
                  <a:lnTo>
                    <a:pt x="22" y="21"/>
                  </a:lnTo>
                  <a:lnTo>
                    <a:pt x="22" y="21"/>
                  </a:lnTo>
                  <a:lnTo>
                    <a:pt x="20" y="29"/>
                  </a:lnTo>
                  <a:lnTo>
                    <a:pt x="20" y="29"/>
                  </a:lnTo>
                  <a:lnTo>
                    <a:pt x="19" y="31"/>
                  </a:lnTo>
                  <a:lnTo>
                    <a:pt x="19" y="32"/>
                  </a:lnTo>
                  <a:lnTo>
                    <a:pt x="19" y="32"/>
                  </a:lnTo>
                  <a:lnTo>
                    <a:pt x="19" y="33"/>
                  </a:lnTo>
                  <a:lnTo>
                    <a:pt x="19" y="33"/>
                  </a:lnTo>
                  <a:lnTo>
                    <a:pt x="19" y="33"/>
                  </a:lnTo>
                  <a:lnTo>
                    <a:pt x="19" y="33"/>
                  </a:lnTo>
                  <a:lnTo>
                    <a:pt x="27" y="51"/>
                  </a:lnTo>
                  <a:lnTo>
                    <a:pt x="37" y="69"/>
                  </a:lnTo>
                  <a:lnTo>
                    <a:pt x="37" y="69"/>
                  </a:lnTo>
                  <a:lnTo>
                    <a:pt x="45" y="84"/>
                  </a:lnTo>
                  <a:lnTo>
                    <a:pt x="45" y="84"/>
                  </a:lnTo>
                  <a:lnTo>
                    <a:pt x="52" y="94"/>
                  </a:lnTo>
                  <a:lnTo>
                    <a:pt x="56" y="100"/>
                  </a:lnTo>
                  <a:lnTo>
                    <a:pt x="59" y="105"/>
                  </a:lnTo>
                  <a:lnTo>
                    <a:pt x="59" y="105"/>
                  </a:lnTo>
                  <a:lnTo>
                    <a:pt x="42" y="120"/>
                  </a:lnTo>
                  <a:lnTo>
                    <a:pt x="42" y="120"/>
                  </a:lnTo>
                  <a:lnTo>
                    <a:pt x="26" y="137"/>
                  </a:lnTo>
                  <a:lnTo>
                    <a:pt x="11" y="153"/>
                  </a:lnTo>
                  <a:lnTo>
                    <a:pt x="11" y="153"/>
                  </a:lnTo>
                  <a:lnTo>
                    <a:pt x="7" y="159"/>
                  </a:lnTo>
                  <a:lnTo>
                    <a:pt x="2" y="166"/>
                  </a:lnTo>
                  <a:lnTo>
                    <a:pt x="2" y="166"/>
                  </a:lnTo>
                  <a:lnTo>
                    <a:pt x="0" y="168"/>
                  </a:lnTo>
                  <a:lnTo>
                    <a:pt x="0" y="173"/>
                  </a:lnTo>
                  <a:lnTo>
                    <a:pt x="0" y="173"/>
                  </a:lnTo>
                  <a:lnTo>
                    <a:pt x="0" y="178"/>
                  </a:lnTo>
                  <a:lnTo>
                    <a:pt x="0" y="178"/>
                  </a:lnTo>
                  <a:lnTo>
                    <a:pt x="0" y="182"/>
                  </a:lnTo>
                  <a:lnTo>
                    <a:pt x="0" y="184"/>
                  </a:lnTo>
                  <a:lnTo>
                    <a:pt x="0" y="185"/>
                  </a:lnTo>
                  <a:lnTo>
                    <a:pt x="0" y="185"/>
                  </a:lnTo>
                  <a:lnTo>
                    <a:pt x="0" y="185"/>
                  </a:lnTo>
                  <a:lnTo>
                    <a:pt x="0" y="185"/>
                  </a:lnTo>
                  <a:lnTo>
                    <a:pt x="0" y="185"/>
                  </a:lnTo>
                  <a:lnTo>
                    <a:pt x="0" y="185"/>
                  </a:lnTo>
                  <a:lnTo>
                    <a:pt x="7" y="182"/>
                  </a:lnTo>
                  <a:lnTo>
                    <a:pt x="13" y="182"/>
                  </a:lnTo>
                  <a:lnTo>
                    <a:pt x="27" y="182"/>
                  </a:lnTo>
                  <a:lnTo>
                    <a:pt x="27" y="182"/>
                  </a:lnTo>
                  <a:lnTo>
                    <a:pt x="63" y="181"/>
                  </a:lnTo>
                  <a:lnTo>
                    <a:pt x="63" y="181"/>
                  </a:lnTo>
                  <a:lnTo>
                    <a:pt x="97" y="181"/>
                  </a:lnTo>
                  <a:lnTo>
                    <a:pt x="130" y="181"/>
                  </a:lnTo>
                  <a:lnTo>
                    <a:pt x="130" y="181"/>
                  </a:lnTo>
                  <a:lnTo>
                    <a:pt x="163" y="182"/>
                  </a:lnTo>
                  <a:lnTo>
                    <a:pt x="195" y="184"/>
                  </a:lnTo>
                  <a:lnTo>
                    <a:pt x="195" y="184"/>
                  </a:lnTo>
                  <a:lnTo>
                    <a:pt x="231" y="185"/>
                  </a:lnTo>
                  <a:lnTo>
                    <a:pt x="265" y="185"/>
                  </a:lnTo>
                  <a:lnTo>
                    <a:pt x="265" y="185"/>
                  </a:lnTo>
                  <a:lnTo>
                    <a:pt x="298" y="185"/>
                  </a:lnTo>
                  <a:lnTo>
                    <a:pt x="333" y="185"/>
                  </a:lnTo>
                  <a:lnTo>
                    <a:pt x="333" y="185"/>
                  </a:lnTo>
                  <a:lnTo>
                    <a:pt x="370" y="184"/>
                  </a:lnTo>
                  <a:lnTo>
                    <a:pt x="407" y="181"/>
                  </a:lnTo>
                  <a:lnTo>
                    <a:pt x="407" y="181"/>
                  </a:lnTo>
                  <a:lnTo>
                    <a:pt x="443" y="179"/>
                  </a:lnTo>
                  <a:lnTo>
                    <a:pt x="479" y="179"/>
                  </a:lnTo>
                  <a:lnTo>
                    <a:pt x="514" y="179"/>
                  </a:lnTo>
                  <a:lnTo>
                    <a:pt x="549" y="181"/>
                  </a:lnTo>
                  <a:lnTo>
                    <a:pt x="549" y="181"/>
                  </a:lnTo>
                  <a:lnTo>
                    <a:pt x="550" y="181"/>
                  </a:lnTo>
                  <a:lnTo>
                    <a:pt x="550" y="181"/>
                  </a:lnTo>
                  <a:lnTo>
                    <a:pt x="550" y="181"/>
                  </a:lnTo>
                  <a:lnTo>
                    <a:pt x="550" y="181"/>
                  </a:lnTo>
                  <a:lnTo>
                    <a:pt x="557" y="171"/>
                  </a:lnTo>
                  <a:lnTo>
                    <a:pt x="563" y="163"/>
                  </a:lnTo>
                  <a:lnTo>
                    <a:pt x="563" y="163"/>
                  </a:lnTo>
                  <a:lnTo>
                    <a:pt x="587" y="127"/>
                  </a:lnTo>
                  <a:lnTo>
                    <a:pt x="587" y="127"/>
                  </a:lnTo>
                  <a:lnTo>
                    <a:pt x="600" y="111"/>
                  </a:lnTo>
                  <a:lnTo>
                    <a:pt x="611" y="94"/>
                  </a:lnTo>
                  <a:lnTo>
                    <a:pt x="611" y="94"/>
                  </a:lnTo>
                  <a:lnTo>
                    <a:pt x="619" y="84"/>
                  </a:lnTo>
                  <a:lnTo>
                    <a:pt x="619" y="84"/>
                  </a:lnTo>
                  <a:lnTo>
                    <a:pt x="620" y="83"/>
                  </a:lnTo>
                  <a:lnTo>
                    <a:pt x="620" y="83"/>
                  </a:lnTo>
                  <a:lnTo>
                    <a:pt x="620" y="82"/>
                  </a:lnTo>
                  <a:lnTo>
                    <a:pt x="620" y="82"/>
                  </a:lnTo>
                  <a:lnTo>
                    <a:pt x="620" y="82"/>
                  </a:lnTo>
                  <a:lnTo>
                    <a:pt x="620" y="82"/>
                  </a:lnTo>
                  <a:lnTo>
                    <a:pt x="620" y="80"/>
                  </a:lnTo>
                  <a:lnTo>
                    <a:pt x="620" y="80"/>
                  </a:lnTo>
                  <a:close/>
                  <a:moveTo>
                    <a:pt x="44" y="76"/>
                  </a:moveTo>
                  <a:lnTo>
                    <a:pt x="44" y="76"/>
                  </a:lnTo>
                  <a:lnTo>
                    <a:pt x="34" y="57"/>
                  </a:lnTo>
                  <a:lnTo>
                    <a:pt x="24" y="36"/>
                  </a:lnTo>
                  <a:lnTo>
                    <a:pt x="24" y="36"/>
                  </a:lnTo>
                  <a:lnTo>
                    <a:pt x="26" y="35"/>
                  </a:lnTo>
                  <a:lnTo>
                    <a:pt x="26" y="35"/>
                  </a:lnTo>
                  <a:lnTo>
                    <a:pt x="26" y="35"/>
                  </a:lnTo>
                  <a:lnTo>
                    <a:pt x="24" y="33"/>
                  </a:lnTo>
                  <a:lnTo>
                    <a:pt x="24" y="31"/>
                  </a:lnTo>
                  <a:lnTo>
                    <a:pt x="24" y="27"/>
                  </a:lnTo>
                  <a:lnTo>
                    <a:pt x="24" y="27"/>
                  </a:lnTo>
                  <a:lnTo>
                    <a:pt x="24" y="24"/>
                  </a:lnTo>
                  <a:lnTo>
                    <a:pt x="24" y="24"/>
                  </a:lnTo>
                  <a:lnTo>
                    <a:pt x="33" y="42"/>
                  </a:lnTo>
                  <a:lnTo>
                    <a:pt x="41" y="60"/>
                  </a:lnTo>
                  <a:lnTo>
                    <a:pt x="51" y="76"/>
                  </a:lnTo>
                  <a:lnTo>
                    <a:pt x="60" y="94"/>
                  </a:lnTo>
                  <a:lnTo>
                    <a:pt x="60" y="94"/>
                  </a:lnTo>
                  <a:lnTo>
                    <a:pt x="63" y="98"/>
                  </a:lnTo>
                  <a:lnTo>
                    <a:pt x="63" y="100"/>
                  </a:lnTo>
                  <a:lnTo>
                    <a:pt x="63" y="101"/>
                  </a:lnTo>
                  <a:lnTo>
                    <a:pt x="63" y="101"/>
                  </a:lnTo>
                  <a:lnTo>
                    <a:pt x="59" y="105"/>
                  </a:lnTo>
                  <a:lnTo>
                    <a:pt x="59" y="105"/>
                  </a:lnTo>
                  <a:lnTo>
                    <a:pt x="58" y="97"/>
                  </a:lnTo>
                  <a:lnTo>
                    <a:pt x="53" y="90"/>
                  </a:lnTo>
                  <a:lnTo>
                    <a:pt x="44" y="76"/>
                  </a:lnTo>
                  <a:lnTo>
                    <a:pt x="44" y="76"/>
                  </a:lnTo>
                  <a:close/>
                  <a:moveTo>
                    <a:pt x="602" y="102"/>
                  </a:moveTo>
                  <a:lnTo>
                    <a:pt x="602" y="102"/>
                  </a:lnTo>
                  <a:lnTo>
                    <a:pt x="582" y="133"/>
                  </a:lnTo>
                  <a:lnTo>
                    <a:pt x="582" y="133"/>
                  </a:lnTo>
                  <a:lnTo>
                    <a:pt x="552" y="178"/>
                  </a:lnTo>
                  <a:lnTo>
                    <a:pt x="552" y="178"/>
                  </a:lnTo>
                  <a:lnTo>
                    <a:pt x="552" y="173"/>
                  </a:lnTo>
                  <a:lnTo>
                    <a:pt x="552" y="173"/>
                  </a:lnTo>
                  <a:lnTo>
                    <a:pt x="552" y="168"/>
                  </a:lnTo>
                  <a:lnTo>
                    <a:pt x="552" y="168"/>
                  </a:lnTo>
                  <a:lnTo>
                    <a:pt x="556" y="167"/>
                  </a:lnTo>
                  <a:lnTo>
                    <a:pt x="556" y="167"/>
                  </a:lnTo>
                  <a:lnTo>
                    <a:pt x="558" y="166"/>
                  </a:lnTo>
                  <a:lnTo>
                    <a:pt x="558" y="164"/>
                  </a:lnTo>
                  <a:lnTo>
                    <a:pt x="558" y="164"/>
                  </a:lnTo>
                  <a:lnTo>
                    <a:pt x="558" y="164"/>
                  </a:lnTo>
                  <a:lnTo>
                    <a:pt x="553" y="164"/>
                  </a:lnTo>
                  <a:lnTo>
                    <a:pt x="553" y="164"/>
                  </a:lnTo>
                  <a:lnTo>
                    <a:pt x="553" y="163"/>
                  </a:lnTo>
                  <a:lnTo>
                    <a:pt x="553" y="163"/>
                  </a:lnTo>
                  <a:lnTo>
                    <a:pt x="553" y="163"/>
                  </a:lnTo>
                  <a:lnTo>
                    <a:pt x="553" y="163"/>
                  </a:lnTo>
                  <a:lnTo>
                    <a:pt x="553" y="163"/>
                  </a:lnTo>
                  <a:lnTo>
                    <a:pt x="553" y="163"/>
                  </a:lnTo>
                  <a:lnTo>
                    <a:pt x="553" y="163"/>
                  </a:lnTo>
                  <a:lnTo>
                    <a:pt x="553" y="163"/>
                  </a:lnTo>
                  <a:lnTo>
                    <a:pt x="572" y="137"/>
                  </a:lnTo>
                  <a:lnTo>
                    <a:pt x="572" y="137"/>
                  </a:lnTo>
                  <a:lnTo>
                    <a:pt x="585" y="119"/>
                  </a:lnTo>
                  <a:lnTo>
                    <a:pt x="597" y="101"/>
                  </a:lnTo>
                  <a:lnTo>
                    <a:pt x="597" y="101"/>
                  </a:lnTo>
                  <a:lnTo>
                    <a:pt x="607" y="89"/>
                  </a:lnTo>
                  <a:lnTo>
                    <a:pt x="616" y="76"/>
                  </a:lnTo>
                  <a:lnTo>
                    <a:pt x="616" y="76"/>
                  </a:lnTo>
                  <a:lnTo>
                    <a:pt x="616" y="80"/>
                  </a:lnTo>
                  <a:lnTo>
                    <a:pt x="616" y="80"/>
                  </a:lnTo>
                  <a:lnTo>
                    <a:pt x="616" y="83"/>
                  </a:lnTo>
                  <a:lnTo>
                    <a:pt x="616" y="83"/>
                  </a:lnTo>
                  <a:lnTo>
                    <a:pt x="616" y="83"/>
                  </a:lnTo>
                  <a:lnTo>
                    <a:pt x="616" y="83"/>
                  </a:lnTo>
                  <a:lnTo>
                    <a:pt x="613" y="87"/>
                  </a:lnTo>
                  <a:lnTo>
                    <a:pt x="611" y="93"/>
                  </a:lnTo>
                  <a:lnTo>
                    <a:pt x="602" y="102"/>
                  </a:lnTo>
                  <a:lnTo>
                    <a:pt x="602" y="102"/>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39" name="Freeform 105"/>
            <p:cNvSpPr>
              <a:spLocks noEditPoints="1"/>
            </p:cNvSpPr>
            <p:nvPr/>
          </p:nvSpPr>
          <p:spPr bwMode="auto">
            <a:xfrm>
              <a:off x="3405188" y="2146300"/>
              <a:ext cx="44450" cy="31750"/>
            </a:xfrm>
            <a:custGeom>
              <a:avLst/>
              <a:gdLst/>
              <a:ahLst/>
              <a:cxnLst>
                <a:cxn ang="0">
                  <a:pos x="3" y="8"/>
                </a:cxn>
                <a:cxn ang="0">
                  <a:pos x="3" y="8"/>
                </a:cxn>
                <a:cxn ang="0">
                  <a:pos x="0" y="12"/>
                </a:cxn>
                <a:cxn ang="0">
                  <a:pos x="2" y="17"/>
                </a:cxn>
                <a:cxn ang="0">
                  <a:pos x="6" y="19"/>
                </a:cxn>
                <a:cxn ang="0">
                  <a:pos x="10" y="20"/>
                </a:cxn>
                <a:cxn ang="0">
                  <a:pos x="14" y="20"/>
                </a:cxn>
                <a:cxn ang="0">
                  <a:pos x="17" y="19"/>
                </a:cxn>
                <a:cxn ang="0">
                  <a:pos x="21" y="16"/>
                </a:cxn>
                <a:cxn ang="0">
                  <a:pos x="24" y="13"/>
                </a:cxn>
                <a:cxn ang="0">
                  <a:pos x="28" y="5"/>
                </a:cxn>
                <a:cxn ang="0">
                  <a:pos x="28" y="2"/>
                </a:cxn>
                <a:cxn ang="0">
                  <a:pos x="22" y="0"/>
                </a:cxn>
                <a:cxn ang="0">
                  <a:pos x="18" y="0"/>
                </a:cxn>
                <a:cxn ang="0">
                  <a:pos x="7" y="4"/>
                </a:cxn>
                <a:cxn ang="0">
                  <a:pos x="3" y="6"/>
                </a:cxn>
                <a:cxn ang="0">
                  <a:pos x="3" y="13"/>
                </a:cxn>
                <a:cxn ang="0">
                  <a:pos x="4" y="15"/>
                </a:cxn>
                <a:cxn ang="0">
                  <a:pos x="4" y="16"/>
                </a:cxn>
                <a:cxn ang="0">
                  <a:pos x="3" y="13"/>
                </a:cxn>
                <a:cxn ang="0">
                  <a:pos x="2" y="11"/>
                </a:cxn>
                <a:cxn ang="0">
                  <a:pos x="3" y="8"/>
                </a:cxn>
                <a:cxn ang="0">
                  <a:pos x="8" y="5"/>
                </a:cxn>
                <a:cxn ang="0">
                  <a:pos x="19" y="4"/>
                </a:cxn>
                <a:cxn ang="0">
                  <a:pos x="22" y="4"/>
                </a:cxn>
                <a:cxn ang="0">
                  <a:pos x="25" y="4"/>
                </a:cxn>
                <a:cxn ang="0">
                  <a:pos x="26" y="9"/>
                </a:cxn>
                <a:cxn ang="0">
                  <a:pos x="22" y="13"/>
                </a:cxn>
                <a:cxn ang="0">
                  <a:pos x="22" y="12"/>
                </a:cxn>
                <a:cxn ang="0">
                  <a:pos x="21" y="12"/>
                </a:cxn>
                <a:cxn ang="0">
                  <a:pos x="19" y="15"/>
                </a:cxn>
                <a:cxn ang="0">
                  <a:pos x="17" y="15"/>
                </a:cxn>
                <a:cxn ang="0">
                  <a:pos x="7" y="13"/>
                </a:cxn>
                <a:cxn ang="0">
                  <a:pos x="10" y="11"/>
                </a:cxn>
                <a:cxn ang="0">
                  <a:pos x="10" y="11"/>
                </a:cxn>
                <a:cxn ang="0">
                  <a:pos x="7" y="12"/>
                </a:cxn>
                <a:cxn ang="0">
                  <a:pos x="4" y="11"/>
                </a:cxn>
                <a:cxn ang="0">
                  <a:pos x="6" y="8"/>
                </a:cxn>
                <a:cxn ang="0">
                  <a:pos x="8" y="5"/>
                </a:cxn>
              </a:cxnLst>
              <a:rect l="0" t="0" r="r" b="b"/>
              <a:pathLst>
                <a:path w="28" h="20">
                  <a:moveTo>
                    <a:pt x="3" y="8"/>
                  </a:moveTo>
                  <a:lnTo>
                    <a:pt x="3" y="8"/>
                  </a:lnTo>
                  <a:lnTo>
                    <a:pt x="3" y="8"/>
                  </a:lnTo>
                  <a:lnTo>
                    <a:pt x="3" y="8"/>
                  </a:lnTo>
                  <a:lnTo>
                    <a:pt x="2" y="9"/>
                  </a:lnTo>
                  <a:lnTo>
                    <a:pt x="0" y="12"/>
                  </a:lnTo>
                  <a:lnTo>
                    <a:pt x="2" y="17"/>
                  </a:lnTo>
                  <a:lnTo>
                    <a:pt x="2" y="17"/>
                  </a:lnTo>
                  <a:lnTo>
                    <a:pt x="3" y="19"/>
                  </a:lnTo>
                  <a:lnTo>
                    <a:pt x="6" y="19"/>
                  </a:lnTo>
                  <a:lnTo>
                    <a:pt x="6" y="19"/>
                  </a:lnTo>
                  <a:lnTo>
                    <a:pt x="10" y="20"/>
                  </a:lnTo>
                  <a:lnTo>
                    <a:pt x="13" y="20"/>
                  </a:lnTo>
                  <a:lnTo>
                    <a:pt x="14" y="20"/>
                  </a:lnTo>
                  <a:lnTo>
                    <a:pt x="14" y="20"/>
                  </a:lnTo>
                  <a:lnTo>
                    <a:pt x="17" y="19"/>
                  </a:lnTo>
                  <a:lnTo>
                    <a:pt x="17" y="19"/>
                  </a:lnTo>
                  <a:lnTo>
                    <a:pt x="21" y="16"/>
                  </a:lnTo>
                  <a:lnTo>
                    <a:pt x="24" y="13"/>
                  </a:lnTo>
                  <a:lnTo>
                    <a:pt x="24" y="13"/>
                  </a:lnTo>
                  <a:lnTo>
                    <a:pt x="26" y="11"/>
                  </a:lnTo>
                  <a:lnTo>
                    <a:pt x="28" y="5"/>
                  </a:lnTo>
                  <a:lnTo>
                    <a:pt x="28" y="4"/>
                  </a:lnTo>
                  <a:lnTo>
                    <a:pt x="28" y="2"/>
                  </a:lnTo>
                  <a:lnTo>
                    <a:pt x="25" y="1"/>
                  </a:lnTo>
                  <a:lnTo>
                    <a:pt x="22" y="0"/>
                  </a:lnTo>
                  <a:lnTo>
                    <a:pt x="22" y="0"/>
                  </a:lnTo>
                  <a:lnTo>
                    <a:pt x="18" y="0"/>
                  </a:lnTo>
                  <a:lnTo>
                    <a:pt x="13" y="1"/>
                  </a:lnTo>
                  <a:lnTo>
                    <a:pt x="7" y="4"/>
                  </a:lnTo>
                  <a:lnTo>
                    <a:pt x="3" y="6"/>
                  </a:lnTo>
                  <a:lnTo>
                    <a:pt x="3" y="6"/>
                  </a:lnTo>
                  <a:lnTo>
                    <a:pt x="3" y="9"/>
                  </a:lnTo>
                  <a:lnTo>
                    <a:pt x="3" y="13"/>
                  </a:lnTo>
                  <a:lnTo>
                    <a:pt x="3" y="13"/>
                  </a:lnTo>
                  <a:lnTo>
                    <a:pt x="4" y="15"/>
                  </a:lnTo>
                  <a:lnTo>
                    <a:pt x="4" y="15"/>
                  </a:lnTo>
                  <a:lnTo>
                    <a:pt x="4" y="16"/>
                  </a:lnTo>
                  <a:lnTo>
                    <a:pt x="4" y="16"/>
                  </a:lnTo>
                  <a:lnTo>
                    <a:pt x="3" y="13"/>
                  </a:lnTo>
                  <a:lnTo>
                    <a:pt x="3" y="13"/>
                  </a:lnTo>
                  <a:lnTo>
                    <a:pt x="2" y="11"/>
                  </a:lnTo>
                  <a:lnTo>
                    <a:pt x="3" y="8"/>
                  </a:lnTo>
                  <a:lnTo>
                    <a:pt x="3" y="8"/>
                  </a:lnTo>
                  <a:close/>
                  <a:moveTo>
                    <a:pt x="8" y="5"/>
                  </a:moveTo>
                  <a:lnTo>
                    <a:pt x="8" y="5"/>
                  </a:lnTo>
                  <a:lnTo>
                    <a:pt x="14" y="4"/>
                  </a:lnTo>
                  <a:lnTo>
                    <a:pt x="19" y="4"/>
                  </a:lnTo>
                  <a:lnTo>
                    <a:pt x="19" y="4"/>
                  </a:lnTo>
                  <a:lnTo>
                    <a:pt x="22" y="4"/>
                  </a:lnTo>
                  <a:lnTo>
                    <a:pt x="25" y="4"/>
                  </a:lnTo>
                  <a:lnTo>
                    <a:pt x="25" y="4"/>
                  </a:lnTo>
                  <a:lnTo>
                    <a:pt x="26" y="6"/>
                  </a:lnTo>
                  <a:lnTo>
                    <a:pt x="26" y="9"/>
                  </a:lnTo>
                  <a:lnTo>
                    <a:pt x="22" y="13"/>
                  </a:lnTo>
                  <a:lnTo>
                    <a:pt x="22" y="13"/>
                  </a:lnTo>
                  <a:lnTo>
                    <a:pt x="22" y="12"/>
                  </a:lnTo>
                  <a:lnTo>
                    <a:pt x="22" y="12"/>
                  </a:lnTo>
                  <a:lnTo>
                    <a:pt x="22" y="12"/>
                  </a:lnTo>
                  <a:lnTo>
                    <a:pt x="21" y="12"/>
                  </a:lnTo>
                  <a:lnTo>
                    <a:pt x="21" y="12"/>
                  </a:lnTo>
                  <a:lnTo>
                    <a:pt x="19" y="15"/>
                  </a:lnTo>
                  <a:lnTo>
                    <a:pt x="19" y="15"/>
                  </a:lnTo>
                  <a:lnTo>
                    <a:pt x="17" y="15"/>
                  </a:lnTo>
                  <a:lnTo>
                    <a:pt x="13" y="15"/>
                  </a:lnTo>
                  <a:lnTo>
                    <a:pt x="7" y="13"/>
                  </a:lnTo>
                  <a:lnTo>
                    <a:pt x="7" y="13"/>
                  </a:lnTo>
                  <a:lnTo>
                    <a:pt x="10" y="11"/>
                  </a:lnTo>
                  <a:lnTo>
                    <a:pt x="10" y="11"/>
                  </a:lnTo>
                  <a:lnTo>
                    <a:pt x="10" y="11"/>
                  </a:lnTo>
                  <a:lnTo>
                    <a:pt x="10" y="11"/>
                  </a:lnTo>
                  <a:lnTo>
                    <a:pt x="7" y="12"/>
                  </a:lnTo>
                  <a:lnTo>
                    <a:pt x="6" y="12"/>
                  </a:lnTo>
                  <a:lnTo>
                    <a:pt x="4" y="11"/>
                  </a:lnTo>
                  <a:lnTo>
                    <a:pt x="4" y="11"/>
                  </a:lnTo>
                  <a:lnTo>
                    <a:pt x="6" y="8"/>
                  </a:lnTo>
                  <a:lnTo>
                    <a:pt x="8" y="5"/>
                  </a:lnTo>
                  <a:lnTo>
                    <a:pt x="8" y="5"/>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sp>
          <p:nvSpPr>
            <p:cNvPr id="40" name="Freeform 106"/>
            <p:cNvSpPr>
              <a:spLocks noEditPoints="1"/>
            </p:cNvSpPr>
            <p:nvPr/>
          </p:nvSpPr>
          <p:spPr bwMode="auto">
            <a:xfrm>
              <a:off x="3235326" y="2513013"/>
              <a:ext cx="379413" cy="95250"/>
            </a:xfrm>
            <a:custGeom>
              <a:avLst/>
              <a:gdLst/>
              <a:ahLst/>
              <a:cxnLst>
                <a:cxn ang="0">
                  <a:pos x="234" y="26"/>
                </a:cxn>
                <a:cxn ang="0">
                  <a:pos x="223" y="36"/>
                </a:cxn>
                <a:cxn ang="0">
                  <a:pos x="210" y="4"/>
                </a:cxn>
                <a:cxn ang="0">
                  <a:pos x="191" y="14"/>
                </a:cxn>
                <a:cxn ang="0">
                  <a:pos x="170" y="25"/>
                </a:cxn>
                <a:cxn ang="0">
                  <a:pos x="161" y="33"/>
                </a:cxn>
                <a:cxn ang="0">
                  <a:pos x="158" y="36"/>
                </a:cxn>
                <a:cxn ang="0">
                  <a:pos x="147" y="20"/>
                </a:cxn>
                <a:cxn ang="0">
                  <a:pos x="126" y="38"/>
                </a:cxn>
                <a:cxn ang="0">
                  <a:pos x="109" y="11"/>
                </a:cxn>
                <a:cxn ang="0">
                  <a:pos x="89" y="33"/>
                </a:cxn>
                <a:cxn ang="0">
                  <a:pos x="76" y="16"/>
                </a:cxn>
                <a:cxn ang="0">
                  <a:pos x="58" y="29"/>
                </a:cxn>
                <a:cxn ang="0">
                  <a:pos x="54" y="16"/>
                </a:cxn>
                <a:cxn ang="0">
                  <a:pos x="36" y="0"/>
                </a:cxn>
                <a:cxn ang="0">
                  <a:pos x="29" y="12"/>
                </a:cxn>
                <a:cxn ang="0">
                  <a:pos x="1" y="23"/>
                </a:cxn>
                <a:cxn ang="0">
                  <a:pos x="12" y="37"/>
                </a:cxn>
                <a:cxn ang="0">
                  <a:pos x="12" y="40"/>
                </a:cxn>
                <a:cxn ang="0">
                  <a:pos x="18" y="55"/>
                </a:cxn>
                <a:cxn ang="0">
                  <a:pos x="22" y="55"/>
                </a:cxn>
                <a:cxn ang="0">
                  <a:pos x="23" y="55"/>
                </a:cxn>
                <a:cxn ang="0">
                  <a:pos x="29" y="59"/>
                </a:cxn>
                <a:cxn ang="0">
                  <a:pos x="18" y="36"/>
                </a:cxn>
                <a:cxn ang="0">
                  <a:pos x="5" y="27"/>
                </a:cxn>
                <a:cxn ang="0">
                  <a:pos x="32" y="43"/>
                </a:cxn>
                <a:cxn ang="0">
                  <a:pos x="27" y="33"/>
                </a:cxn>
                <a:cxn ang="0">
                  <a:pos x="32" y="29"/>
                </a:cxn>
                <a:cxn ang="0">
                  <a:pos x="33" y="9"/>
                </a:cxn>
                <a:cxn ang="0">
                  <a:pos x="37" y="3"/>
                </a:cxn>
                <a:cxn ang="0">
                  <a:pos x="56" y="33"/>
                </a:cxn>
                <a:cxn ang="0">
                  <a:pos x="48" y="45"/>
                </a:cxn>
                <a:cxn ang="0">
                  <a:pos x="51" y="45"/>
                </a:cxn>
                <a:cxn ang="0">
                  <a:pos x="52" y="44"/>
                </a:cxn>
                <a:cxn ang="0">
                  <a:pos x="54" y="41"/>
                </a:cxn>
                <a:cxn ang="0">
                  <a:pos x="58" y="31"/>
                </a:cxn>
                <a:cxn ang="0">
                  <a:pos x="76" y="23"/>
                </a:cxn>
                <a:cxn ang="0">
                  <a:pos x="96" y="23"/>
                </a:cxn>
                <a:cxn ang="0">
                  <a:pos x="113" y="27"/>
                </a:cxn>
                <a:cxn ang="0">
                  <a:pos x="121" y="45"/>
                </a:cxn>
                <a:cxn ang="0">
                  <a:pos x="124" y="45"/>
                </a:cxn>
                <a:cxn ang="0">
                  <a:pos x="148" y="31"/>
                </a:cxn>
                <a:cxn ang="0">
                  <a:pos x="159" y="43"/>
                </a:cxn>
                <a:cxn ang="0">
                  <a:pos x="161" y="49"/>
                </a:cxn>
                <a:cxn ang="0">
                  <a:pos x="164" y="48"/>
                </a:cxn>
                <a:cxn ang="0">
                  <a:pos x="166" y="51"/>
                </a:cxn>
                <a:cxn ang="0">
                  <a:pos x="162" y="44"/>
                </a:cxn>
                <a:cxn ang="0">
                  <a:pos x="165" y="27"/>
                </a:cxn>
                <a:cxn ang="0">
                  <a:pos x="183" y="41"/>
                </a:cxn>
                <a:cxn ang="0">
                  <a:pos x="195" y="8"/>
                </a:cxn>
                <a:cxn ang="0">
                  <a:pos x="205" y="20"/>
                </a:cxn>
                <a:cxn ang="0">
                  <a:pos x="216" y="48"/>
                </a:cxn>
                <a:cxn ang="0">
                  <a:pos x="220" y="44"/>
                </a:cxn>
                <a:cxn ang="0">
                  <a:pos x="230" y="30"/>
                </a:cxn>
                <a:cxn ang="0">
                  <a:pos x="231" y="48"/>
                </a:cxn>
                <a:cxn ang="0">
                  <a:pos x="239" y="55"/>
                </a:cxn>
                <a:cxn ang="0">
                  <a:pos x="22" y="44"/>
                </a:cxn>
                <a:cxn ang="0">
                  <a:pos x="32" y="14"/>
                </a:cxn>
                <a:cxn ang="0">
                  <a:pos x="26" y="31"/>
                </a:cxn>
              </a:cxnLst>
              <a:rect l="0" t="0" r="r" b="b"/>
              <a:pathLst>
                <a:path w="239" h="60">
                  <a:moveTo>
                    <a:pt x="239" y="55"/>
                  </a:moveTo>
                  <a:lnTo>
                    <a:pt x="239" y="55"/>
                  </a:lnTo>
                  <a:lnTo>
                    <a:pt x="238" y="54"/>
                  </a:lnTo>
                  <a:lnTo>
                    <a:pt x="235" y="51"/>
                  </a:lnTo>
                  <a:lnTo>
                    <a:pt x="234" y="44"/>
                  </a:lnTo>
                  <a:lnTo>
                    <a:pt x="234" y="44"/>
                  </a:lnTo>
                  <a:lnTo>
                    <a:pt x="234" y="26"/>
                  </a:lnTo>
                  <a:lnTo>
                    <a:pt x="234" y="26"/>
                  </a:lnTo>
                  <a:lnTo>
                    <a:pt x="234" y="26"/>
                  </a:lnTo>
                  <a:lnTo>
                    <a:pt x="232" y="26"/>
                  </a:lnTo>
                  <a:lnTo>
                    <a:pt x="232" y="26"/>
                  </a:lnTo>
                  <a:lnTo>
                    <a:pt x="227" y="30"/>
                  </a:lnTo>
                  <a:lnTo>
                    <a:pt x="223" y="36"/>
                  </a:lnTo>
                  <a:lnTo>
                    <a:pt x="223" y="36"/>
                  </a:lnTo>
                  <a:lnTo>
                    <a:pt x="220" y="41"/>
                  </a:lnTo>
                  <a:lnTo>
                    <a:pt x="220" y="41"/>
                  </a:lnTo>
                  <a:lnTo>
                    <a:pt x="209" y="25"/>
                  </a:lnTo>
                  <a:lnTo>
                    <a:pt x="209" y="25"/>
                  </a:lnTo>
                  <a:lnTo>
                    <a:pt x="208" y="20"/>
                  </a:lnTo>
                  <a:lnTo>
                    <a:pt x="209" y="15"/>
                  </a:lnTo>
                  <a:lnTo>
                    <a:pt x="210" y="4"/>
                  </a:lnTo>
                  <a:lnTo>
                    <a:pt x="210" y="4"/>
                  </a:lnTo>
                  <a:lnTo>
                    <a:pt x="210" y="3"/>
                  </a:lnTo>
                  <a:lnTo>
                    <a:pt x="210" y="3"/>
                  </a:lnTo>
                  <a:lnTo>
                    <a:pt x="204" y="4"/>
                  </a:lnTo>
                  <a:lnTo>
                    <a:pt x="198" y="5"/>
                  </a:lnTo>
                  <a:lnTo>
                    <a:pt x="194" y="9"/>
                  </a:lnTo>
                  <a:lnTo>
                    <a:pt x="191" y="14"/>
                  </a:lnTo>
                  <a:lnTo>
                    <a:pt x="188" y="19"/>
                  </a:lnTo>
                  <a:lnTo>
                    <a:pt x="186" y="25"/>
                  </a:lnTo>
                  <a:lnTo>
                    <a:pt x="183" y="37"/>
                  </a:lnTo>
                  <a:lnTo>
                    <a:pt x="183" y="37"/>
                  </a:lnTo>
                  <a:lnTo>
                    <a:pt x="179" y="33"/>
                  </a:lnTo>
                  <a:lnTo>
                    <a:pt x="175" y="29"/>
                  </a:lnTo>
                  <a:lnTo>
                    <a:pt x="170" y="25"/>
                  </a:lnTo>
                  <a:lnTo>
                    <a:pt x="165" y="22"/>
                  </a:lnTo>
                  <a:lnTo>
                    <a:pt x="165" y="22"/>
                  </a:lnTo>
                  <a:lnTo>
                    <a:pt x="164" y="23"/>
                  </a:lnTo>
                  <a:lnTo>
                    <a:pt x="164" y="23"/>
                  </a:lnTo>
                  <a:lnTo>
                    <a:pt x="161" y="29"/>
                  </a:lnTo>
                  <a:lnTo>
                    <a:pt x="161" y="33"/>
                  </a:lnTo>
                  <a:lnTo>
                    <a:pt x="161" y="33"/>
                  </a:lnTo>
                  <a:lnTo>
                    <a:pt x="159" y="33"/>
                  </a:lnTo>
                  <a:lnTo>
                    <a:pt x="159" y="34"/>
                  </a:lnTo>
                  <a:lnTo>
                    <a:pt x="159" y="34"/>
                  </a:lnTo>
                  <a:lnTo>
                    <a:pt x="159" y="37"/>
                  </a:lnTo>
                  <a:lnTo>
                    <a:pt x="159" y="37"/>
                  </a:lnTo>
                  <a:lnTo>
                    <a:pt x="158" y="36"/>
                  </a:lnTo>
                  <a:lnTo>
                    <a:pt x="158" y="36"/>
                  </a:lnTo>
                  <a:lnTo>
                    <a:pt x="155" y="33"/>
                  </a:lnTo>
                  <a:lnTo>
                    <a:pt x="155" y="33"/>
                  </a:lnTo>
                  <a:lnTo>
                    <a:pt x="155" y="33"/>
                  </a:lnTo>
                  <a:lnTo>
                    <a:pt x="155" y="33"/>
                  </a:lnTo>
                  <a:lnTo>
                    <a:pt x="150" y="27"/>
                  </a:lnTo>
                  <a:lnTo>
                    <a:pt x="147" y="20"/>
                  </a:lnTo>
                  <a:lnTo>
                    <a:pt x="147" y="20"/>
                  </a:lnTo>
                  <a:lnTo>
                    <a:pt x="147" y="20"/>
                  </a:lnTo>
                  <a:lnTo>
                    <a:pt x="146" y="20"/>
                  </a:lnTo>
                  <a:lnTo>
                    <a:pt x="146" y="20"/>
                  </a:lnTo>
                  <a:lnTo>
                    <a:pt x="137" y="26"/>
                  </a:lnTo>
                  <a:lnTo>
                    <a:pt x="131" y="33"/>
                  </a:lnTo>
                  <a:lnTo>
                    <a:pt x="131" y="33"/>
                  </a:lnTo>
                  <a:lnTo>
                    <a:pt x="126" y="38"/>
                  </a:lnTo>
                  <a:lnTo>
                    <a:pt x="124" y="38"/>
                  </a:lnTo>
                  <a:lnTo>
                    <a:pt x="122" y="36"/>
                  </a:lnTo>
                  <a:lnTo>
                    <a:pt x="122" y="36"/>
                  </a:lnTo>
                  <a:lnTo>
                    <a:pt x="115" y="27"/>
                  </a:lnTo>
                  <a:lnTo>
                    <a:pt x="111" y="16"/>
                  </a:lnTo>
                  <a:lnTo>
                    <a:pt x="111" y="16"/>
                  </a:lnTo>
                  <a:lnTo>
                    <a:pt x="109" y="11"/>
                  </a:lnTo>
                  <a:lnTo>
                    <a:pt x="106" y="8"/>
                  </a:lnTo>
                  <a:lnTo>
                    <a:pt x="103" y="7"/>
                  </a:lnTo>
                  <a:lnTo>
                    <a:pt x="103" y="7"/>
                  </a:lnTo>
                  <a:lnTo>
                    <a:pt x="102" y="8"/>
                  </a:lnTo>
                  <a:lnTo>
                    <a:pt x="102" y="8"/>
                  </a:lnTo>
                  <a:lnTo>
                    <a:pt x="95" y="20"/>
                  </a:lnTo>
                  <a:lnTo>
                    <a:pt x="89" y="33"/>
                  </a:lnTo>
                  <a:lnTo>
                    <a:pt x="89" y="33"/>
                  </a:lnTo>
                  <a:lnTo>
                    <a:pt x="85" y="30"/>
                  </a:lnTo>
                  <a:lnTo>
                    <a:pt x="81" y="26"/>
                  </a:lnTo>
                  <a:lnTo>
                    <a:pt x="78" y="22"/>
                  </a:lnTo>
                  <a:lnTo>
                    <a:pt x="76" y="16"/>
                  </a:lnTo>
                  <a:lnTo>
                    <a:pt x="76" y="16"/>
                  </a:lnTo>
                  <a:lnTo>
                    <a:pt x="76" y="16"/>
                  </a:lnTo>
                  <a:lnTo>
                    <a:pt x="76" y="16"/>
                  </a:lnTo>
                  <a:lnTo>
                    <a:pt x="71" y="16"/>
                  </a:lnTo>
                  <a:lnTo>
                    <a:pt x="67" y="18"/>
                  </a:lnTo>
                  <a:lnTo>
                    <a:pt x="63" y="20"/>
                  </a:lnTo>
                  <a:lnTo>
                    <a:pt x="60" y="25"/>
                  </a:lnTo>
                  <a:lnTo>
                    <a:pt x="60" y="25"/>
                  </a:lnTo>
                  <a:lnTo>
                    <a:pt x="58" y="29"/>
                  </a:lnTo>
                  <a:lnTo>
                    <a:pt x="58" y="29"/>
                  </a:lnTo>
                  <a:lnTo>
                    <a:pt x="58" y="29"/>
                  </a:lnTo>
                  <a:lnTo>
                    <a:pt x="58" y="29"/>
                  </a:lnTo>
                  <a:lnTo>
                    <a:pt x="58" y="27"/>
                  </a:lnTo>
                  <a:lnTo>
                    <a:pt x="58" y="27"/>
                  </a:lnTo>
                  <a:lnTo>
                    <a:pt x="56" y="22"/>
                  </a:lnTo>
                  <a:lnTo>
                    <a:pt x="54" y="16"/>
                  </a:lnTo>
                  <a:lnTo>
                    <a:pt x="54" y="16"/>
                  </a:lnTo>
                  <a:lnTo>
                    <a:pt x="49" y="8"/>
                  </a:lnTo>
                  <a:lnTo>
                    <a:pt x="47" y="5"/>
                  </a:lnTo>
                  <a:lnTo>
                    <a:pt x="44" y="3"/>
                  </a:lnTo>
                  <a:lnTo>
                    <a:pt x="44" y="3"/>
                  </a:lnTo>
                  <a:lnTo>
                    <a:pt x="40" y="1"/>
                  </a:lnTo>
                  <a:lnTo>
                    <a:pt x="36" y="0"/>
                  </a:lnTo>
                  <a:lnTo>
                    <a:pt x="32" y="0"/>
                  </a:lnTo>
                  <a:lnTo>
                    <a:pt x="27" y="3"/>
                  </a:lnTo>
                  <a:lnTo>
                    <a:pt x="27" y="3"/>
                  </a:lnTo>
                  <a:lnTo>
                    <a:pt x="27" y="4"/>
                  </a:lnTo>
                  <a:lnTo>
                    <a:pt x="27" y="7"/>
                  </a:lnTo>
                  <a:lnTo>
                    <a:pt x="27" y="7"/>
                  </a:lnTo>
                  <a:lnTo>
                    <a:pt x="29" y="12"/>
                  </a:lnTo>
                  <a:lnTo>
                    <a:pt x="29" y="19"/>
                  </a:lnTo>
                  <a:lnTo>
                    <a:pt x="25" y="30"/>
                  </a:lnTo>
                  <a:lnTo>
                    <a:pt x="25" y="30"/>
                  </a:lnTo>
                  <a:lnTo>
                    <a:pt x="19" y="27"/>
                  </a:lnTo>
                  <a:lnTo>
                    <a:pt x="14" y="25"/>
                  </a:lnTo>
                  <a:lnTo>
                    <a:pt x="8" y="23"/>
                  </a:lnTo>
                  <a:lnTo>
                    <a:pt x="1" y="23"/>
                  </a:lnTo>
                  <a:lnTo>
                    <a:pt x="1" y="23"/>
                  </a:lnTo>
                  <a:lnTo>
                    <a:pt x="0" y="25"/>
                  </a:lnTo>
                  <a:lnTo>
                    <a:pt x="0" y="26"/>
                  </a:lnTo>
                  <a:lnTo>
                    <a:pt x="0" y="26"/>
                  </a:lnTo>
                  <a:lnTo>
                    <a:pt x="5" y="31"/>
                  </a:lnTo>
                  <a:lnTo>
                    <a:pt x="12" y="37"/>
                  </a:lnTo>
                  <a:lnTo>
                    <a:pt x="12" y="37"/>
                  </a:lnTo>
                  <a:lnTo>
                    <a:pt x="14" y="38"/>
                  </a:lnTo>
                  <a:lnTo>
                    <a:pt x="14" y="38"/>
                  </a:lnTo>
                  <a:lnTo>
                    <a:pt x="14" y="37"/>
                  </a:lnTo>
                  <a:lnTo>
                    <a:pt x="14" y="37"/>
                  </a:lnTo>
                  <a:lnTo>
                    <a:pt x="12" y="38"/>
                  </a:lnTo>
                  <a:lnTo>
                    <a:pt x="12" y="40"/>
                  </a:lnTo>
                  <a:lnTo>
                    <a:pt x="12" y="40"/>
                  </a:lnTo>
                  <a:lnTo>
                    <a:pt x="20" y="52"/>
                  </a:lnTo>
                  <a:lnTo>
                    <a:pt x="20" y="52"/>
                  </a:lnTo>
                  <a:lnTo>
                    <a:pt x="19" y="54"/>
                  </a:lnTo>
                  <a:lnTo>
                    <a:pt x="18" y="55"/>
                  </a:lnTo>
                  <a:lnTo>
                    <a:pt x="18" y="55"/>
                  </a:lnTo>
                  <a:lnTo>
                    <a:pt x="18" y="55"/>
                  </a:lnTo>
                  <a:lnTo>
                    <a:pt x="18" y="55"/>
                  </a:lnTo>
                  <a:lnTo>
                    <a:pt x="19" y="54"/>
                  </a:lnTo>
                  <a:lnTo>
                    <a:pt x="20" y="52"/>
                  </a:lnTo>
                  <a:lnTo>
                    <a:pt x="20" y="52"/>
                  </a:lnTo>
                  <a:lnTo>
                    <a:pt x="20" y="52"/>
                  </a:lnTo>
                  <a:lnTo>
                    <a:pt x="20" y="52"/>
                  </a:lnTo>
                  <a:lnTo>
                    <a:pt x="22" y="55"/>
                  </a:lnTo>
                  <a:lnTo>
                    <a:pt x="22" y="55"/>
                  </a:lnTo>
                  <a:lnTo>
                    <a:pt x="22" y="56"/>
                  </a:lnTo>
                  <a:lnTo>
                    <a:pt x="20" y="59"/>
                  </a:lnTo>
                  <a:lnTo>
                    <a:pt x="20" y="59"/>
                  </a:lnTo>
                  <a:lnTo>
                    <a:pt x="20" y="59"/>
                  </a:lnTo>
                  <a:lnTo>
                    <a:pt x="20" y="59"/>
                  </a:lnTo>
                  <a:lnTo>
                    <a:pt x="23" y="55"/>
                  </a:lnTo>
                  <a:lnTo>
                    <a:pt x="23" y="55"/>
                  </a:lnTo>
                  <a:lnTo>
                    <a:pt x="26" y="58"/>
                  </a:lnTo>
                  <a:lnTo>
                    <a:pt x="26" y="58"/>
                  </a:lnTo>
                  <a:lnTo>
                    <a:pt x="26" y="59"/>
                  </a:lnTo>
                  <a:lnTo>
                    <a:pt x="27" y="60"/>
                  </a:lnTo>
                  <a:lnTo>
                    <a:pt x="27" y="60"/>
                  </a:lnTo>
                  <a:lnTo>
                    <a:pt x="29" y="59"/>
                  </a:lnTo>
                  <a:lnTo>
                    <a:pt x="29" y="59"/>
                  </a:lnTo>
                  <a:lnTo>
                    <a:pt x="30" y="56"/>
                  </a:lnTo>
                  <a:lnTo>
                    <a:pt x="30" y="54"/>
                  </a:lnTo>
                  <a:lnTo>
                    <a:pt x="27" y="47"/>
                  </a:lnTo>
                  <a:lnTo>
                    <a:pt x="27" y="47"/>
                  </a:lnTo>
                  <a:lnTo>
                    <a:pt x="22" y="41"/>
                  </a:lnTo>
                  <a:lnTo>
                    <a:pt x="18" y="36"/>
                  </a:lnTo>
                  <a:lnTo>
                    <a:pt x="18" y="36"/>
                  </a:lnTo>
                  <a:lnTo>
                    <a:pt x="14" y="31"/>
                  </a:lnTo>
                  <a:lnTo>
                    <a:pt x="11" y="27"/>
                  </a:lnTo>
                  <a:lnTo>
                    <a:pt x="11" y="27"/>
                  </a:lnTo>
                  <a:lnTo>
                    <a:pt x="9" y="29"/>
                  </a:lnTo>
                  <a:lnTo>
                    <a:pt x="9" y="29"/>
                  </a:lnTo>
                  <a:lnTo>
                    <a:pt x="5" y="27"/>
                  </a:lnTo>
                  <a:lnTo>
                    <a:pt x="5" y="27"/>
                  </a:lnTo>
                  <a:lnTo>
                    <a:pt x="16" y="30"/>
                  </a:lnTo>
                  <a:lnTo>
                    <a:pt x="16" y="30"/>
                  </a:lnTo>
                  <a:lnTo>
                    <a:pt x="22" y="33"/>
                  </a:lnTo>
                  <a:lnTo>
                    <a:pt x="25" y="36"/>
                  </a:lnTo>
                  <a:lnTo>
                    <a:pt x="25" y="36"/>
                  </a:lnTo>
                  <a:lnTo>
                    <a:pt x="29" y="40"/>
                  </a:lnTo>
                  <a:lnTo>
                    <a:pt x="32" y="43"/>
                  </a:lnTo>
                  <a:lnTo>
                    <a:pt x="32" y="43"/>
                  </a:lnTo>
                  <a:lnTo>
                    <a:pt x="33" y="43"/>
                  </a:lnTo>
                  <a:lnTo>
                    <a:pt x="33" y="41"/>
                  </a:lnTo>
                  <a:lnTo>
                    <a:pt x="33" y="41"/>
                  </a:lnTo>
                  <a:lnTo>
                    <a:pt x="32" y="37"/>
                  </a:lnTo>
                  <a:lnTo>
                    <a:pt x="27" y="33"/>
                  </a:lnTo>
                  <a:lnTo>
                    <a:pt x="27" y="33"/>
                  </a:lnTo>
                  <a:lnTo>
                    <a:pt x="29" y="29"/>
                  </a:lnTo>
                  <a:lnTo>
                    <a:pt x="29" y="29"/>
                  </a:lnTo>
                  <a:lnTo>
                    <a:pt x="33" y="23"/>
                  </a:lnTo>
                  <a:lnTo>
                    <a:pt x="33" y="23"/>
                  </a:lnTo>
                  <a:lnTo>
                    <a:pt x="32" y="29"/>
                  </a:lnTo>
                  <a:lnTo>
                    <a:pt x="32" y="29"/>
                  </a:lnTo>
                  <a:lnTo>
                    <a:pt x="32" y="29"/>
                  </a:lnTo>
                  <a:lnTo>
                    <a:pt x="32" y="29"/>
                  </a:lnTo>
                  <a:lnTo>
                    <a:pt x="33" y="22"/>
                  </a:lnTo>
                  <a:lnTo>
                    <a:pt x="33" y="22"/>
                  </a:lnTo>
                  <a:lnTo>
                    <a:pt x="34" y="15"/>
                  </a:lnTo>
                  <a:lnTo>
                    <a:pt x="34" y="12"/>
                  </a:lnTo>
                  <a:lnTo>
                    <a:pt x="33" y="9"/>
                  </a:lnTo>
                  <a:lnTo>
                    <a:pt x="33" y="9"/>
                  </a:lnTo>
                  <a:lnTo>
                    <a:pt x="32" y="9"/>
                  </a:lnTo>
                  <a:lnTo>
                    <a:pt x="32" y="9"/>
                  </a:lnTo>
                  <a:lnTo>
                    <a:pt x="32" y="7"/>
                  </a:lnTo>
                  <a:lnTo>
                    <a:pt x="32" y="7"/>
                  </a:lnTo>
                  <a:lnTo>
                    <a:pt x="30" y="4"/>
                  </a:lnTo>
                  <a:lnTo>
                    <a:pt x="32" y="4"/>
                  </a:lnTo>
                  <a:lnTo>
                    <a:pt x="37" y="3"/>
                  </a:lnTo>
                  <a:lnTo>
                    <a:pt x="37" y="3"/>
                  </a:lnTo>
                  <a:lnTo>
                    <a:pt x="40" y="4"/>
                  </a:lnTo>
                  <a:lnTo>
                    <a:pt x="43" y="7"/>
                  </a:lnTo>
                  <a:lnTo>
                    <a:pt x="47" y="11"/>
                  </a:lnTo>
                  <a:lnTo>
                    <a:pt x="47" y="11"/>
                  </a:lnTo>
                  <a:lnTo>
                    <a:pt x="52" y="22"/>
                  </a:lnTo>
                  <a:lnTo>
                    <a:pt x="56" y="33"/>
                  </a:lnTo>
                  <a:lnTo>
                    <a:pt x="56" y="33"/>
                  </a:lnTo>
                  <a:lnTo>
                    <a:pt x="55" y="34"/>
                  </a:lnTo>
                  <a:lnTo>
                    <a:pt x="55" y="34"/>
                  </a:lnTo>
                  <a:lnTo>
                    <a:pt x="52" y="40"/>
                  </a:lnTo>
                  <a:lnTo>
                    <a:pt x="52" y="40"/>
                  </a:lnTo>
                  <a:lnTo>
                    <a:pt x="48" y="45"/>
                  </a:lnTo>
                  <a:lnTo>
                    <a:pt x="48" y="45"/>
                  </a:lnTo>
                  <a:lnTo>
                    <a:pt x="48" y="45"/>
                  </a:lnTo>
                  <a:lnTo>
                    <a:pt x="48" y="45"/>
                  </a:lnTo>
                  <a:lnTo>
                    <a:pt x="51" y="41"/>
                  </a:lnTo>
                  <a:lnTo>
                    <a:pt x="51" y="41"/>
                  </a:lnTo>
                  <a:lnTo>
                    <a:pt x="51" y="45"/>
                  </a:lnTo>
                  <a:lnTo>
                    <a:pt x="51" y="45"/>
                  </a:lnTo>
                  <a:lnTo>
                    <a:pt x="51" y="45"/>
                  </a:lnTo>
                  <a:lnTo>
                    <a:pt x="52" y="44"/>
                  </a:lnTo>
                  <a:lnTo>
                    <a:pt x="52" y="44"/>
                  </a:lnTo>
                  <a:lnTo>
                    <a:pt x="52" y="43"/>
                  </a:lnTo>
                  <a:lnTo>
                    <a:pt x="52" y="43"/>
                  </a:lnTo>
                  <a:lnTo>
                    <a:pt x="52" y="44"/>
                  </a:lnTo>
                  <a:lnTo>
                    <a:pt x="52" y="44"/>
                  </a:lnTo>
                  <a:lnTo>
                    <a:pt x="52" y="44"/>
                  </a:lnTo>
                  <a:lnTo>
                    <a:pt x="52" y="44"/>
                  </a:lnTo>
                  <a:lnTo>
                    <a:pt x="54" y="43"/>
                  </a:lnTo>
                  <a:lnTo>
                    <a:pt x="54" y="43"/>
                  </a:lnTo>
                  <a:lnTo>
                    <a:pt x="55" y="43"/>
                  </a:lnTo>
                  <a:lnTo>
                    <a:pt x="55" y="43"/>
                  </a:lnTo>
                  <a:lnTo>
                    <a:pt x="54" y="43"/>
                  </a:lnTo>
                  <a:lnTo>
                    <a:pt x="54" y="41"/>
                  </a:lnTo>
                  <a:lnTo>
                    <a:pt x="54" y="41"/>
                  </a:lnTo>
                  <a:lnTo>
                    <a:pt x="56" y="37"/>
                  </a:lnTo>
                  <a:lnTo>
                    <a:pt x="56" y="37"/>
                  </a:lnTo>
                  <a:lnTo>
                    <a:pt x="58" y="33"/>
                  </a:lnTo>
                  <a:lnTo>
                    <a:pt x="58" y="33"/>
                  </a:lnTo>
                  <a:lnTo>
                    <a:pt x="58" y="31"/>
                  </a:lnTo>
                  <a:lnTo>
                    <a:pt x="58" y="31"/>
                  </a:lnTo>
                  <a:lnTo>
                    <a:pt x="62" y="26"/>
                  </a:lnTo>
                  <a:lnTo>
                    <a:pt x="66" y="22"/>
                  </a:lnTo>
                  <a:lnTo>
                    <a:pt x="66" y="22"/>
                  </a:lnTo>
                  <a:lnTo>
                    <a:pt x="71" y="19"/>
                  </a:lnTo>
                  <a:lnTo>
                    <a:pt x="73" y="19"/>
                  </a:lnTo>
                  <a:lnTo>
                    <a:pt x="76" y="23"/>
                  </a:lnTo>
                  <a:lnTo>
                    <a:pt x="76" y="23"/>
                  </a:lnTo>
                  <a:lnTo>
                    <a:pt x="81" y="31"/>
                  </a:lnTo>
                  <a:lnTo>
                    <a:pt x="88" y="37"/>
                  </a:lnTo>
                  <a:lnTo>
                    <a:pt x="88" y="37"/>
                  </a:lnTo>
                  <a:lnTo>
                    <a:pt x="89" y="37"/>
                  </a:lnTo>
                  <a:lnTo>
                    <a:pt x="91" y="36"/>
                  </a:lnTo>
                  <a:lnTo>
                    <a:pt x="91" y="36"/>
                  </a:lnTo>
                  <a:lnTo>
                    <a:pt x="96" y="23"/>
                  </a:lnTo>
                  <a:lnTo>
                    <a:pt x="102" y="15"/>
                  </a:lnTo>
                  <a:lnTo>
                    <a:pt x="104" y="12"/>
                  </a:lnTo>
                  <a:lnTo>
                    <a:pt x="104" y="12"/>
                  </a:lnTo>
                  <a:lnTo>
                    <a:pt x="107" y="15"/>
                  </a:lnTo>
                  <a:lnTo>
                    <a:pt x="109" y="19"/>
                  </a:lnTo>
                  <a:lnTo>
                    <a:pt x="113" y="27"/>
                  </a:lnTo>
                  <a:lnTo>
                    <a:pt x="113" y="27"/>
                  </a:lnTo>
                  <a:lnTo>
                    <a:pt x="114" y="33"/>
                  </a:lnTo>
                  <a:lnTo>
                    <a:pt x="118" y="37"/>
                  </a:lnTo>
                  <a:lnTo>
                    <a:pt x="118" y="37"/>
                  </a:lnTo>
                  <a:lnTo>
                    <a:pt x="117" y="38"/>
                  </a:lnTo>
                  <a:lnTo>
                    <a:pt x="117" y="38"/>
                  </a:lnTo>
                  <a:lnTo>
                    <a:pt x="118" y="43"/>
                  </a:lnTo>
                  <a:lnTo>
                    <a:pt x="121" y="45"/>
                  </a:lnTo>
                  <a:lnTo>
                    <a:pt x="128" y="51"/>
                  </a:lnTo>
                  <a:lnTo>
                    <a:pt x="128" y="51"/>
                  </a:lnTo>
                  <a:lnTo>
                    <a:pt x="128" y="51"/>
                  </a:lnTo>
                  <a:lnTo>
                    <a:pt x="128" y="51"/>
                  </a:lnTo>
                  <a:lnTo>
                    <a:pt x="124" y="45"/>
                  </a:lnTo>
                  <a:lnTo>
                    <a:pt x="124" y="45"/>
                  </a:lnTo>
                  <a:lnTo>
                    <a:pt x="124" y="45"/>
                  </a:lnTo>
                  <a:lnTo>
                    <a:pt x="124" y="45"/>
                  </a:lnTo>
                  <a:lnTo>
                    <a:pt x="135" y="31"/>
                  </a:lnTo>
                  <a:lnTo>
                    <a:pt x="142" y="26"/>
                  </a:lnTo>
                  <a:lnTo>
                    <a:pt x="144" y="25"/>
                  </a:lnTo>
                  <a:lnTo>
                    <a:pt x="146" y="26"/>
                  </a:lnTo>
                  <a:lnTo>
                    <a:pt x="146" y="26"/>
                  </a:lnTo>
                  <a:lnTo>
                    <a:pt x="148" y="31"/>
                  </a:lnTo>
                  <a:lnTo>
                    <a:pt x="151" y="34"/>
                  </a:lnTo>
                  <a:lnTo>
                    <a:pt x="158" y="41"/>
                  </a:lnTo>
                  <a:lnTo>
                    <a:pt x="158" y="41"/>
                  </a:lnTo>
                  <a:lnTo>
                    <a:pt x="159" y="43"/>
                  </a:lnTo>
                  <a:lnTo>
                    <a:pt x="159" y="43"/>
                  </a:lnTo>
                  <a:lnTo>
                    <a:pt x="159" y="43"/>
                  </a:lnTo>
                  <a:lnTo>
                    <a:pt x="159" y="43"/>
                  </a:lnTo>
                  <a:lnTo>
                    <a:pt x="159" y="43"/>
                  </a:lnTo>
                  <a:lnTo>
                    <a:pt x="159" y="43"/>
                  </a:lnTo>
                  <a:lnTo>
                    <a:pt x="159" y="44"/>
                  </a:lnTo>
                  <a:lnTo>
                    <a:pt x="159" y="44"/>
                  </a:lnTo>
                  <a:lnTo>
                    <a:pt x="159" y="45"/>
                  </a:lnTo>
                  <a:lnTo>
                    <a:pt x="159" y="45"/>
                  </a:lnTo>
                  <a:lnTo>
                    <a:pt x="161" y="49"/>
                  </a:lnTo>
                  <a:lnTo>
                    <a:pt x="162" y="55"/>
                  </a:lnTo>
                  <a:lnTo>
                    <a:pt x="162" y="55"/>
                  </a:lnTo>
                  <a:lnTo>
                    <a:pt x="162" y="54"/>
                  </a:lnTo>
                  <a:lnTo>
                    <a:pt x="162" y="54"/>
                  </a:lnTo>
                  <a:lnTo>
                    <a:pt x="162" y="47"/>
                  </a:lnTo>
                  <a:lnTo>
                    <a:pt x="162" y="47"/>
                  </a:lnTo>
                  <a:lnTo>
                    <a:pt x="164" y="48"/>
                  </a:lnTo>
                  <a:lnTo>
                    <a:pt x="164" y="48"/>
                  </a:lnTo>
                  <a:lnTo>
                    <a:pt x="164" y="49"/>
                  </a:lnTo>
                  <a:lnTo>
                    <a:pt x="164" y="49"/>
                  </a:lnTo>
                  <a:lnTo>
                    <a:pt x="166" y="52"/>
                  </a:lnTo>
                  <a:lnTo>
                    <a:pt x="166" y="52"/>
                  </a:lnTo>
                  <a:lnTo>
                    <a:pt x="166" y="51"/>
                  </a:lnTo>
                  <a:lnTo>
                    <a:pt x="166" y="51"/>
                  </a:lnTo>
                  <a:lnTo>
                    <a:pt x="165" y="48"/>
                  </a:lnTo>
                  <a:lnTo>
                    <a:pt x="162" y="44"/>
                  </a:lnTo>
                  <a:lnTo>
                    <a:pt x="162" y="44"/>
                  </a:lnTo>
                  <a:lnTo>
                    <a:pt x="162" y="44"/>
                  </a:lnTo>
                  <a:lnTo>
                    <a:pt x="162" y="44"/>
                  </a:lnTo>
                  <a:lnTo>
                    <a:pt x="162" y="44"/>
                  </a:lnTo>
                  <a:lnTo>
                    <a:pt x="162" y="44"/>
                  </a:lnTo>
                  <a:lnTo>
                    <a:pt x="164" y="44"/>
                  </a:lnTo>
                  <a:lnTo>
                    <a:pt x="164" y="44"/>
                  </a:lnTo>
                  <a:lnTo>
                    <a:pt x="165" y="43"/>
                  </a:lnTo>
                  <a:lnTo>
                    <a:pt x="165" y="41"/>
                  </a:lnTo>
                  <a:lnTo>
                    <a:pt x="165" y="41"/>
                  </a:lnTo>
                  <a:lnTo>
                    <a:pt x="164" y="31"/>
                  </a:lnTo>
                  <a:lnTo>
                    <a:pt x="165" y="27"/>
                  </a:lnTo>
                  <a:lnTo>
                    <a:pt x="165" y="27"/>
                  </a:lnTo>
                  <a:lnTo>
                    <a:pt x="168" y="29"/>
                  </a:lnTo>
                  <a:lnTo>
                    <a:pt x="168" y="29"/>
                  </a:lnTo>
                  <a:lnTo>
                    <a:pt x="175" y="36"/>
                  </a:lnTo>
                  <a:lnTo>
                    <a:pt x="177" y="38"/>
                  </a:lnTo>
                  <a:lnTo>
                    <a:pt x="183" y="41"/>
                  </a:lnTo>
                  <a:lnTo>
                    <a:pt x="183" y="41"/>
                  </a:lnTo>
                  <a:lnTo>
                    <a:pt x="184" y="40"/>
                  </a:lnTo>
                  <a:lnTo>
                    <a:pt x="186" y="38"/>
                  </a:lnTo>
                  <a:lnTo>
                    <a:pt x="186" y="38"/>
                  </a:lnTo>
                  <a:lnTo>
                    <a:pt x="187" y="25"/>
                  </a:lnTo>
                  <a:lnTo>
                    <a:pt x="187" y="25"/>
                  </a:lnTo>
                  <a:lnTo>
                    <a:pt x="191" y="14"/>
                  </a:lnTo>
                  <a:lnTo>
                    <a:pt x="195" y="8"/>
                  </a:lnTo>
                  <a:lnTo>
                    <a:pt x="198" y="7"/>
                  </a:lnTo>
                  <a:lnTo>
                    <a:pt x="201" y="7"/>
                  </a:lnTo>
                  <a:lnTo>
                    <a:pt x="204" y="8"/>
                  </a:lnTo>
                  <a:lnTo>
                    <a:pt x="208" y="9"/>
                  </a:lnTo>
                  <a:lnTo>
                    <a:pt x="208" y="9"/>
                  </a:lnTo>
                  <a:lnTo>
                    <a:pt x="205" y="15"/>
                  </a:lnTo>
                  <a:lnTo>
                    <a:pt x="205" y="20"/>
                  </a:lnTo>
                  <a:lnTo>
                    <a:pt x="205" y="20"/>
                  </a:lnTo>
                  <a:lnTo>
                    <a:pt x="206" y="27"/>
                  </a:lnTo>
                  <a:lnTo>
                    <a:pt x="209" y="33"/>
                  </a:lnTo>
                  <a:lnTo>
                    <a:pt x="213" y="40"/>
                  </a:lnTo>
                  <a:lnTo>
                    <a:pt x="217" y="44"/>
                  </a:lnTo>
                  <a:lnTo>
                    <a:pt x="217" y="44"/>
                  </a:lnTo>
                  <a:lnTo>
                    <a:pt x="216" y="48"/>
                  </a:lnTo>
                  <a:lnTo>
                    <a:pt x="216" y="51"/>
                  </a:lnTo>
                  <a:lnTo>
                    <a:pt x="216" y="51"/>
                  </a:lnTo>
                  <a:lnTo>
                    <a:pt x="216" y="51"/>
                  </a:lnTo>
                  <a:lnTo>
                    <a:pt x="216" y="51"/>
                  </a:lnTo>
                  <a:lnTo>
                    <a:pt x="219" y="45"/>
                  </a:lnTo>
                  <a:lnTo>
                    <a:pt x="219" y="45"/>
                  </a:lnTo>
                  <a:lnTo>
                    <a:pt x="220" y="44"/>
                  </a:lnTo>
                  <a:lnTo>
                    <a:pt x="221" y="43"/>
                  </a:lnTo>
                  <a:lnTo>
                    <a:pt x="221" y="43"/>
                  </a:lnTo>
                  <a:lnTo>
                    <a:pt x="220" y="41"/>
                  </a:lnTo>
                  <a:lnTo>
                    <a:pt x="220" y="41"/>
                  </a:lnTo>
                  <a:lnTo>
                    <a:pt x="226" y="36"/>
                  </a:lnTo>
                  <a:lnTo>
                    <a:pt x="226" y="36"/>
                  </a:lnTo>
                  <a:lnTo>
                    <a:pt x="230" y="30"/>
                  </a:lnTo>
                  <a:lnTo>
                    <a:pt x="230" y="30"/>
                  </a:lnTo>
                  <a:lnTo>
                    <a:pt x="230" y="30"/>
                  </a:lnTo>
                  <a:lnTo>
                    <a:pt x="231" y="31"/>
                  </a:lnTo>
                  <a:lnTo>
                    <a:pt x="230" y="34"/>
                  </a:lnTo>
                  <a:lnTo>
                    <a:pt x="230" y="34"/>
                  </a:lnTo>
                  <a:lnTo>
                    <a:pt x="230" y="41"/>
                  </a:lnTo>
                  <a:lnTo>
                    <a:pt x="231" y="48"/>
                  </a:lnTo>
                  <a:lnTo>
                    <a:pt x="234" y="55"/>
                  </a:lnTo>
                  <a:lnTo>
                    <a:pt x="237" y="58"/>
                  </a:lnTo>
                  <a:lnTo>
                    <a:pt x="239" y="58"/>
                  </a:lnTo>
                  <a:lnTo>
                    <a:pt x="239" y="58"/>
                  </a:lnTo>
                  <a:lnTo>
                    <a:pt x="239" y="56"/>
                  </a:lnTo>
                  <a:lnTo>
                    <a:pt x="239" y="55"/>
                  </a:lnTo>
                  <a:lnTo>
                    <a:pt x="239" y="55"/>
                  </a:lnTo>
                  <a:close/>
                  <a:moveTo>
                    <a:pt x="29" y="58"/>
                  </a:moveTo>
                  <a:lnTo>
                    <a:pt x="29" y="58"/>
                  </a:lnTo>
                  <a:lnTo>
                    <a:pt x="26" y="55"/>
                  </a:lnTo>
                  <a:lnTo>
                    <a:pt x="26" y="55"/>
                  </a:lnTo>
                  <a:lnTo>
                    <a:pt x="23" y="51"/>
                  </a:lnTo>
                  <a:lnTo>
                    <a:pt x="23" y="51"/>
                  </a:lnTo>
                  <a:lnTo>
                    <a:pt x="22" y="44"/>
                  </a:lnTo>
                  <a:lnTo>
                    <a:pt x="22" y="44"/>
                  </a:lnTo>
                  <a:lnTo>
                    <a:pt x="26" y="51"/>
                  </a:lnTo>
                  <a:lnTo>
                    <a:pt x="27" y="54"/>
                  </a:lnTo>
                  <a:lnTo>
                    <a:pt x="29" y="58"/>
                  </a:lnTo>
                  <a:lnTo>
                    <a:pt x="29" y="58"/>
                  </a:lnTo>
                  <a:close/>
                  <a:moveTo>
                    <a:pt x="32" y="14"/>
                  </a:moveTo>
                  <a:lnTo>
                    <a:pt x="32" y="14"/>
                  </a:lnTo>
                  <a:lnTo>
                    <a:pt x="32" y="19"/>
                  </a:lnTo>
                  <a:lnTo>
                    <a:pt x="32" y="19"/>
                  </a:lnTo>
                  <a:lnTo>
                    <a:pt x="29" y="26"/>
                  </a:lnTo>
                  <a:lnTo>
                    <a:pt x="29" y="26"/>
                  </a:lnTo>
                  <a:lnTo>
                    <a:pt x="29" y="27"/>
                  </a:lnTo>
                  <a:lnTo>
                    <a:pt x="29" y="27"/>
                  </a:lnTo>
                  <a:lnTo>
                    <a:pt x="26" y="31"/>
                  </a:lnTo>
                  <a:lnTo>
                    <a:pt x="26" y="31"/>
                  </a:lnTo>
                  <a:lnTo>
                    <a:pt x="26" y="31"/>
                  </a:lnTo>
                  <a:lnTo>
                    <a:pt x="26" y="31"/>
                  </a:lnTo>
                  <a:lnTo>
                    <a:pt x="29" y="23"/>
                  </a:lnTo>
                  <a:lnTo>
                    <a:pt x="32" y="14"/>
                  </a:lnTo>
                  <a:lnTo>
                    <a:pt x="32" y="14"/>
                  </a:lnTo>
                  <a:close/>
                </a:path>
              </a:pathLst>
            </a:custGeom>
            <a:grpFill/>
            <a:ln w="9525">
              <a:noFill/>
              <a:round/>
            </a:ln>
          </p:spPr>
          <p:txBody>
            <a:bodyPr vert="horz" wrap="square" lIns="121920" tIns="60960" rIns="121920" bIns="60960" numCol="1" anchor="t" anchorCtr="0" compatLnSpc="1"/>
            <a:lstStyle/>
            <a:p>
              <a:endParaRPr lang="zh-CN" altLang="en-US" sz="2400">
                <a:solidFill>
                  <a:srgbClr val="A18560"/>
                </a:solidFill>
              </a:endParaRPr>
            </a:p>
          </p:txBody>
        </p:sp>
      </p:grpSp>
      <p:sp>
        <p:nvSpPr>
          <p:cNvPr id="41" name="文本框 18"/>
          <p:cNvSpPr txBox="1"/>
          <p:nvPr/>
        </p:nvSpPr>
        <p:spPr>
          <a:xfrm>
            <a:off x="7169785" y="1594485"/>
            <a:ext cx="4474210" cy="583565"/>
          </a:xfrm>
          <a:prstGeom prst="rect">
            <a:avLst/>
          </a:prstGeom>
          <a:noFill/>
        </p:spPr>
        <p:txBody>
          <a:bodyPr wrap="square">
            <a:spAutoFit/>
          </a:bodyPr>
          <a:lstStyle/>
          <a:p>
            <a:pPr algn="dist" defTabSz="914400">
              <a:defRPr/>
            </a:pPr>
            <a:r>
              <a:rPr lang="zh-CN" altLang="en-US" sz="3200" b="1" dirty="0">
                <a:solidFill>
                  <a:srgbClr val="A18560"/>
                </a:solidFill>
                <a:latin typeface="微软雅黑" panose="020B0503020204020204" pitchFamily="34" charset="-122"/>
                <a:ea typeface="微软雅黑" panose="020B0503020204020204" pitchFamily="34" charset="-122"/>
              </a:rPr>
              <a:t>金融及金融机构介绍</a:t>
            </a:r>
            <a:endParaRPr lang="en-US" altLang="zh-CN" sz="3200" b="1" dirty="0">
              <a:solidFill>
                <a:srgbClr val="A18560"/>
              </a:solidFill>
              <a:latin typeface="微软雅黑" panose="020B0503020204020204" pitchFamily="34" charset="-122"/>
              <a:ea typeface="微软雅黑" panose="020B0503020204020204" pitchFamily="34" charset="-122"/>
            </a:endParaRPr>
          </a:p>
        </p:txBody>
      </p:sp>
      <p:sp>
        <p:nvSpPr>
          <p:cNvPr id="42" name="文本框 16"/>
          <p:cNvSpPr txBox="1"/>
          <p:nvPr/>
        </p:nvSpPr>
        <p:spPr bwMode="auto">
          <a:xfrm>
            <a:off x="6338345" y="1519441"/>
            <a:ext cx="501015" cy="748030"/>
          </a:xfrm>
          <a:prstGeom prst="rect">
            <a:avLst/>
          </a:prstGeom>
          <a:noFill/>
        </p:spPr>
        <p:txBody>
          <a:bodyPr wrap="none">
            <a:spAutoFit/>
          </a:bodyPr>
          <a:lstStyle/>
          <a:p>
            <a:pPr algn="ctr" defTabSz="914400">
              <a:defRPr/>
            </a:pPr>
            <a:r>
              <a:rPr lang="en-US" altLang="zh-CN" sz="4265" dirty="0">
                <a:solidFill>
                  <a:srgbClr val="A18560"/>
                </a:solidFill>
                <a:latin typeface="微软雅黑" panose="020B0503020204020204" pitchFamily="34" charset="-122"/>
                <a:ea typeface="微软雅黑" panose="020B0503020204020204" pitchFamily="34" charset="-122"/>
              </a:rPr>
              <a:t>1</a:t>
            </a:r>
            <a:endParaRPr lang="en-US" altLang="zh-CN" sz="4265" dirty="0">
              <a:solidFill>
                <a:srgbClr val="A18560"/>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bwMode="auto">
          <a:xfrm flipH="1">
            <a:off x="6570860" y="1908907"/>
            <a:ext cx="328084" cy="330200"/>
          </a:xfrm>
          <a:prstGeom prst="line">
            <a:avLst/>
          </a:prstGeom>
          <a:ln>
            <a:solidFill>
              <a:srgbClr val="A18560"/>
            </a:solidFill>
          </a:ln>
        </p:spPr>
        <p:style>
          <a:lnRef idx="1">
            <a:schemeClr val="accent1"/>
          </a:lnRef>
          <a:fillRef idx="0">
            <a:schemeClr val="accent1"/>
          </a:fillRef>
          <a:effectRef idx="0">
            <a:schemeClr val="accent1"/>
          </a:effectRef>
          <a:fontRef idx="minor">
            <a:schemeClr val="tx1"/>
          </a:fontRef>
        </p:style>
      </p:cxnSp>
      <p:sp>
        <p:nvSpPr>
          <p:cNvPr id="44" name="文本框 21"/>
          <p:cNvSpPr txBox="1"/>
          <p:nvPr/>
        </p:nvSpPr>
        <p:spPr>
          <a:xfrm>
            <a:off x="7209790" y="3709035"/>
            <a:ext cx="3958590" cy="583565"/>
          </a:xfrm>
          <a:prstGeom prst="rect">
            <a:avLst/>
          </a:prstGeom>
          <a:noFill/>
        </p:spPr>
        <p:txBody>
          <a:bodyPr wrap="square">
            <a:spAutoFit/>
          </a:bodyPr>
          <a:lstStyle/>
          <a:p>
            <a:pPr algn="dist" defTabSz="914400">
              <a:defRPr/>
            </a:pPr>
            <a:r>
              <a:rPr lang="zh-CN" altLang="en-US" sz="3200" b="1" dirty="0">
                <a:solidFill>
                  <a:srgbClr val="A18560"/>
                </a:solidFill>
                <a:latin typeface="微软雅黑" panose="020B0503020204020204" pitchFamily="34" charset="-122"/>
                <a:ea typeface="微软雅黑" panose="020B0503020204020204" pitchFamily="34" charset="-122"/>
              </a:rPr>
              <a:t>主要金融机构的职能</a:t>
            </a:r>
            <a:endParaRPr lang="zh-CN" altLang="en-US" sz="3200" b="1" dirty="0">
              <a:solidFill>
                <a:srgbClr val="A18560"/>
              </a:solidFill>
              <a:latin typeface="微软雅黑" panose="020B0503020204020204" pitchFamily="34" charset="-122"/>
              <a:ea typeface="微软雅黑" panose="020B0503020204020204" pitchFamily="34" charset="-122"/>
            </a:endParaRPr>
          </a:p>
        </p:txBody>
      </p:sp>
      <p:sp>
        <p:nvSpPr>
          <p:cNvPr id="45" name="文本框 20"/>
          <p:cNvSpPr txBox="1"/>
          <p:nvPr/>
        </p:nvSpPr>
        <p:spPr bwMode="auto">
          <a:xfrm>
            <a:off x="6338344" y="3589541"/>
            <a:ext cx="501015" cy="748030"/>
          </a:xfrm>
          <a:prstGeom prst="rect">
            <a:avLst/>
          </a:prstGeom>
          <a:noFill/>
        </p:spPr>
        <p:txBody>
          <a:bodyPr wrap="none">
            <a:spAutoFit/>
          </a:bodyPr>
          <a:lstStyle/>
          <a:p>
            <a:pPr algn="ctr" defTabSz="914400">
              <a:defRPr/>
            </a:pPr>
            <a:r>
              <a:rPr lang="en-US" altLang="zh-CN" sz="4265" dirty="0">
                <a:solidFill>
                  <a:srgbClr val="A18560"/>
                </a:solidFill>
                <a:latin typeface="微软雅黑" panose="020B0503020204020204" pitchFamily="34" charset="-122"/>
                <a:ea typeface="微软雅黑" panose="020B0503020204020204" pitchFamily="34" charset="-122"/>
              </a:rPr>
              <a:t>3</a:t>
            </a:r>
            <a:endParaRPr lang="en-US" altLang="zh-CN" sz="4265" dirty="0">
              <a:solidFill>
                <a:srgbClr val="A18560"/>
              </a:solidFill>
              <a:latin typeface="微软雅黑" panose="020B0503020204020204" pitchFamily="34" charset="-122"/>
              <a:ea typeface="微软雅黑" panose="020B0503020204020204" pitchFamily="34" charset="-122"/>
            </a:endParaRPr>
          </a:p>
        </p:txBody>
      </p:sp>
      <p:cxnSp>
        <p:nvCxnSpPr>
          <p:cNvPr id="46" name="直接连接符 45"/>
          <p:cNvCxnSpPr/>
          <p:nvPr/>
        </p:nvCxnSpPr>
        <p:spPr bwMode="auto">
          <a:xfrm flipH="1">
            <a:off x="6651293" y="3985359"/>
            <a:ext cx="328084" cy="328084"/>
          </a:xfrm>
          <a:prstGeom prst="line">
            <a:avLst/>
          </a:prstGeom>
          <a:ln>
            <a:solidFill>
              <a:srgbClr val="A18560"/>
            </a:solidFill>
          </a:ln>
        </p:spPr>
        <p:style>
          <a:lnRef idx="1">
            <a:schemeClr val="accent1"/>
          </a:lnRef>
          <a:fillRef idx="0">
            <a:schemeClr val="accent1"/>
          </a:fillRef>
          <a:effectRef idx="0">
            <a:schemeClr val="accent1"/>
          </a:effectRef>
          <a:fontRef idx="minor">
            <a:schemeClr val="tx1"/>
          </a:fontRef>
        </p:style>
      </p:cxnSp>
      <p:sp>
        <p:nvSpPr>
          <p:cNvPr id="47" name="文本框 24"/>
          <p:cNvSpPr txBox="1"/>
          <p:nvPr/>
        </p:nvSpPr>
        <p:spPr>
          <a:xfrm>
            <a:off x="7169785" y="2651760"/>
            <a:ext cx="3489325" cy="583565"/>
          </a:xfrm>
          <a:prstGeom prst="rect">
            <a:avLst/>
          </a:prstGeom>
          <a:noFill/>
        </p:spPr>
        <p:txBody>
          <a:bodyPr wrap="square">
            <a:spAutoFit/>
          </a:bodyPr>
          <a:lstStyle/>
          <a:p>
            <a:pPr algn="dist" defTabSz="914400">
              <a:defRPr/>
            </a:pPr>
            <a:r>
              <a:rPr lang="zh-CN" altLang="en-US" sz="3200" b="1" dirty="0">
                <a:solidFill>
                  <a:srgbClr val="A18560"/>
                </a:solidFill>
                <a:latin typeface="微软雅黑" panose="020B0503020204020204" pitchFamily="34" charset="-122"/>
                <a:ea typeface="微软雅黑" panose="020B0503020204020204" pitchFamily="34" charset="-122"/>
              </a:rPr>
              <a:t>金融机构的起源</a:t>
            </a:r>
            <a:endParaRPr lang="zh-CN" altLang="en-US" sz="3200" b="1" dirty="0">
              <a:solidFill>
                <a:srgbClr val="A18560"/>
              </a:solidFill>
              <a:latin typeface="微软雅黑" panose="020B0503020204020204" pitchFamily="34" charset="-122"/>
              <a:ea typeface="微软雅黑" panose="020B0503020204020204" pitchFamily="34" charset="-122"/>
            </a:endParaRPr>
          </a:p>
        </p:txBody>
      </p:sp>
      <p:sp>
        <p:nvSpPr>
          <p:cNvPr id="48" name="文本框 23"/>
          <p:cNvSpPr txBox="1"/>
          <p:nvPr/>
        </p:nvSpPr>
        <p:spPr bwMode="auto">
          <a:xfrm>
            <a:off x="6338345" y="2554491"/>
            <a:ext cx="501015" cy="748030"/>
          </a:xfrm>
          <a:prstGeom prst="rect">
            <a:avLst/>
          </a:prstGeom>
          <a:noFill/>
        </p:spPr>
        <p:txBody>
          <a:bodyPr wrap="none">
            <a:spAutoFit/>
          </a:bodyPr>
          <a:lstStyle/>
          <a:p>
            <a:pPr algn="ctr" defTabSz="914400">
              <a:defRPr/>
            </a:pPr>
            <a:r>
              <a:rPr lang="en-US" altLang="zh-CN" sz="4265" dirty="0">
                <a:solidFill>
                  <a:srgbClr val="A18560"/>
                </a:solidFill>
                <a:latin typeface="微软雅黑" panose="020B0503020204020204" pitchFamily="34" charset="-122"/>
                <a:ea typeface="微软雅黑" panose="020B0503020204020204" pitchFamily="34" charset="-122"/>
              </a:rPr>
              <a:t>2</a:t>
            </a:r>
            <a:endParaRPr lang="zh-CN" altLang="en-US" sz="4265" dirty="0">
              <a:solidFill>
                <a:srgbClr val="A18560"/>
              </a:solidFill>
              <a:latin typeface="微软雅黑" panose="020B0503020204020204" pitchFamily="34" charset="-122"/>
              <a:ea typeface="微软雅黑" panose="020B0503020204020204" pitchFamily="34" charset="-122"/>
            </a:endParaRPr>
          </a:p>
        </p:txBody>
      </p:sp>
      <p:cxnSp>
        <p:nvCxnSpPr>
          <p:cNvPr id="49" name="直接连接符 48"/>
          <p:cNvCxnSpPr/>
          <p:nvPr/>
        </p:nvCxnSpPr>
        <p:spPr bwMode="auto">
          <a:xfrm flipH="1">
            <a:off x="6608960" y="2963007"/>
            <a:ext cx="328084" cy="330200"/>
          </a:xfrm>
          <a:prstGeom prst="line">
            <a:avLst/>
          </a:prstGeom>
          <a:ln>
            <a:solidFill>
              <a:srgbClr val="A18560"/>
            </a:solidFill>
          </a:ln>
        </p:spPr>
        <p:style>
          <a:lnRef idx="1">
            <a:schemeClr val="accent1"/>
          </a:lnRef>
          <a:fillRef idx="0">
            <a:schemeClr val="accent1"/>
          </a:fillRef>
          <a:effectRef idx="0">
            <a:schemeClr val="accent1"/>
          </a:effectRef>
          <a:fontRef idx="minor">
            <a:schemeClr val="tx1"/>
          </a:fontRef>
        </p:style>
      </p:cxnSp>
      <p:sp>
        <p:nvSpPr>
          <p:cNvPr id="53" name="文本框 11"/>
          <p:cNvSpPr txBox="1"/>
          <p:nvPr/>
        </p:nvSpPr>
        <p:spPr bwMode="auto">
          <a:xfrm>
            <a:off x="2309254" y="2650507"/>
            <a:ext cx="2011680" cy="1198880"/>
          </a:xfrm>
          <a:prstGeom prst="rect">
            <a:avLst/>
          </a:prstGeom>
          <a:noFill/>
        </p:spPr>
        <p:txBody>
          <a:bodyPr wrap="none">
            <a:spAutoFit/>
          </a:bodyPr>
          <a:lstStyle/>
          <a:p>
            <a:pPr defTabSz="914400">
              <a:defRPr/>
            </a:pPr>
            <a:r>
              <a:rPr lang="zh-CN" altLang="en-US" sz="7200" dirty="0">
                <a:solidFill>
                  <a:srgbClr val="A18560"/>
                </a:solidFill>
                <a:latin typeface="微软雅黑" panose="020B0503020204020204" pitchFamily="34" charset="-122"/>
                <a:ea typeface="微软雅黑" panose="020B0503020204020204" pitchFamily="34" charset="-122"/>
              </a:rPr>
              <a:t>目录</a:t>
            </a:r>
            <a:endParaRPr lang="zh-CN" altLang="en-US" sz="7200" dirty="0">
              <a:solidFill>
                <a:srgbClr val="A18560"/>
              </a:solidFill>
              <a:latin typeface="微软雅黑" panose="020B0503020204020204" pitchFamily="34" charset="-122"/>
              <a:ea typeface="微软雅黑" panose="020B0503020204020204" pitchFamily="34" charset="-122"/>
            </a:endParaRPr>
          </a:p>
        </p:txBody>
      </p:sp>
      <p:pic>
        <p:nvPicPr>
          <p:cNvPr id="10" name="图片 9" descr="logo"/>
          <p:cNvPicPr>
            <a:picLocks noChangeAspect="1"/>
          </p:cNvPicPr>
          <p:nvPr>
            <p:custDataLst>
              <p:tags r:id="rId1"/>
            </p:custDataLst>
          </p:nvPr>
        </p:nvPicPr>
        <p:blipFill>
          <a:blip r:embed="rId2"/>
          <a:stretch>
            <a:fillRect/>
          </a:stretch>
        </p:blipFill>
        <p:spPr>
          <a:xfrm>
            <a:off x="217170" y="-524510"/>
            <a:ext cx="3973830" cy="2649855"/>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pic>
        <p:nvPicPr>
          <p:cNvPr id="2" name="图片 1"/>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9345930" y="3798530"/>
            <a:ext cx="2715276" cy="27152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1+#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1+#ppt_w/2"/>
                                          </p:val>
                                        </p:tav>
                                        <p:tav tm="100000">
                                          <p:val>
                                            <p:strVal val="#ppt_x"/>
                                          </p:val>
                                        </p:tav>
                                      </p:tavLst>
                                    </p:anim>
                                    <p:anim calcmode="lin" valueType="num">
                                      <p:cBhvr additive="base">
                                        <p:cTn id="24" dur="500"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1+#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1+#ppt_w/2"/>
                                          </p:val>
                                        </p:tav>
                                        <p:tav tm="100000">
                                          <p:val>
                                            <p:strVal val="#ppt_x"/>
                                          </p:val>
                                        </p:tav>
                                      </p:tavLst>
                                    </p:anim>
                                    <p:anim calcmode="lin" valueType="num">
                                      <p:cBhvr additive="base">
                                        <p:cTn id="33" dur="500" fill="hold"/>
                                        <p:tgtEl>
                                          <p:spTgt spid="4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1+#ppt_w/2"/>
                                          </p:val>
                                        </p:tav>
                                        <p:tav tm="100000">
                                          <p:val>
                                            <p:strVal val="#ppt_x"/>
                                          </p:val>
                                        </p:tav>
                                      </p:tavLst>
                                    </p:anim>
                                    <p:anim calcmode="lin" valueType="num">
                                      <p:cBhvr additive="base">
                                        <p:cTn id="37" dur="500" fill="hold"/>
                                        <p:tgtEl>
                                          <p:spTgt spid="48"/>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par>
                          <p:cTn id="42" fill="hold">
                            <p:stCondLst>
                              <p:cond delay="1000"/>
                            </p:stCondLst>
                            <p:childTnLst>
                              <p:par>
                                <p:cTn id="43" presetID="2" presetClass="entr" presetSubtype="2" fill="hold" grpId="0"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500" fill="hold"/>
                                        <p:tgtEl>
                                          <p:spTgt spid="44"/>
                                        </p:tgtEl>
                                        <p:attrNameLst>
                                          <p:attrName>ppt_x</p:attrName>
                                        </p:attrNameLst>
                                      </p:cBhvr>
                                      <p:tavLst>
                                        <p:tav tm="0">
                                          <p:val>
                                            <p:strVal val="1+#ppt_w/2"/>
                                          </p:val>
                                        </p:tav>
                                        <p:tav tm="100000">
                                          <p:val>
                                            <p:strVal val="#ppt_x"/>
                                          </p:val>
                                        </p:tav>
                                      </p:tavLst>
                                    </p:anim>
                                    <p:anim calcmode="lin" valueType="num">
                                      <p:cBhvr additive="base">
                                        <p:cTn id="46" dur="500" fill="hold"/>
                                        <p:tgtEl>
                                          <p:spTgt spid="44"/>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1+#ppt_w/2"/>
                                          </p:val>
                                        </p:tav>
                                        <p:tav tm="100000">
                                          <p:val>
                                            <p:strVal val="#ppt_x"/>
                                          </p:val>
                                        </p:tav>
                                      </p:tavLst>
                                    </p:anim>
                                    <p:anim calcmode="lin" valueType="num">
                                      <p:cBhvr additive="base">
                                        <p:cTn id="50" dur="500" fill="hold"/>
                                        <p:tgtEl>
                                          <p:spTgt spid="45"/>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1+#ppt_w/2"/>
                                          </p:val>
                                        </p:tav>
                                        <p:tav tm="100000">
                                          <p:val>
                                            <p:strVal val="#ppt_x"/>
                                          </p:val>
                                        </p:tav>
                                      </p:tavLst>
                                    </p:anim>
                                    <p:anim calcmode="lin" valueType="num">
                                      <p:cBhvr additive="base">
                                        <p:cTn id="54" dur="500" fill="hold"/>
                                        <p:tgtEl>
                                          <p:spTgt spid="46"/>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5" presetClass="entr" presetSubtype="10" fill="hold" nodeType="after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checkerboard(across)">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4" grpId="0"/>
      <p:bldP spid="45" grpId="0"/>
      <p:bldP spid="47" grpId="0"/>
      <p:bldP spid="48" grpId="0"/>
      <p:bldP spid="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descr="LOGO橙字"/>
          <p:cNvPicPr>
            <a:picLocks noChangeAspect="1"/>
          </p:cNvPicPr>
          <p:nvPr/>
        </p:nvPicPr>
        <p:blipFill>
          <a:blip r:embed="rId1"/>
          <a:stretch>
            <a:fillRect/>
          </a:stretch>
        </p:blipFill>
        <p:spPr>
          <a:xfrm>
            <a:off x="9860915" y="6175375"/>
            <a:ext cx="1988185" cy="429260"/>
          </a:xfrm>
          <a:prstGeom prst="rect">
            <a:avLst/>
          </a:prstGeom>
        </p:spPr>
      </p:pic>
      <p:grpSp>
        <p:nvGrpSpPr>
          <p:cNvPr id="8" name="组 1"/>
          <p:cNvGrpSpPr/>
          <p:nvPr/>
        </p:nvGrpSpPr>
        <p:grpSpPr>
          <a:xfrm>
            <a:off x="351124" y="264012"/>
            <a:ext cx="2364549" cy="817939"/>
            <a:chOff x="2169366" y="2274395"/>
            <a:chExt cx="2364549" cy="817939"/>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13" name="文本框 12"/>
            <p:cNvSpPr txBox="1"/>
            <p:nvPr/>
          </p:nvSpPr>
          <p:spPr>
            <a:xfrm>
              <a:off x="3131835" y="2442610"/>
              <a:ext cx="1402080" cy="460375"/>
            </a:xfrm>
            <a:prstGeom prst="rect">
              <a:avLst/>
            </a:prstGeom>
            <a:noFill/>
          </p:spPr>
          <p:txBody>
            <a:bodyPr wrap="none" rtlCol="0">
              <a:spAutoFit/>
            </a:bodyPr>
            <a:p>
              <a:pPr algn="l"/>
              <a:r>
                <a:rPr kumimoji="1" lang="zh-CN" altLang="en-US" sz="2400" b="1" dirty="0" smtClean="0">
                  <a:solidFill>
                    <a:srgbClr val="A18560"/>
                  </a:solidFill>
                  <a:cs typeface="+mn-ea"/>
                  <a:sym typeface="+mn-lt"/>
                </a:rPr>
                <a:t>证券公司</a:t>
              </a:r>
              <a:endParaRPr kumimoji="1" lang="zh-CN" altLang="en-US" sz="2400" b="1" dirty="0" smtClean="0">
                <a:solidFill>
                  <a:srgbClr val="A18560"/>
                </a:solidFill>
                <a:cs typeface="+mn-ea"/>
                <a:sym typeface="+mn-lt"/>
              </a:endParaRPr>
            </a:p>
          </p:txBody>
        </p:sp>
      </p:grpSp>
      <p:sp>
        <p:nvSpPr>
          <p:cNvPr id="2" name="íṩľiḓè"/>
          <p:cNvSpPr/>
          <p:nvPr/>
        </p:nvSpPr>
        <p:spPr bwMode="auto">
          <a:xfrm flipH="1">
            <a:off x="8108028" y="4302028"/>
            <a:ext cx="2876292" cy="0"/>
          </a:xfrm>
          <a:prstGeom prst="line">
            <a:avLst/>
          </a:prstGeom>
          <a:noFill/>
          <a:ln w="292100" cap="sq">
            <a:solidFill>
              <a:schemeClr val="bg1">
                <a:lumMod val="75000"/>
              </a:schemeClr>
            </a:solidFill>
            <a:prstDash val="solid"/>
            <a:round/>
          </a:ln>
          <a:extLst>
            <a:ext uri="{909E8E84-426E-40DD-AFC4-6F175D3DCCD1}">
              <a14:hiddenFill xmlns:a14="http://schemas.microsoft.com/office/drawing/2010/main">
                <a:noFill/>
              </a14:hiddenFill>
            </a:ext>
          </a:extLst>
        </p:spPr>
        <p:txBody>
          <a:bodyPr anchor="ctr"/>
          <a:p>
            <a:pPr algn="ctr"/>
            <a:endParaRPr sz="2000">
              <a:latin typeface="微软雅黑" panose="020B0503020204020204" pitchFamily="34" charset="-122"/>
              <a:ea typeface="微软雅黑" panose="020B0503020204020204" pitchFamily="34" charset="-122"/>
            </a:endParaRPr>
          </a:p>
        </p:txBody>
      </p:sp>
      <p:sp>
        <p:nvSpPr>
          <p:cNvPr id="3" name="ï$liḍè"/>
          <p:cNvSpPr/>
          <p:nvPr/>
        </p:nvSpPr>
        <p:spPr bwMode="auto">
          <a:xfrm flipH="1">
            <a:off x="1347470" y="2371034"/>
            <a:ext cx="7253121" cy="0"/>
          </a:xfrm>
          <a:prstGeom prst="line">
            <a:avLst/>
          </a:prstGeom>
          <a:noFill/>
          <a:ln w="292100" cap="sq">
            <a:solidFill>
              <a:schemeClr val="bg1">
                <a:lumMod val="75000"/>
              </a:schemeClr>
            </a:solidFill>
            <a:prstDash val="solid"/>
            <a:round/>
          </a:ln>
          <a:extLst>
            <a:ext uri="{909E8E84-426E-40DD-AFC4-6F175D3DCCD1}">
              <a14:hiddenFill xmlns:a14="http://schemas.microsoft.com/office/drawing/2010/main">
                <a:noFill/>
              </a14:hiddenFill>
            </a:ext>
          </a:extLst>
        </p:spPr>
        <p:txBody>
          <a:bodyPr anchor="ctr"/>
          <a:p>
            <a:pPr algn="ctr"/>
            <a:endParaRPr sz="2000">
              <a:latin typeface="微软雅黑" panose="020B0503020204020204" pitchFamily="34" charset="-122"/>
              <a:ea typeface="微软雅黑" panose="020B0503020204020204" pitchFamily="34" charset="-122"/>
            </a:endParaRPr>
          </a:p>
        </p:txBody>
      </p:sp>
      <p:sp>
        <p:nvSpPr>
          <p:cNvPr id="4" name="íṣḷïḍé"/>
          <p:cNvSpPr/>
          <p:nvPr/>
        </p:nvSpPr>
        <p:spPr bwMode="auto">
          <a:xfrm>
            <a:off x="4006146" y="3335827"/>
            <a:ext cx="426487" cy="963384"/>
          </a:xfrm>
          <a:custGeom>
            <a:avLst/>
            <a:gdLst>
              <a:gd name="T0" fmla="*/ 326 w 326"/>
              <a:gd name="T1" fmla="*/ 604 h 604"/>
              <a:gd name="T2" fmla="*/ 326 w 326"/>
              <a:gd name="T3" fmla="*/ 604 h 604"/>
              <a:gd name="T4" fmla="*/ 292 w 326"/>
              <a:gd name="T5" fmla="*/ 602 h 604"/>
              <a:gd name="T6" fmla="*/ 260 w 326"/>
              <a:gd name="T7" fmla="*/ 598 h 604"/>
              <a:gd name="T8" fmla="*/ 228 w 326"/>
              <a:gd name="T9" fmla="*/ 590 h 604"/>
              <a:gd name="T10" fmla="*/ 198 w 326"/>
              <a:gd name="T11" fmla="*/ 580 h 604"/>
              <a:gd name="T12" fmla="*/ 170 w 326"/>
              <a:gd name="T13" fmla="*/ 568 h 604"/>
              <a:gd name="T14" fmla="*/ 144 w 326"/>
              <a:gd name="T15" fmla="*/ 552 h 604"/>
              <a:gd name="T16" fmla="*/ 118 w 326"/>
              <a:gd name="T17" fmla="*/ 534 h 604"/>
              <a:gd name="T18" fmla="*/ 96 w 326"/>
              <a:gd name="T19" fmla="*/ 516 h 604"/>
              <a:gd name="T20" fmla="*/ 74 w 326"/>
              <a:gd name="T21" fmla="*/ 494 h 604"/>
              <a:gd name="T22" fmla="*/ 56 w 326"/>
              <a:gd name="T23" fmla="*/ 470 h 604"/>
              <a:gd name="T24" fmla="*/ 40 w 326"/>
              <a:gd name="T25" fmla="*/ 446 h 604"/>
              <a:gd name="T26" fmla="*/ 26 w 326"/>
              <a:gd name="T27" fmla="*/ 420 h 604"/>
              <a:gd name="T28" fmla="*/ 16 w 326"/>
              <a:gd name="T29" fmla="*/ 392 h 604"/>
              <a:gd name="T30" fmla="*/ 8 w 326"/>
              <a:gd name="T31" fmla="*/ 362 h 604"/>
              <a:gd name="T32" fmla="*/ 2 w 326"/>
              <a:gd name="T33" fmla="*/ 332 h 604"/>
              <a:gd name="T34" fmla="*/ 0 w 326"/>
              <a:gd name="T35" fmla="*/ 302 h 604"/>
              <a:gd name="T36" fmla="*/ 0 w 326"/>
              <a:gd name="T37" fmla="*/ 302 h 604"/>
              <a:gd name="T38" fmla="*/ 2 w 326"/>
              <a:gd name="T39" fmla="*/ 270 h 604"/>
              <a:gd name="T40" fmla="*/ 8 w 326"/>
              <a:gd name="T41" fmla="*/ 240 h 604"/>
              <a:gd name="T42" fmla="*/ 16 w 326"/>
              <a:gd name="T43" fmla="*/ 212 h 604"/>
              <a:gd name="T44" fmla="*/ 26 w 326"/>
              <a:gd name="T45" fmla="*/ 184 h 604"/>
              <a:gd name="T46" fmla="*/ 40 w 326"/>
              <a:gd name="T47" fmla="*/ 158 h 604"/>
              <a:gd name="T48" fmla="*/ 56 w 326"/>
              <a:gd name="T49" fmla="*/ 132 h 604"/>
              <a:gd name="T50" fmla="*/ 74 w 326"/>
              <a:gd name="T51" fmla="*/ 110 h 604"/>
              <a:gd name="T52" fmla="*/ 96 w 326"/>
              <a:gd name="T53" fmla="*/ 88 h 604"/>
              <a:gd name="T54" fmla="*/ 118 w 326"/>
              <a:gd name="T55" fmla="*/ 68 h 604"/>
              <a:gd name="T56" fmla="*/ 144 w 326"/>
              <a:gd name="T57" fmla="*/ 52 h 604"/>
              <a:gd name="T58" fmla="*/ 170 w 326"/>
              <a:gd name="T59" fmla="*/ 36 h 604"/>
              <a:gd name="T60" fmla="*/ 198 w 326"/>
              <a:gd name="T61" fmla="*/ 24 h 604"/>
              <a:gd name="T62" fmla="*/ 228 w 326"/>
              <a:gd name="T63" fmla="*/ 14 h 604"/>
              <a:gd name="T64" fmla="*/ 260 w 326"/>
              <a:gd name="T65" fmla="*/ 6 h 604"/>
              <a:gd name="T66" fmla="*/ 292 w 326"/>
              <a:gd name="T67" fmla="*/ 2 h 604"/>
              <a:gd name="T68" fmla="*/ 326 w 326"/>
              <a:gd name="T69"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6" h="604">
                <a:moveTo>
                  <a:pt x="326" y="604"/>
                </a:moveTo>
                <a:lnTo>
                  <a:pt x="326" y="604"/>
                </a:lnTo>
                <a:lnTo>
                  <a:pt x="292" y="602"/>
                </a:lnTo>
                <a:lnTo>
                  <a:pt x="260" y="598"/>
                </a:lnTo>
                <a:lnTo>
                  <a:pt x="228" y="590"/>
                </a:lnTo>
                <a:lnTo>
                  <a:pt x="198" y="580"/>
                </a:lnTo>
                <a:lnTo>
                  <a:pt x="170" y="568"/>
                </a:lnTo>
                <a:lnTo>
                  <a:pt x="144" y="552"/>
                </a:lnTo>
                <a:lnTo>
                  <a:pt x="118" y="534"/>
                </a:lnTo>
                <a:lnTo>
                  <a:pt x="96" y="516"/>
                </a:lnTo>
                <a:lnTo>
                  <a:pt x="74" y="494"/>
                </a:lnTo>
                <a:lnTo>
                  <a:pt x="56" y="470"/>
                </a:lnTo>
                <a:lnTo>
                  <a:pt x="40" y="446"/>
                </a:lnTo>
                <a:lnTo>
                  <a:pt x="26" y="420"/>
                </a:lnTo>
                <a:lnTo>
                  <a:pt x="16" y="392"/>
                </a:lnTo>
                <a:lnTo>
                  <a:pt x="8" y="362"/>
                </a:lnTo>
                <a:lnTo>
                  <a:pt x="2" y="332"/>
                </a:lnTo>
                <a:lnTo>
                  <a:pt x="0" y="302"/>
                </a:lnTo>
                <a:lnTo>
                  <a:pt x="0" y="302"/>
                </a:lnTo>
                <a:lnTo>
                  <a:pt x="2" y="270"/>
                </a:lnTo>
                <a:lnTo>
                  <a:pt x="8" y="240"/>
                </a:lnTo>
                <a:lnTo>
                  <a:pt x="16" y="212"/>
                </a:lnTo>
                <a:lnTo>
                  <a:pt x="26" y="184"/>
                </a:lnTo>
                <a:lnTo>
                  <a:pt x="40" y="158"/>
                </a:lnTo>
                <a:lnTo>
                  <a:pt x="56" y="132"/>
                </a:lnTo>
                <a:lnTo>
                  <a:pt x="74" y="110"/>
                </a:lnTo>
                <a:lnTo>
                  <a:pt x="96" y="88"/>
                </a:lnTo>
                <a:lnTo>
                  <a:pt x="118" y="68"/>
                </a:lnTo>
                <a:lnTo>
                  <a:pt x="144" y="52"/>
                </a:lnTo>
                <a:lnTo>
                  <a:pt x="170" y="36"/>
                </a:lnTo>
                <a:lnTo>
                  <a:pt x="198" y="24"/>
                </a:lnTo>
                <a:lnTo>
                  <a:pt x="228" y="14"/>
                </a:lnTo>
                <a:lnTo>
                  <a:pt x="260" y="6"/>
                </a:lnTo>
                <a:lnTo>
                  <a:pt x="292" y="2"/>
                </a:lnTo>
                <a:lnTo>
                  <a:pt x="326" y="0"/>
                </a:lnTo>
              </a:path>
            </a:pathLst>
          </a:custGeom>
          <a:noFill/>
          <a:ln w="292100" cap="rnd">
            <a:solidFill>
              <a:schemeClr val="bg1">
                <a:lumMod val="75000"/>
              </a:schemeClr>
            </a:solidFill>
            <a:prstDash val="solid"/>
            <a:round/>
          </a:ln>
          <a:extLst>
            <a:ext uri="{909E8E84-426E-40DD-AFC4-6F175D3DCCD1}">
              <a14:hiddenFill xmlns:a14="http://schemas.microsoft.com/office/drawing/2010/main">
                <a:solidFill>
                  <a:srgbClr val="FFFFFF"/>
                </a:solidFill>
              </a14:hiddenFill>
            </a:ext>
          </a:extLst>
        </p:spPr>
        <p:txBody>
          <a:bodyPr anchor="ctr"/>
          <a:p>
            <a:pPr algn="ctr"/>
            <a:endParaRPr sz="2000">
              <a:latin typeface="微软雅黑" panose="020B0503020204020204" pitchFamily="34" charset="-122"/>
              <a:ea typeface="微软雅黑" panose="020B0503020204020204" pitchFamily="34" charset="-122"/>
            </a:endParaRPr>
          </a:p>
        </p:txBody>
      </p:sp>
      <p:sp>
        <p:nvSpPr>
          <p:cNvPr id="6" name="išlíďê"/>
          <p:cNvSpPr/>
          <p:nvPr/>
        </p:nvSpPr>
        <p:spPr bwMode="auto">
          <a:xfrm flipH="1">
            <a:off x="4428586" y="3335827"/>
            <a:ext cx="2434757" cy="0"/>
          </a:xfrm>
          <a:prstGeom prst="line">
            <a:avLst/>
          </a:prstGeom>
          <a:noFill/>
          <a:ln w="292100" cap="rnd">
            <a:solidFill>
              <a:schemeClr val="bg1">
                <a:lumMod val="75000"/>
              </a:schemeClr>
            </a:solidFill>
            <a:prstDash val="solid"/>
            <a:round/>
          </a:ln>
          <a:extLst>
            <a:ext uri="{909E8E84-426E-40DD-AFC4-6F175D3DCCD1}">
              <a14:hiddenFill xmlns:a14="http://schemas.microsoft.com/office/drawing/2010/main">
                <a:noFill/>
              </a14:hiddenFill>
            </a:ext>
          </a:extLst>
        </p:spPr>
        <p:txBody>
          <a:bodyPr anchor="ctr"/>
          <a:p>
            <a:pPr algn="ctr"/>
            <a:endParaRPr sz="2000">
              <a:latin typeface="微软雅黑" panose="020B0503020204020204" pitchFamily="34" charset="-122"/>
              <a:ea typeface="微软雅黑" panose="020B0503020204020204" pitchFamily="34" charset="-122"/>
            </a:endParaRPr>
          </a:p>
        </p:txBody>
      </p:sp>
      <p:sp>
        <p:nvSpPr>
          <p:cNvPr id="7" name="iṧļiḍe"/>
          <p:cNvSpPr/>
          <p:nvPr/>
        </p:nvSpPr>
        <p:spPr bwMode="auto">
          <a:xfrm flipH="1">
            <a:off x="4417724" y="4302028"/>
            <a:ext cx="3582088" cy="0"/>
          </a:xfrm>
          <a:prstGeom prst="line">
            <a:avLst/>
          </a:prstGeom>
          <a:noFill/>
          <a:ln w="292100" cap="rnd">
            <a:solidFill>
              <a:schemeClr val="bg1">
                <a:lumMod val="75000"/>
              </a:schemeClr>
            </a:solidFill>
            <a:prstDash val="solid"/>
            <a:round/>
          </a:ln>
          <a:extLst>
            <a:ext uri="{909E8E84-426E-40DD-AFC4-6F175D3DCCD1}">
              <a14:hiddenFill xmlns:a14="http://schemas.microsoft.com/office/drawing/2010/main">
                <a:noFill/>
              </a14:hiddenFill>
            </a:ext>
          </a:extLst>
        </p:spPr>
        <p:txBody>
          <a:bodyPr anchor="ctr"/>
          <a:p>
            <a:pPr algn="ctr"/>
            <a:endParaRPr sz="2000">
              <a:latin typeface="微软雅黑" panose="020B0503020204020204" pitchFamily="34" charset="-122"/>
              <a:ea typeface="微软雅黑" panose="020B0503020204020204" pitchFamily="34" charset="-122"/>
            </a:endParaRPr>
          </a:p>
        </p:txBody>
      </p:sp>
      <p:sp>
        <p:nvSpPr>
          <p:cNvPr id="9" name="îṥ1îďé"/>
          <p:cNvSpPr/>
          <p:nvPr/>
        </p:nvSpPr>
        <p:spPr bwMode="auto">
          <a:xfrm flipH="1">
            <a:off x="6863342" y="3335827"/>
            <a:ext cx="1908396" cy="0"/>
          </a:xfrm>
          <a:prstGeom prst="line">
            <a:avLst/>
          </a:prstGeom>
          <a:noFill/>
          <a:ln w="292100" cap="rnd">
            <a:solidFill>
              <a:schemeClr val="bg1">
                <a:lumMod val="75000"/>
              </a:schemeClr>
            </a:solidFill>
            <a:prstDash val="solid"/>
            <a:round/>
          </a:ln>
          <a:extLst>
            <a:ext uri="{909E8E84-426E-40DD-AFC4-6F175D3DCCD1}">
              <a14:hiddenFill xmlns:a14="http://schemas.microsoft.com/office/drawing/2010/main">
                <a:noFill/>
              </a14:hiddenFill>
            </a:ext>
          </a:extLst>
        </p:spPr>
        <p:txBody>
          <a:bodyPr anchor="ctr"/>
          <a:p>
            <a:pPr algn="ctr"/>
            <a:endParaRPr sz="2000">
              <a:latin typeface="微软雅黑" panose="020B0503020204020204" pitchFamily="34" charset="-122"/>
              <a:ea typeface="微软雅黑" panose="020B0503020204020204" pitchFamily="34" charset="-122"/>
            </a:endParaRPr>
          </a:p>
        </p:txBody>
      </p:sp>
      <p:sp>
        <p:nvSpPr>
          <p:cNvPr id="11" name="îṥḷíde"/>
          <p:cNvSpPr/>
          <p:nvPr/>
        </p:nvSpPr>
        <p:spPr bwMode="auto">
          <a:xfrm>
            <a:off x="8736648" y="2371034"/>
            <a:ext cx="423788" cy="964793"/>
          </a:xfrm>
          <a:custGeom>
            <a:avLst/>
            <a:gdLst>
              <a:gd name="T0" fmla="*/ 0 w 324"/>
              <a:gd name="T1" fmla="*/ 0 h 604"/>
              <a:gd name="T2" fmla="*/ 0 w 324"/>
              <a:gd name="T3" fmla="*/ 0 h 604"/>
              <a:gd name="T4" fmla="*/ 34 w 324"/>
              <a:gd name="T5" fmla="*/ 2 h 604"/>
              <a:gd name="T6" fmla="*/ 66 w 324"/>
              <a:gd name="T7" fmla="*/ 6 h 604"/>
              <a:gd name="T8" fmla="*/ 96 w 324"/>
              <a:gd name="T9" fmla="*/ 14 h 604"/>
              <a:gd name="T10" fmla="*/ 126 w 324"/>
              <a:gd name="T11" fmla="*/ 24 h 604"/>
              <a:gd name="T12" fmla="*/ 154 w 324"/>
              <a:gd name="T13" fmla="*/ 36 h 604"/>
              <a:gd name="T14" fmla="*/ 182 w 324"/>
              <a:gd name="T15" fmla="*/ 52 h 604"/>
              <a:gd name="T16" fmla="*/ 206 w 324"/>
              <a:gd name="T17" fmla="*/ 70 h 604"/>
              <a:gd name="T18" fmla="*/ 230 w 324"/>
              <a:gd name="T19" fmla="*/ 88 h 604"/>
              <a:gd name="T20" fmla="*/ 250 w 324"/>
              <a:gd name="T21" fmla="*/ 110 h 604"/>
              <a:gd name="T22" fmla="*/ 270 w 324"/>
              <a:gd name="T23" fmla="*/ 134 h 604"/>
              <a:gd name="T24" fmla="*/ 286 w 324"/>
              <a:gd name="T25" fmla="*/ 158 h 604"/>
              <a:gd name="T26" fmla="*/ 300 w 324"/>
              <a:gd name="T27" fmla="*/ 184 h 604"/>
              <a:gd name="T28" fmla="*/ 310 w 324"/>
              <a:gd name="T29" fmla="*/ 212 h 604"/>
              <a:gd name="T30" fmla="*/ 318 w 324"/>
              <a:gd name="T31" fmla="*/ 242 h 604"/>
              <a:gd name="T32" fmla="*/ 324 w 324"/>
              <a:gd name="T33" fmla="*/ 272 h 604"/>
              <a:gd name="T34" fmla="*/ 324 w 324"/>
              <a:gd name="T35" fmla="*/ 302 h 604"/>
              <a:gd name="T36" fmla="*/ 324 w 324"/>
              <a:gd name="T37" fmla="*/ 302 h 604"/>
              <a:gd name="T38" fmla="*/ 324 w 324"/>
              <a:gd name="T39" fmla="*/ 332 h 604"/>
              <a:gd name="T40" fmla="*/ 318 w 324"/>
              <a:gd name="T41" fmla="*/ 362 h 604"/>
              <a:gd name="T42" fmla="*/ 310 w 324"/>
              <a:gd name="T43" fmla="*/ 392 h 604"/>
              <a:gd name="T44" fmla="*/ 300 w 324"/>
              <a:gd name="T45" fmla="*/ 420 h 604"/>
              <a:gd name="T46" fmla="*/ 286 w 324"/>
              <a:gd name="T47" fmla="*/ 446 h 604"/>
              <a:gd name="T48" fmla="*/ 270 w 324"/>
              <a:gd name="T49" fmla="*/ 470 h 604"/>
              <a:gd name="T50" fmla="*/ 250 w 324"/>
              <a:gd name="T51" fmla="*/ 494 h 604"/>
              <a:gd name="T52" fmla="*/ 230 w 324"/>
              <a:gd name="T53" fmla="*/ 516 h 604"/>
              <a:gd name="T54" fmla="*/ 206 w 324"/>
              <a:gd name="T55" fmla="*/ 534 h 604"/>
              <a:gd name="T56" fmla="*/ 182 w 324"/>
              <a:gd name="T57" fmla="*/ 552 h 604"/>
              <a:gd name="T58" fmla="*/ 154 w 324"/>
              <a:gd name="T59" fmla="*/ 568 h 604"/>
              <a:gd name="T60" fmla="*/ 126 w 324"/>
              <a:gd name="T61" fmla="*/ 580 h 604"/>
              <a:gd name="T62" fmla="*/ 96 w 324"/>
              <a:gd name="T63" fmla="*/ 590 h 604"/>
              <a:gd name="T64" fmla="*/ 66 w 324"/>
              <a:gd name="T65" fmla="*/ 598 h 604"/>
              <a:gd name="T66" fmla="*/ 34 w 324"/>
              <a:gd name="T67" fmla="*/ 602 h 604"/>
              <a:gd name="T68" fmla="*/ 0 w 324"/>
              <a:gd name="T69" fmla="*/ 604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604">
                <a:moveTo>
                  <a:pt x="0" y="0"/>
                </a:moveTo>
                <a:lnTo>
                  <a:pt x="0" y="0"/>
                </a:lnTo>
                <a:lnTo>
                  <a:pt x="34" y="2"/>
                </a:lnTo>
                <a:lnTo>
                  <a:pt x="66" y="6"/>
                </a:lnTo>
                <a:lnTo>
                  <a:pt x="96" y="14"/>
                </a:lnTo>
                <a:lnTo>
                  <a:pt x="126" y="24"/>
                </a:lnTo>
                <a:lnTo>
                  <a:pt x="154" y="36"/>
                </a:lnTo>
                <a:lnTo>
                  <a:pt x="182" y="52"/>
                </a:lnTo>
                <a:lnTo>
                  <a:pt x="206" y="70"/>
                </a:lnTo>
                <a:lnTo>
                  <a:pt x="230" y="88"/>
                </a:lnTo>
                <a:lnTo>
                  <a:pt x="250" y="110"/>
                </a:lnTo>
                <a:lnTo>
                  <a:pt x="270" y="134"/>
                </a:lnTo>
                <a:lnTo>
                  <a:pt x="286" y="158"/>
                </a:lnTo>
                <a:lnTo>
                  <a:pt x="300" y="184"/>
                </a:lnTo>
                <a:lnTo>
                  <a:pt x="310" y="212"/>
                </a:lnTo>
                <a:lnTo>
                  <a:pt x="318" y="242"/>
                </a:lnTo>
                <a:lnTo>
                  <a:pt x="324" y="272"/>
                </a:lnTo>
                <a:lnTo>
                  <a:pt x="324" y="302"/>
                </a:lnTo>
                <a:lnTo>
                  <a:pt x="324" y="302"/>
                </a:lnTo>
                <a:lnTo>
                  <a:pt x="324" y="332"/>
                </a:lnTo>
                <a:lnTo>
                  <a:pt x="318" y="362"/>
                </a:lnTo>
                <a:lnTo>
                  <a:pt x="310" y="392"/>
                </a:lnTo>
                <a:lnTo>
                  <a:pt x="300" y="420"/>
                </a:lnTo>
                <a:lnTo>
                  <a:pt x="286" y="446"/>
                </a:lnTo>
                <a:lnTo>
                  <a:pt x="270" y="470"/>
                </a:lnTo>
                <a:lnTo>
                  <a:pt x="250" y="494"/>
                </a:lnTo>
                <a:lnTo>
                  <a:pt x="230" y="516"/>
                </a:lnTo>
                <a:lnTo>
                  <a:pt x="206" y="534"/>
                </a:lnTo>
                <a:lnTo>
                  <a:pt x="182" y="552"/>
                </a:lnTo>
                <a:lnTo>
                  <a:pt x="154" y="568"/>
                </a:lnTo>
                <a:lnTo>
                  <a:pt x="126" y="580"/>
                </a:lnTo>
                <a:lnTo>
                  <a:pt x="96" y="590"/>
                </a:lnTo>
                <a:lnTo>
                  <a:pt x="66" y="598"/>
                </a:lnTo>
                <a:lnTo>
                  <a:pt x="34" y="602"/>
                </a:lnTo>
                <a:lnTo>
                  <a:pt x="0" y="604"/>
                </a:lnTo>
              </a:path>
            </a:pathLst>
          </a:custGeom>
          <a:noFill/>
          <a:ln w="292100" cap="rnd">
            <a:solidFill>
              <a:schemeClr val="bg1">
                <a:lumMod val="75000"/>
              </a:schemeClr>
            </a:solidFill>
            <a:prstDash val="solid"/>
            <a:round/>
          </a:ln>
          <a:extLst>
            <a:ext uri="{909E8E84-426E-40DD-AFC4-6F175D3DCCD1}">
              <a14:hiddenFill xmlns:a14="http://schemas.microsoft.com/office/drawing/2010/main">
                <a:solidFill>
                  <a:srgbClr val="FFFFFF"/>
                </a:solidFill>
              </a14:hiddenFill>
            </a:ext>
          </a:extLst>
        </p:spPr>
        <p:txBody>
          <a:bodyPr anchor="ctr"/>
          <a:p>
            <a:pPr algn="ctr"/>
            <a:endParaRPr sz="2000">
              <a:latin typeface="微软雅黑" panose="020B0503020204020204" pitchFamily="34" charset="-122"/>
              <a:ea typeface="微软雅黑" panose="020B0503020204020204" pitchFamily="34" charset="-122"/>
            </a:endParaRPr>
          </a:p>
        </p:txBody>
      </p:sp>
      <p:sp>
        <p:nvSpPr>
          <p:cNvPr id="15" name="圆角矩形标注 14"/>
          <p:cNvSpPr/>
          <p:nvPr/>
        </p:nvSpPr>
        <p:spPr>
          <a:xfrm>
            <a:off x="7044296" y="1134745"/>
            <a:ext cx="3481889" cy="915894"/>
          </a:xfrm>
          <a:prstGeom prst="wedgeRoundRectCallout">
            <a:avLst>
              <a:gd name="adj1" fmla="val -34067"/>
              <a:gd name="adj2" fmla="val 61484"/>
              <a:gd name="adj3" fmla="val 16667"/>
            </a:avLst>
          </a:prstGeom>
          <a:solidFill>
            <a:schemeClr val="bg2">
              <a:lumMod val="75000"/>
            </a:schemeClr>
          </a:solidFill>
          <a:ln>
            <a:solidFill>
              <a:schemeClr val="bg2">
                <a:lumMod val="75000"/>
              </a:scheme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p>
        </p:txBody>
      </p:sp>
      <p:sp>
        <p:nvSpPr>
          <p:cNvPr id="16" name="文本框 15"/>
          <p:cNvSpPr txBox="1"/>
          <p:nvPr/>
        </p:nvSpPr>
        <p:spPr>
          <a:xfrm>
            <a:off x="7179261" y="1229925"/>
            <a:ext cx="3211960" cy="583619"/>
          </a:xfrm>
          <a:prstGeom prst="rect">
            <a:avLst/>
          </a:prstGeom>
          <a:noFill/>
        </p:spPr>
        <p:txBody>
          <a:bodyPr wrap="square" rtlCol="0" anchor="t">
            <a:spAutoFit/>
          </a:bodyPr>
          <a:p>
            <a:r>
              <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东东的咖啡店转型升级十分成功，打开了国内市场，准备上市</a:t>
            </a:r>
            <a:endPar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7" name="圆角矩形标注 16"/>
          <p:cNvSpPr/>
          <p:nvPr/>
        </p:nvSpPr>
        <p:spPr>
          <a:xfrm rot="10800000">
            <a:off x="2893474" y="4725224"/>
            <a:ext cx="2653654" cy="1071488"/>
          </a:xfrm>
          <a:prstGeom prst="wedgeRoundRectCallout">
            <a:avLst>
              <a:gd name="adj1" fmla="val -38857"/>
              <a:gd name="adj2" fmla="val 66018"/>
              <a:gd name="adj3" fmla="val 16667"/>
            </a:avLst>
          </a:prstGeom>
          <a:solidFill>
            <a:schemeClr val="bg2">
              <a:lumMod val="75000"/>
            </a:schemeClr>
          </a:solidFill>
          <a:ln>
            <a:solidFill>
              <a:schemeClr val="bg2">
                <a:lumMod val="75000"/>
              </a:scheme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p>
        </p:txBody>
      </p:sp>
      <p:sp>
        <p:nvSpPr>
          <p:cNvPr id="18" name="íSḻïḋé"/>
          <p:cNvSpPr/>
          <p:nvPr/>
        </p:nvSpPr>
        <p:spPr bwMode="auto">
          <a:xfrm>
            <a:off x="3187072" y="4864924"/>
            <a:ext cx="2065247" cy="78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p>
            <a:pPr indent="0" fontAlgn="auto"/>
            <a:r>
              <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东东公司</a:t>
            </a:r>
            <a:r>
              <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的股票在市场上成交很活跃，很受</a:t>
            </a:r>
            <a:r>
              <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市场关注</a:t>
            </a:r>
            <a:endPar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圆角矩形标注 18"/>
          <p:cNvSpPr/>
          <p:nvPr/>
        </p:nvSpPr>
        <p:spPr>
          <a:xfrm rot="10800000" flipH="1">
            <a:off x="7714127" y="4725224"/>
            <a:ext cx="2660450" cy="893667"/>
          </a:xfrm>
          <a:prstGeom prst="wedgeRoundRectCallout">
            <a:avLst>
              <a:gd name="adj1" fmla="val -37236"/>
              <a:gd name="adj2" fmla="val 73398"/>
              <a:gd name="adj3" fmla="val 16667"/>
            </a:avLst>
          </a:prstGeom>
          <a:solidFill>
            <a:schemeClr val="bg2">
              <a:lumMod val="75000"/>
            </a:schemeClr>
          </a:solidFill>
          <a:ln>
            <a:solidFill>
              <a:schemeClr val="bg2">
                <a:lumMod val="75000"/>
              </a:scheme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p>
        </p:txBody>
      </p:sp>
      <p:sp>
        <p:nvSpPr>
          <p:cNvPr id="20" name="íṩḻîḍé"/>
          <p:cNvSpPr/>
          <p:nvPr/>
        </p:nvSpPr>
        <p:spPr bwMode="auto">
          <a:xfrm>
            <a:off x="7815107" y="4812425"/>
            <a:ext cx="2459460" cy="8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p>
            <a:pPr>
              <a:lnSpc>
                <a:spcPct val="120000"/>
              </a:lnSpc>
              <a:spcBef>
                <a:spcPct val="0"/>
              </a:spcBef>
            </a:pPr>
            <a:r>
              <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东东的公司接待证券公司的调研团到访</a:t>
            </a:r>
            <a:endParaRPr lang="zh-CN" sz="1600"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1" name="íŝlíde"/>
          <p:cNvSpPr/>
          <p:nvPr/>
        </p:nvSpPr>
        <p:spPr bwMode="auto">
          <a:xfrm>
            <a:off x="3521623" y="2244908"/>
            <a:ext cx="242935" cy="253522"/>
          </a:xfrm>
          <a:prstGeom prst="ellipse">
            <a:avLst/>
          </a:prstGeom>
          <a:solidFill>
            <a:sysClr val="window" lastClr="FFFFFF"/>
          </a:solidFill>
          <a:ln>
            <a:solidFill>
              <a:srgbClr val="5B9BD5"/>
            </a:solid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2" name="îṡļíďê"/>
          <p:cNvSpPr/>
          <p:nvPr/>
        </p:nvSpPr>
        <p:spPr bwMode="auto">
          <a:xfrm>
            <a:off x="5304503" y="4169633"/>
            <a:ext cx="242935" cy="253522"/>
          </a:xfrm>
          <a:prstGeom prst="ellipse">
            <a:avLst/>
          </a:prstGeom>
          <a:solidFill>
            <a:sysClr val="window" lastClr="FFFFFF"/>
          </a:solidFill>
          <a:ln>
            <a:solidFill>
              <a:srgbClr val="A5A5A5"/>
            </a:solid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3" name="íşļïḓé"/>
          <p:cNvSpPr/>
          <p:nvPr/>
        </p:nvSpPr>
        <p:spPr bwMode="auto">
          <a:xfrm>
            <a:off x="7355962" y="2244273"/>
            <a:ext cx="242935" cy="253522"/>
          </a:xfrm>
          <a:prstGeom prst="ellipse">
            <a:avLst/>
          </a:prstGeom>
          <a:solidFill>
            <a:sysClr val="window" lastClr="FFFFFF"/>
          </a:solidFill>
          <a:ln>
            <a:solidFill>
              <a:srgbClr val="5B9BD5"/>
            </a:solid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4" name="íṣḷiḓé"/>
          <p:cNvSpPr/>
          <p:nvPr/>
        </p:nvSpPr>
        <p:spPr bwMode="auto">
          <a:xfrm>
            <a:off x="7878345" y="4169633"/>
            <a:ext cx="242935" cy="253522"/>
          </a:xfrm>
          <a:prstGeom prst="ellipse">
            <a:avLst/>
          </a:prstGeom>
          <a:solidFill>
            <a:sysClr val="window" lastClr="FFFFFF"/>
          </a:solidFill>
          <a:ln>
            <a:solidFill>
              <a:srgbClr val="A5A5A5"/>
            </a:solid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5" name="îṧḷiďé"/>
          <p:cNvSpPr/>
          <p:nvPr/>
        </p:nvSpPr>
        <p:spPr bwMode="auto">
          <a:xfrm>
            <a:off x="5001109" y="2325964"/>
            <a:ext cx="86377" cy="90141"/>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6" name="íŝḷîḑé"/>
          <p:cNvSpPr/>
          <p:nvPr/>
        </p:nvSpPr>
        <p:spPr bwMode="auto">
          <a:xfrm>
            <a:off x="6178536" y="2325964"/>
            <a:ext cx="86377" cy="90141"/>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7" name="íŝḷíde"/>
          <p:cNvSpPr/>
          <p:nvPr/>
        </p:nvSpPr>
        <p:spPr bwMode="auto">
          <a:xfrm>
            <a:off x="7890421" y="3283714"/>
            <a:ext cx="87728" cy="91549"/>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8" name="išḷiḍè"/>
          <p:cNvSpPr/>
          <p:nvPr/>
        </p:nvSpPr>
        <p:spPr bwMode="auto">
          <a:xfrm>
            <a:off x="4385398" y="4254141"/>
            <a:ext cx="86377" cy="90141"/>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29" name="íṡḷîdè"/>
          <p:cNvSpPr/>
          <p:nvPr/>
        </p:nvSpPr>
        <p:spPr bwMode="auto">
          <a:xfrm>
            <a:off x="6669704" y="4256958"/>
            <a:ext cx="86377" cy="90141"/>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0" name="iṡlïḋê"/>
          <p:cNvSpPr/>
          <p:nvPr/>
        </p:nvSpPr>
        <p:spPr bwMode="auto">
          <a:xfrm>
            <a:off x="9243546" y="4256958"/>
            <a:ext cx="86377" cy="90141"/>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1" name="îṧḷïḓè"/>
          <p:cNvSpPr/>
          <p:nvPr/>
        </p:nvSpPr>
        <p:spPr bwMode="auto">
          <a:xfrm>
            <a:off x="8600545" y="2338664"/>
            <a:ext cx="86377" cy="90141"/>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2" name="íślïḑè"/>
          <p:cNvSpPr/>
          <p:nvPr/>
        </p:nvSpPr>
        <p:spPr bwMode="auto">
          <a:xfrm>
            <a:off x="8699435" y="3283714"/>
            <a:ext cx="86377" cy="91550"/>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3" name="íŝḷíde"/>
          <p:cNvSpPr/>
          <p:nvPr/>
        </p:nvSpPr>
        <p:spPr bwMode="auto">
          <a:xfrm>
            <a:off x="7043966" y="3290699"/>
            <a:ext cx="87728" cy="91549"/>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4" name="íŝḷíde"/>
          <p:cNvSpPr/>
          <p:nvPr/>
        </p:nvSpPr>
        <p:spPr bwMode="auto">
          <a:xfrm>
            <a:off x="6197511" y="3290699"/>
            <a:ext cx="87728" cy="91549"/>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5" name="íŝḷíde"/>
          <p:cNvSpPr/>
          <p:nvPr/>
        </p:nvSpPr>
        <p:spPr bwMode="auto">
          <a:xfrm>
            <a:off x="5351056" y="3291334"/>
            <a:ext cx="87728" cy="91549"/>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6" name="íŝḷíde"/>
          <p:cNvSpPr/>
          <p:nvPr/>
        </p:nvSpPr>
        <p:spPr bwMode="auto">
          <a:xfrm>
            <a:off x="4504601" y="3291334"/>
            <a:ext cx="87728" cy="91549"/>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sp>
        <p:nvSpPr>
          <p:cNvPr id="37" name="íŝḷíde"/>
          <p:cNvSpPr/>
          <p:nvPr/>
        </p:nvSpPr>
        <p:spPr bwMode="auto">
          <a:xfrm>
            <a:off x="10452646" y="4257169"/>
            <a:ext cx="87728" cy="91549"/>
          </a:xfrm>
          <a:prstGeom prst="ellipse">
            <a:avLst/>
          </a:prstGeom>
          <a:solidFill>
            <a:sysClr val="window" lastClr="FFFFFF"/>
          </a:solidFill>
          <a:ln>
            <a:noFill/>
          </a:ln>
        </p:spPr>
        <p:style>
          <a:lnRef idx="2">
            <a:srgbClr val="5B9BD5">
              <a:shade val="50000"/>
            </a:srgbClr>
          </a:lnRef>
          <a:fillRef idx="1">
            <a:srgbClr val="5B9BD5"/>
          </a:fillRef>
          <a:effectRef idx="0">
            <a:srgbClr val="5B9BD5"/>
          </a:effectRef>
          <a:fontRef idx="minor">
            <a:sysClr val="window" lastClr="FFFFFF"/>
          </a:fontRef>
        </p:style>
        <p:txBody>
          <a:bodyPr anchor="ctr"/>
          <a:p>
            <a:pPr algn="ctr"/>
            <a:endParaRPr sz="2000">
              <a:latin typeface="微软雅黑" panose="020B0503020204020204" pitchFamily="34" charset="-122"/>
              <a:ea typeface="微软雅黑" panose="020B0503020204020204" pitchFamily="34" charset="-122"/>
            </a:endParaRPr>
          </a:p>
        </p:txBody>
      </p:sp>
      <p:pic>
        <p:nvPicPr>
          <p:cNvPr id="46" name="图片 45" descr="rdesign_3647"/>
          <p:cNvPicPr>
            <a:picLocks noChangeAspect="1"/>
          </p:cNvPicPr>
          <p:nvPr/>
        </p:nvPicPr>
        <p:blipFill>
          <a:blip r:embed="rId3"/>
          <a:stretch>
            <a:fillRect/>
          </a:stretch>
        </p:blipFill>
        <p:spPr>
          <a:xfrm>
            <a:off x="894715" y="1477010"/>
            <a:ext cx="1689100" cy="1266825"/>
          </a:xfrm>
          <a:prstGeom prst="rect">
            <a:avLst/>
          </a:prstGeom>
        </p:spPr>
      </p:pic>
      <p:pic>
        <p:nvPicPr>
          <p:cNvPr id="38" name="图片 37" descr="man-4365597_960_720"/>
          <p:cNvPicPr>
            <a:picLocks noChangeAspect="1"/>
          </p:cNvPicPr>
          <p:nvPr/>
        </p:nvPicPr>
        <p:blipFill>
          <a:blip r:embed="rId4"/>
          <a:stretch>
            <a:fillRect/>
          </a:stretch>
        </p:blipFill>
        <p:spPr>
          <a:xfrm>
            <a:off x="2441575" y="1661160"/>
            <a:ext cx="578485" cy="836930"/>
          </a:xfrm>
          <a:prstGeom prst="rect">
            <a:avLst/>
          </a:prstGeom>
        </p:spPr>
      </p:pic>
      <p:sp>
        <p:nvSpPr>
          <p:cNvPr id="39" name="圆角矩形标注 38"/>
          <p:cNvSpPr/>
          <p:nvPr/>
        </p:nvSpPr>
        <p:spPr>
          <a:xfrm>
            <a:off x="3521624" y="1186693"/>
            <a:ext cx="1792406" cy="793927"/>
          </a:xfrm>
          <a:prstGeom prst="wedgeRoundRectCallout">
            <a:avLst>
              <a:gd name="adj1" fmla="val -36887"/>
              <a:gd name="adj2" fmla="val 68548"/>
              <a:gd name="adj3" fmla="val 16667"/>
            </a:avLst>
          </a:prstGeom>
          <a:solidFill>
            <a:schemeClr val="bg2">
              <a:lumMod val="75000"/>
            </a:schemeClr>
          </a:solidFill>
          <a:ln>
            <a:solidFill>
              <a:schemeClr val="bg2">
                <a:lumMod val="75000"/>
              </a:scheme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endParaRPr lang="zh-CN" altLang="en-US"/>
          </a:p>
        </p:txBody>
      </p:sp>
      <p:sp>
        <p:nvSpPr>
          <p:cNvPr id="40" name="iŝľîḑè"/>
          <p:cNvSpPr/>
          <p:nvPr/>
        </p:nvSpPr>
        <p:spPr bwMode="auto">
          <a:xfrm>
            <a:off x="3565495" y="1235005"/>
            <a:ext cx="1686570" cy="59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p>
            <a:pPr algn="l">
              <a:lnSpc>
                <a:spcPct val="120000"/>
              </a:lnSpc>
              <a:spcBef>
                <a:spcPct val="0"/>
              </a:spcBef>
            </a:pPr>
            <a:r>
              <a:rPr lang="zh-CN" sz="1600" b="1">
                <a:solidFill>
                  <a:schemeClr val="tx1">
                    <a:lumMod val="65000"/>
                    <a:lumOff val="35000"/>
                  </a:schemeClr>
                </a:solidFill>
                <a:latin typeface="微软雅黑" panose="020B0503020204020204" pitchFamily="34" charset="-122"/>
                <a:ea typeface="微软雅黑" panose="020B0503020204020204" pitchFamily="34" charset="-122"/>
              </a:rPr>
              <a:t>东东的升级转型项目需要投资人</a:t>
            </a:r>
            <a:r>
              <a:rPr lang="en-US" altLang="zh-CN" sz="1200" b="1" dirty="0">
                <a:solidFill>
                  <a:sysClr val="window" lastClr="FFFFFF"/>
                </a:solidFill>
                <a:latin typeface="微软雅黑" panose="020B0503020204020204" pitchFamily="34" charset="-122"/>
                <a:ea typeface="微软雅黑" panose="020B0503020204020204" pitchFamily="34" charset="-122"/>
              </a:rPr>
              <a:t> </a:t>
            </a:r>
            <a:endParaRPr lang="en-US" altLang="zh-CN" sz="1200" b="1" dirty="0">
              <a:solidFill>
                <a:sysClr val="window" lastClr="FFFFFF"/>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p:tgtEl>
                                          <p:spTgt spid="39"/>
                                        </p:tgtEl>
                                        <p:attrNameLst>
                                          <p:attrName>ppt_y</p:attrName>
                                        </p:attrNameLst>
                                      </p:cBhvr>
                                      <p:tavLst>
                                        <p:tav tm="0">
                                          <p:val>
                                            <p:strVal val="#ppt_y+#ppt_h*1.125000"/>
                                          </p:val>
                                        </p:tav>
                                        <p:tav tm="100000">
                                          <p:val>
                                            <p:strVal val="#ppt_y"/>
                                          </p:val>
                                        </p:tav>
                                      </p:tavLst>
                                    </p:anim>
                                    <p:animEffect transition="in" filter="wipe(up)">
                                      <p:cBhvr>
                                        <p:cTn id="31" dur="500"/>
                                        <p:tgtEl>
                                          <p:spTgt spid="3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p:tgtEl>
                                          <p:spTgt spid="40"/>
                                        </p:tgtEl>
                                        <p:attrNameLst>
                                          <p:attrName>ppt_y</p:attrName>
                                        </p:attrNameLst>
                                      </p:cBhvr>
                                      <p:tavLst>
                                        <p:tav tm="0">
                                          <p:val>
                                            <p:strVal val="#ppt_y+#ppt_h*1.125000"/>
                                          </p:val>
                                        </p:tav>
                                        <p:tav tm="100000">
                                          <p:val>
                                            <p:strVal val="#ppt_y"/>
                                          </p:val>
                                        </p:tav>
                                      </p:tavLst>
                                    </p:anim>
                                    <p:animEffect transition="in" filter="wipe(up)">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p:tgtEl>
                                          <p:spTgt spid="16"/>
                                        </p:tgtEl>
                                        <p:attrNameLst>
                                          <p:attrName>ppt_y</p:attrName>
                                        </p:attrNameLst>
                                      </p:cBhvr>
                                      <p:tavLst>
                                        <p:tav tm="0">
                                          <p:val>
                                            <p:strVal val="#ppt_y+#ppt_h*1.125000"/>
                                          </p:val>
                                        </p:tav>
                                        <p:tav tm="100000">
                                          <p:val>
                                            <p:strVal val="#ppt_y"/>
                                          </p:val>
                                        </p:tav>
                                      </p:tavLst>
                                    </p:anim>
                                    <p:animEffect transition="in" filter="wipe(up)">
                                      <p:cBhvr>
                                        <p:cTn id="41" dur="500"/>
                                        <p:tgtEl>
                                          <p:spTgt spid="16"/>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p:tgtEl>
                                          <p:spTgt spid="15"/>
                                        </p:tgtEl>
                                        <p:attrNameLst>
                                          <p:attrName>ppt_y</p:attrName>
                                        </p:attrNameLst>
                                      </p:cBhvr>
                                      <p:tavLst>
                                        <p:tav tm="0">
                                          <p:val>
                                            <p:strVal val="#ppt_y+#ppt_h*1.125000"/>
                                          </p:val>
                                        </p:tav>
                                        <p:tav tm="100000">
                                          <p:val>
                                            <p:strVal val="#ppt_y"/>
                                          </p:val>
                                        </p:tav>
                                      </p:tavLst>
                                    </p:anim>
                                    <p:animEffect transition="in" filter="wipe(up)">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2" presetClass="entr" presetSubtype="4"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p:tgtEl>
                                          <p:spTgt spid="17"/>
                                        </p:tgtEl>
                                        <p:attrNameLst>
                                          <p:attrName>ppt_y</p:attrName>
                                        </p:attrNameLst>
                                      </p:cBhvr>
                                      <p:tavLst>
                                        <p:tav tm="0">
                                          <p:val>
                                            <p:strVal val="#ppt_y+#ppt_h*1.125000"/>
                                          </p:val>
                                        </p:tav>
                                        <p:tav tm="100000">
                                          <p:val>
                                            <p:strVal val="#ppt_y"/>
                                          </p:val>
                                        </p:tav>
                                      </p:tavLst>
                                    </p:anim>
                                    <p:animEffect transition="in" filter="wipe(up)">
                                      <p:cBhvr>
                                        <p:cTn id="89" dur="500"/>
                                        <p:tgtEl>
                                          <p:spTgt spid="17"/>
                                        </p:tgtEl>
                                      </p:cBhvr>
                                    </p:animEffect>
                                  </p:childTnLst>
                                </p:cTn>
                              </p:par>
                              <p:par>
                                <p:cTn id="90" presetID="12" presetClass="entr" presetSubtype="4"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 calcmode="lin" valueType="num">
                                      <p:cBhvr additive="base">
                                        <p:cTn id="92" dur="500"/>
                                        <p:tgtEl>
                                          <p:spTgt spid="18"/>
                                        </p:tgtEl>
                                        <p:attrNameLst>
                                          <p:attrName>ppt_y</p:attrName>
                                        </p:attrNameLst>
                                      </p:cBhvr>
                                      <p:tavLst>
                                        <p:tav tm="0">
                                          <p:val>
                                            <p:strVal val="#ppt_y+#ppt_h*1.125000"/>
                                          </p:val>
                                        </p:tav>
                                        <p:tav tm="100000">
                                          <p:val>
                                            <p:strVal val="#ppt_y"/>
                                          </p:val>
                                        </p:tav>
                                      </p:tavLst>
                                    </p:anim>
                                    <p:animEffect transition="in" filter="wipe(up)">
                                      <p:cBhvr>
                                        <p:cTn id="93" dur="500"/>
                                        <p:tgtEl>
                                          <p:spTgt spid="18"/>
                                        </p:tgtEl>
                                      </p:cBhvr>
                                    </p:animEffect>
                                  </p:childTnLst>
                                </p:cTn>
                              </p:par>
                            </p:childTnLst>
                          </p:cTn>
                        </p:par>
                      </p:childTnLst>
                    </p:cTn>
                  </p:par>
                  <p:par>
                    <p:cTn id="94" fill="hold">
                      <p:stCondLst>
                        <p:cond delay="indefinite"/>
                      </p:stCondLst>
                      <p:childTnLst>
                        <p:par>
                          <p:cTn id="95" fill="hold">
                            <p:stCondLst>
                              <p:cond delay="0"/>
                            </p:stCondLst>
                            <p:childTnLst>
                              <p:par>
                                <p:cTn id="96" presetID="12" presetClass="entr" presetSubtype="4"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additive="base">
                                        <p:cTn id="98" dur="500"/>
                                        <p:tgtEl>
                                          <p:spTgt spid="19"/>
                                        </p:tgtEl>
                                        <p:attrNameLst>
                                          <p:attrName>ppt_y</p:attrName>
                                        </p:attrNameLst>
                                      </p:cBhvr>
                                      <p:tavLst>
                                        <p:tav tm="0">
                                          <p:val>
                                            <p:strVal val="#ppt_y+#ppt_h*1.125000"/>
                                          </p:val>
                                        </p:tav>
                                        <p:tav tm="100000">
                                          <p:val>
                                            <p:strVal val="#ppt_y"/>
                                          </p:val>
                                        </p:tav>
                                      </p:tavLst>
                                    </p:anim>
                                    <p:animEffect transition="in" filter="wipe(up)">
                                      <p:cBhvr>
                                        <p:cTn id="99" dur="500"/>
                                        <p:tgtEl>
                                          <p:spTgt spid="19"/>
                                        </p:tgtEl>
                                      </p:cBhvr>
                                    </p:animEffect>
                                  </p:childTnLst>
                                </p:cTn>
                              </p:par>
                              <p:par>
                                <p:cTn id="100" presetID="12" presetClass="entr" presetSubtype="4"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 calcmode="lin" valueType="num">
                                      <p:cBhvr additive="base">
                                        <p:cTn id="102" dur="500"/>
                                        <p:tgtEl>
                                          <p:spTgt spid="20"/>
                                        </p:tgtEl>
                                        <p:attrNameLst>
                                          <p:attrName>ppt_y</p:attrName>
                                        </p:attrNameLst>
                                      </p:cBhvr>
                                      <p:tavLst>
                                        <p:tav tm="0">
                                          <p:val>
                                            <p:strVal val="#ppt_y+#ppt_h*1.125000"/>
                                          </p:val>
                                        </p:tav>
                                        <p:tav tm="100000">
                                          <p:val>
                                            <p:strVal val="#ppt_y"/>
                                          </p:val>
                                        </p:tav>
                                      </p:tavLst>
                                    </p:anim>
                                    <p:animEffect transition="in" filter="wipe(up)">
                                      <p:cBhvr>
                                        <p:cTn id="10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5" grpId="0" bldLvl="0" animBg="1"/>
      <p:bldP spid="26" grpId="0" bldLvl="0" animBg="1"/>
      <p:bldP spid="23" grpId="0" bldLvl="0" animBg="1"/>
      <p:bldP spid="31" grpId="0" bldLvl="0" animBg="1"/>
      <p:bldP spid="21" grpId="1" animBg="1"/>
      <p:bldP spid="25" grpId="1" animBg="1"/>
      <p:bldP spid="26" grpId="1" animBg="1"/>
      <p:bldP spid="23" grpId="1" animBg="1"/>
      <p:bldP spid="31" grpId="1" animBg="1"/>
      <p:bldP spid="39" grpId="0" bldLvl="0" animBg="1"/>
      <p:bldP spid="40" grpId="0"/>
      <p:bldP spid="39" grpId="1" animBg="1"/>
      <p:bldP spid="40" grpId="1"/>
      <p:bldP spid="16" grpId="0"/>
      <p:bldP spid="15" grpId="0" bldLvl="0" animBg="1"/>
      <p:bldP spid="16" grpId="1"/>
      <p:bldP spid="15" grpId="1" animBg="1"/>
      <p:bldP spid="32" grpId="0" bldLvl="0" animBg="1"/>
      <p:bldP spid="11" grpId="0" bldLvl="0" animBg="1"/>
      <p:bldP spid="27" grpId="0" bldLvl="0" animBg="1"/>
      <p:bldP spid="33" grpId="0" bldLvl="0" animBg="1"/>
      <p:bldP spid="34" grpId="0" bldLvl="0" animBg="1"/>
      <p:bldP spid="35" grpId="0" bldLvl="0" animBg="1"/>
      <p:bldP spid="36" grpId="0" bldLvl="0" animBg="1"/>
      <p:bldP spid="28" grpId="0" bldLvl="0" animBg="1"/>
      <p:bldP spid="4" grpId="0" bldLvl="0" animBg="1"/>
      <p:bldP spid="22" grpId="0" bldLvl="0" animBg="1"/>
      <p:bldP spid="29" grpId="0" bldLvl="0" animBg="1"/>
      <p:bldP spid="24" grpId="0" bldLvl="0" animBg="1"/>
      <p:bldP spid="30" grpId="0" bldLvl="0" animBg="1"/>
      <p:bldP spid="37" grpId="0" bldLvl="0" animBg="1"/>
      <p:bldP spid="32" grpId="1" animBg="1"/>
      <p:bldP spid="11" grpId="1" animBg="1"/>
      <p:bldP spid="27" grpId="1" animBg="1"/>
      <p:bldP spid="33" grpId="1" animBg="1"/>
      <p:bldP spid="34" grpId="1" animBg="1"/>
      <p:bldP spid="35" grpId="1" animBg="1"/>
      <p:bldP spid="36" grpId="1" animBg="1"/>
      <p:bldP spid="28" grpId="1" animBg="1"/>
      <p:bldP spid="4" grpId="1" animBg="1"/>
      <p:bldP spid="22" grpId="1" animBg="1"/>
      <p:bldP spid="29" grpId="1" animBg="1"/>
      <p:bldP spid="24" grpId="1" animBg="1"/>
      <p:bldP spid="30" grpId="1" animBg="1"/>
      <p:bldP spid="37" grpId="1" animBg="1"/>
      <p:bldP spid="17" grpId="0" bldLvl="0" animBg="1"/>
      <p:bldP spid="18" grpId="0"/>
      <p:bldP spid="17" grpId="1" animBg="1"/>
      <p:bldP spid="18" grpId="1"/>
      <p:bldP spid="19" grpId="0" bldLvl="0" animBg="1"/>
      <p:bldP spid="20" grpId="0"/>
      <p:bldP spid="19" grpId="1" animBg="1"/>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553325" y="1657350"/>
            <a:ext cx="3836670" cy="3531870"/>
            <a:chOff x="10495" y="3902"/>
            <a:chExt cx="6042" cy="5562"/>
          </a:xfrm>
        </p:grpSpPr>
        <p:pic>
          <p:nvPicPr>
            <p:cNvPr id="109" name="图片 108"/>
            <p:cNvPicPr/>
            <p:nvPr/>
          </p:nvPicPr>
          <p:blipFill>
            <a:blip r:embed="rId1"/>
            <a:stretch>
              <a:fillRect/>
            </a:stretch>
          </p:blipFill>
          <p:spPr>
            <a:xfrm>
              <a:off x="10495" y="3902"/>
              <a:ext cx="6042" cy="4529"/>
            </a:xfrm>
            <a:prstGeom prst="rect">
              <a:avLst/>
            </a:prstGeom>
            <a:noFill/>
            <a:ln w="63500" cmpd="dbl">
              <a:solidFill>
                <a:srgbClr val="A18560"/>
              </a:solidFill>
              <a:prstDash val="solid"/>
            </a:ln>
          </p:spPr>
        </p:pic>
        <p:sp>
          <p:nvSpPr>
            <p:cNvPr id="12" name="文本框 11"/>
            <p:cNvSpPr txBox="1"/>
            <p:nvPr/>
          </p:nvSpPr>
          <p:spPr>
            <a:xfrm>
              <a:off x="12324" y="8884"/>
              <a:ext cx="2383" cy="580"/>
            </a:xfrm>
            <a:prstGeom prst="rect">
              <a:avLst/>
            </a:prstGeom>
            <a:noFill/>
            <a:ln w="63500" cmpd="dbl">
              <a:noFill/>
              <a:prstDash val="solid"/>
            </a:ln>
          </p:spPr>
          <p:txBody>
            <a:bodyPr wrap="square" rtlCol="0">
              <a:spAutoFit/>
            </a:bodyPr>
            <a:p>
              <a:r>
                <a:rPr lang="zh-CN" b="1">
                  <a:latin typeface="微软雅黑" panose="020B0503020204020204" pitchFamily="34" charset="-122"/>
                  <a:ea typeface="微软雅黑" panose="020B0503020204020204" pitchFamily="34" charset="-122"/>
                  <a:sym typeface="宋体" panose="02010600030101010101" pitchFamily="2" charset="-122"/>
                </a:rPr>
                <a:t>北京交易所</a:t>
              </a:r>
              <a:endParaRPr lang="zh-CN" altLang="en-US" b="1"/>
            </a:p>
          </p:txBody>
        </p:sp>
      </p:grpSp>
      <p:grpSp>
        <p:nvGrpSpPr>
          <p:cNvPr id="2" name="组 1"/>
          <p:cNvGrpSpPr/>
          <p:nvPr/>
        </p:nvGrpSpPr>
        <p:grpSpPr>
          <a:xfrm>
            <a:off x="351124" y="264012"/>
            <a:ext cx="2669349" cy="817939"/>
            <a:chOff x="2169366" y="2274395"/>
            <a:chExt cx="2669349" cy="817939"/>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7068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证券交易所</a:t>
              </a:r>
              <a:endParaRPr kumimoji="1" lang="zh-CN" altLang="en-US" sz="2400" b="1" dirty="0" smtClean="0">
                <a:solidFill>
                  <a:srgbClr val="A18560"/>
                </a:solidFill>
                <a:cs typeface="+mn-ea"/>
                <a:sym typeface="+mn-lt"/>
              </a:endParaRPr>
            </a:p>
          </p:txBody>
        </p:sp>
      </p:grpSp>
      <p:pic>
        <p:nvPicPr>
          <p:cNvPr id="5" name="图片 4" descr="LOGO橙字"/>
          <p:cNvPicPr>
            <a:picLocks noChangeAspect="1"/>
          </p:cNvPicPr>
          <p:nvPr/>
        </p:nvPicPr>
        <p:blipFill>
          <a:blip r:embed="rId3"/>
          <a:stretch>
            <a:fillRect/>
          </a:stretch>
        </p:blipFill>
        <p:spPr>
          <a:xfrm>
            <a:off x="9860915" y="6175375"/>
            <a:ext cx="1988185" cy="429260"/>
          </a:xfrm>
          <a:prstGeom prst="rect">
            <a:avLst/>
          </a:prstGeom>
        </p:spPr>
      </p:pic>
      <p:grpSp>
        <p:nvGrpSpPr>
          <p:cNvPr id="8" name="组合 7"/>
          <p:cNvGrpSpPr/>
          <p:nvPr/>
        </p:nvGrpSpPr>
        <p:grpSpPr>
          <a:xfrm>
            <a:off x="561975" y="1657350"/>
            <a:ext cx="3858260" cy="3561715"/>
            <a:chOff x="1028" y="1581"/>
            <a:chExt cx="6076" cy="5609"/>
          </a:xfrm>
        </p:grpSpPr>
        <p:pic>
          <p:nvPicPr>
            <p:cNvPr id="107" name="图片 106"/>
            <p:cNvPicPr/>
            <p:nvPr/>
          </p:nvPicPr>
          <p:blipFill>
            <a:blip r:embed="rId4"/>
            <a:stretch>
              <a:fillRect/>
            </a:stretch>
          </p:blipFill>
          <p:spPr>
            <a:xfrm>
              <a:off x="1028" y="1581"/>
              <a:ext cx="6076" cy="4557"/>
            </a:xfrm>
            <a:prstGeom prst="rect">
              <a:avLst/>
            </a:prstGeom>
            <a:noFill/>
            <a:ln w="63500" cmpd="dbl">
              <a:solidFill>
                <a:srgbClr val="A18560"/>
              </a:solidFill>
              <a:prstDash val="solid"/>
            </a:ln>
          </p:spPr>
        </p:pic>
        <p:sp>
          <p:nvSpPr>
            <p:cNvPr id="7" name="文本框 6"/>
            <p:cNvSpPr txBox="1"/>
            <p:nvPr/>
          </p:nvSpPr>
          <p:spPr>
            <a:xfrm>
              <a:off x="2700" y="6610"/>
              <a:ext cx="2107" cy="580"/>
            </a:xfrm>
            <a:prstGeom prst="rect">
              <a:avLst/>
            </a:prstGeom>
            <a:noFill/>
          </p:spPr>
          <p:txBody>
            <a:bodyPr wrap="square" rtlCol="0">
              <a:spAutoFit/>
            </a:bodyPr>
            <a:p>
              <a:r>
                <a:rPr lang="zh-CN" b="1">
                  <a:latin typeface="微软雅黑" panose="020B0503020204020204" pitchFamily="34" charset="-122"/>
                  <a:ea typeface="微软雅黑" panose="020B0503020204020204" pitchFamily="34" charset="-122"/>
                  <a:sym typeface="宋体" panose="02010600030101010101" pitchFamily="2" charset="-122"/>
                </a:rPr>
                <a:t>上海交易所</a:t>
              </a:r>
              <a:endParaRPr lang="zh-CN" altLang="en-US" b="1"/>
            </a:p>
          </p:txBody>
        </p:sp>
      </p:grpSp>
      <p:grpSp>
        <p:nvGrpSpPr>
          <p:cNvPr id="10" name="组合 9"/>
          <p:cNvGrpSpPr/>
          <p:nvPr/>
        </p:nvGrpSpPr>
        <p:grpSpPr>
          <a:xfrm>
            <a:off x="4126865" y="2413000"/>
            <a:ext cx="3782695" cy="3517900"/>
            <a:chOff x="5777" y="2701"/>
            <a:chExt cx="5957" cy="5540"/>
          </a:xfrm>
        </p:grpSpPr>
        <p:pic>
          <p:nvPicPr>
            <p:cNvPr id="108" name="图片 107"/>
            <p:cNvPicPr/>
            <p:nvPr/>
          </p:nvPicPr>
          <p:blipFill>
            <a:blip r:embed="rId5"/>
            <a:stretch>
              <a:fillRect/>
            </a:stretch>
          </p:blipFill>
          <p:spPr>
            <a:xfrm>
              <a:off x="5777" y="2701"/>
              <a:ext cx="5957" cy="4419"/>
            </a:xfrm>
            <a:prstGeom prst="rect">
              <a:avLst/>
            </a:prstGeom>
            <a:noFill/>
            <a:ln w="63500" cmpd="dbl">
              <a:solidFill>
                <a:srgbClr val="A18560"/>
              </a:solidFill>
              <a:prstDash val="solid"/>
            </a:ln>
          </p:spPr>
        </p:pic>
        <p:sp>
          <p:nvSpPr>
            <p:cNvPr id="9" name="文本框 8"/>
            <p:cNvSpPr txBox="1"/>
            <p:nvPr/>
          </p:nvSpPr>
          <p:spPr>
            <a:xfrm>
              <a:off x="7614" y="7661"/>
              <a:ext cx="2283" cy="580"/>
            </a:xfrm>
            <a:prstGeom prst="rect">
              <a:avLst/>
            </a:prstGeom>
            <a:noFill/>
            <a:ln w="63500" cmpd="dbl">
              <a:noFill/>
              <a:prstDash val="solid"/>
            </a:ln>
          </p:spPr>
          <p:txBody>
            <a:bodyPr wrap="square" rtlCol="0">
              <a:spAutoFit/>
            </a:bodyPr>
            <a:p>
              <a:r>
                <a:rPr lang="zh-CN" b="1">
                  <a:latin typeface="微软雅黑" panose="020B0503020204020204" pitchFamily="34" charset="-122"/>
                  <a:ea typeface="微软雅黑" panose="020B0503020204020204" pitchFamily="34" charset="-122"/>
                  <a:sym typeface="宋体" panose="02010600030101010101" pitchFamily="2" charset="-122"/>
                </a:rPr>
                <a:t>深圳交易所</a:t>
              </a:r>
              <a:endParaRPr lang="zh-CN" altLang="en-US" b="1"/>
            </a:p>
          </p:txBody>
        </p:sp>
      </p:grpSp>
      <p:grpSp>
        <p:nvGrpSpPr>
          <p:cNvPr id="19" name="组合 18"/>
          <p:cNvGrpSpPr/>
          <p:nvPr/>
        </p:nvGrpSpPr>
        <p:grpSpPr>
          <a:xfrm>
            <a:off x="4284980" y="536575"/>
            <a:ext cx="3733800" cy="1120775"/>
            <a:chOff x="12544" y="1581"/>
            <a:chExt cx="5880" cy="1765"/>
          </a:xfrm>
        </p:grpSpPr>
        <p:sp>
          <p:nvSpPr>
            <p:cNvPr id="13" name="文本框 12"/>
            <p:cNvSpPr txBox="1"/>
            <p:nvPr/>
          </p:nvSpPr>
          <p:spPr>
            <a:xfrm>
              <a:off x="12544" y="1581"/>
              <a:ext cx="5280" cy="1307"/>
            </a:xfrm>
            <a:prstGeom prst="rect">
              <a:avLst/>
            </a:prstGeom>
            <a:noFill/>
            <a:ln w="25400">
              <a:solidFill>
                <a:srgbClr val="A18560"/>
              </a:solidFill>
              <a:prstDash val="dash"/>
            </a:ln>
          </p:spPr>
          <p:txBody>
            <a:bodyPr wrap="square">
              <a:spAutoFit/>
            </a:bodyPr>
            <a:p>
              <a:pPr indent="0" fontAlgn="auto"/>
              <a:r>
                <a:rPr lang="zh-CN" sz="1600" b="1">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证券交易所</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rPr>
                <a:t>是为证券集中交易提供场所和设施，组织和监督证券交易，实行自律管理的法人。</a:t>
              </a:r>
              <a:endParaRPr lang="zh-CN" altLang="en-US" sz="1600" b="0" i="1">
                <a:solidFill>
                  <a:schemeClr val="tx1">
                    <a:lumMod val="75000"/>
                    <a:lumOff val="2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7" name="图片 16" descr="303b32313537373939393bb8d6b1ca"/>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40" y="2162"/>
              <a:ext cx="1184" cy="1184"/>
            </a:xfrm>
            <a:prstGeom prst="rect">
              <a:avLst/>
            </a:prstGeom>
          </p:spPr>
        </p:pic>
      </p:grpSp>
      <p:sp>
        <p:nvSpPr>
          <p:cNvPr id="14" name="文本框 13"/>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500"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000" fill="hold">
                                          <p:stCondLst>
                                            <p:cond delay="0"/>
                                          </p:stCondLst>
                                        </p:cTn>
                                        <p:tgtEl>
                                          <p:spTgt spid="8"/>
                                        </p:tgtEl>
                                        <p:attrNameLst>
                                          <p:attrName>style.visibility</p:attrName>
                                        </p:attrNameLst>
                                      </p:cBhvr>
                                      <p:to>
                                        <p:strVal val="visible"/>
                                      </p:to>
                                    </p:set>
                                    <p:animEffect transition="in" filter="strips(downRigh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000" fill="hold">
                                          <p:stCondLst>
                                            <p:cond delay="0"/>
                                          </p:stCondLst>
                                        </p:cTn>
                                        <p:tgtEl>
                                          <p:spTgt spid="10"/>
                                        </p:tgtEl>
                                        <p:attrNameLst>
                                          <p:attrName>style.visibility</p:attrName>
                                        </p:attrNameLst>
                                      </p:cBhvr>
                                      <p:to>
                                        <p:strVal val="visible"/>
                                      </p:to>
                                    </p:set>
                                    <p:animEffect transition="in" filter="strips(downRigh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000" fill="hold">
                                          <p:stCondLst>
                                            <p:cond delay="0"/>
                                          </p:stCondLst>
                                        </p:cTn>
                                        <p:tgtEl>
                                          <p:spTgt spid="11"/>
                                        </p:tgtEl>
                                        <p:attrNameLst>
                                          <p:attrName>style.visibility</p:attrName>
                                        </p:attrNameLst>
                                      </p:cBhvr>
                                      <p:to>
                                        <p:strVal val="visible"/>
                                      </p:to>
                                    </p:set>
                                    <p:animEffect transition="in" filter="strips(downRight)">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基金公司</a:t>
              </a:r>
              <a:endParaRPr kumimoji="1" lang="zh-CN" altLang="en-US" sz="2400" b="1" dirty="0" smtClean="0">
                <a:solidFill>
                  <a:srgbClr val="A18560"/>
                </a:solidFill>
                <a:cs typeface="+mn-ea"/>
                <a:sym typeface="+mn-lt"/>
              </a:endParaRPr>
            </a:p>
          </p:txBody>
        </p:sp>
      </p:grpSp>
      <p:pic>
        <p:nvPicPr>
          <p:cNvPr id="5" name="图片 4"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7" name="汉仪旗黑-55简" descr="7b0a202020202274657874626f78223a20227b5c2263617465676f72795f69645c223a31303533392c5c2269645c223a32303334313538327d220a7d0a"/>
          <p:cNvGrpSpPr/>
          <p:nvPr/>
        </p:nvGrpSpPr>
        <p:grpSpPr>
          <a:xfrm>
            <a:off x="1024890" y="720373"/>
            <a:ext cx="5330190" cy="4194175"/>
            <a:chOff x="5081" y="3076"/>
            <a:chExt cx="9039" cy="4605"/>
          </a:xfrm>
        </p:grpSpPr>
        <p:pic>
          <p:nvPicPr>
            <p:cNvPr id="8" name="图片 7" descr="C:\Users\juziuu\Desktop\文本框Q4-一橙\旧版 横11+竖8（总结计划）\旧版预览图_画板 1.svg旧版预览图_画板 1"/>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5081" y="3076"/>
              <a:ext cx="9039" cy="4605"/>
            </a:xfrm>
            <a:prstGeom prst="rect">
              <a:avLst/>
            </a:prstGeom>
          </p:spPr>
        </p:pic>
        <p:sp>
          <p:nvSpPr>
            <p:cNvPr id="19" name="文本框 18"/>
            <p:cNvSpPr txBox="1"/>
            <p:nvPr/>
          </p:nvSpPr>
          <p:spPr>
            <a:xfrm>
              <a:off x="6007" y="4826"/>
              <a:ext cx="6934" cy="1925"/>
            </a:xfrm>
            <a:prstGeom prst="rect">
              <a:avLst/>
            </a:prstGeom>
            <a:solidFill>
              <a:schemeClr val="bg2"/>
            </a:solidFill>
            <a:ln w="50800" cmpd="dbl">
              <a:solidFill>
                <a:schemeClr val="bg2">
                  <a:lumMod val="75000"/>
                </a:schemeClr>
              </a:solidFill>
              <a:prstDash val="sysDot"/>
            </a:ln>
          </p:spPr>
          <p:txBody>
            <a:bodyPr wrap="square" rtlCol="0">
              <a:spAutoFit/>
            </a:bodyPr>
            <a:lstStyle>
              <a:defPPr>
                <a:defRPr lang="zh-CN"/>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indent="0" algn="l" fontAlgn="auto">
                <a:lnSpc>
                  <a:spcPct val="150000"/>
                </a:lnSpc>
              </a:pPr>
              <a:r>
                <a:rPr lang="zh-CN" altLang="en-US">
                  <a:solidFill>
                    <a:schemeClr val="tx1">
                      <a:lumMod val="75000"/>
                      <a:lumOff val="25000"/>
                    </a:schemeClr>
                  </a:solidFill>
                  <a:latin typeface="微软雅黑" panose="020B0503020204020204" pitchFamily="34" charset="-122"/>
                  <a:ea typeface="微软雅黑" panose="020B0503020204020204" pitchFamily="34" charset="-122"/>
                </a:rPr>
                <a:t>证券投资基金管理公司（基金公司），是指经中国证券监督管理委员会批准，在中国境内设立，从事证券投资基金管理业务的企业法人。</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9" name="图片 8" descr="343435383234323b333633323432333bc8cb"/>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3380" y="4976495"/>
            <a:ext cx="1337310" cy="1337310"/>
          </a:xfrm>
          <a:prstGeom prst="rect">
            <a:avLst/>
          </a:prstGeom>
        </p:spPr>
      </p:pic>
      <p:pic>
        <p:nvPicPr>
          <p:cNvPr id="10" name="图片 9" descr="303b333633343731353bb8f8c7ae"/>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340000">
            <a:off x="6670040" y="4570730"/>
            <a:ext cx="1400175" cy="1400175"/>
          </a:xfrm>
          <a:prstGeom prst="rect">
            <a:avLst/>
          </a:prstGeom>
        </p:spPr>
      </p:pic>
      <p:sp>
        <p:nvSpPr>
          <p:cNvPr id="17" name="燕尾形 16"/>
          <p:cNvSpPr/>
          <p:nvPr/>
        </p:nvSpPr>
        <p:spPr>
          <a:xfrm>
            <a:off x="5803900" y="5567680"/>
            <a:ext cx="696595" cy="539115"/>
          </a:xfrm>
          <a:prstGeom prst="chevron">
            <a:avLst/>
          </a:prstGeom>
          <a:solidFill>
            <a:schemeClr val="tx1">
              <a:lumMod val="65000"/>
              <a:lumOff val="35000"/>
            </a:schemeClr>
          </a:solidFill>
        </p:spPr>
        <p:style>
          <a:lnRef idx="2">
            <a:sysClr val="windowText" lastClr="000000">
              <a:shade val="50000"/>
            </a:sysClr>
          </a:lnRef>
          <a:fillRef idx="1">
            <a:sysClr val="windowText" lastClr="000000"/>
          </a:fillRef>
          <a:effectRef idx="0">
            <a:sysClr val="windowText" lastClr="000000"/>
          </a:effectRef>
          <a:fontRef idx="minor">
            <a:sysClr val="window" lastClr="FFFFFF"/>
          </a:fontRef>
        </p:style>
        <p:txBody>
          <a:bodyPr rtlCol="0" anchor="ctr"/>
          <a:p>
            <a:pPr algn="ctr"/>
            <a:endParaRPr lang="zh-CN" altLang="en-US"/>
          </a:p>
        </p:txBody>
      </p:sp>
      <p:sp>
        <p:nvSpPr>
          <p:cNvPr id="11" name="燕尾形 10"/>
          <p:cNvSpPr/>
          <p:nvPr/>
        </p:nvSpPr>
        <p:spPr>
          <a:xfrm rot="19260000">
            <a:off x="8366760" y="4645660"/>
            <a:ext cx="696595" cy="539115"/>
          </a:xfrm>
          <a:prstGeom prst="chevron">
            <a:avLst/>
          </a:prstGeom>
          <a:solidFill>
            <a:schemeClr val="tx1">
              <a:lumMod val="65000"/>
              <a:lumOff val="35000"/>
            </a:schemeClr>
          </a:solidFill>
        </p:spPr>
        <p:style>
          <a:lnRef idx="2">
            <a:sysClr val="windowText" lastClr="000000">
              <a:shade val="50000"/>
            </a:sysClr>
          </a:lnRef>
          <a:fillRef idx="1">
            <a:sysClr val="windowText" lastClr="000000"/>
          </a:fillRef>
          <a:effectRef idx="0">
            <a:sysClr val="windowText" lastClr="000000"/>
          </a:effectRef>
          <a:fontRef idx="minor">
            <a:sysClr val="window" lastClr="FFFFFF"/>
          </a:fontRef>
        </p:style>
        <p:txBody>
          <a:bodyPr rtlCol="0" anchor="ctr"/>
          <a:p>
            <a:pPr algn="ctr"/>
            <a:endParaRPr lang="zh-CN" altLang="en-US"/>
          </a:p>
        </p:txBody>
      </p:sp>
      <p:grpSp>
        <p:nvGrpSpPr>
          <p:cNvPr id="22" name="组合 21"/>
          <p:cNvGrpSpPr/>
          <p:nvPr/>
        </p:nvGrpSpPr>
        <p:grpSpPr>
          <a:xfrm>
            <a:off x="6873240" y="1271905"/>
            <a:ext cx="4788535" cy="3263265"/>
            <a:chOff x="10964" y="1723"/>
            <a:chExt cx="7541" cy="5139"/>
          </a:xfrm>
        </p:grpSpPr>
        <p:pic>
          <p:nvPicPr>
            <p:cNvPr id="12" name="图片 11"/>
            <p:cNvPicPr>
              <a:picLocks noChangeAspect="1"/>
            </p:cNvPicPr>
            <p:nvPr/>
          </p:nvPicPr>
          <p:blipFill>
            <a:blip r:embed="rId9"/>
            <a:stretch>
              <a:fillRect/>
            </a:stretch>
          </p:blipFill>
          <p:spPr>
            <a:xfrm>
              <a:off x="10964" y="1723"/>
              <a:ext cx="7541" cy="4403"/>
            </a:xfrm>
            <a:prstGeom prst="rect">
              <a:avLst/>
            </a:prstGeom>
          </p:spPr>
        </p:pic>
        <p:sp>
          <p:nvSpPr>
            <p:cNvPr id="21" name="文本框 20"/>
            <p:cNvSpPr txBox="1"/>
            <p:nvPr/>
          </p:nvSpPr>
          <p:spPr>
            <a:xfrm>
              <a:off x="13831" y="6282"/>
              <a:ext cx="2546" cy="580"/>
            </a:xfrm>
            <a:prstGeom prst="rect">
              <a:avLst/>
            </a:prstGeom>
            <a:noFill/>
          </p:spPr>
          <p:txBody>
            <a:bodyPr wrap="square" rtlCol="0">
              <a:spAutoFit/>
            </a:bodyPr>
            <a:p>
              <a:r>
                <a:rPr lang="zh-CN" altLang="en-US" b="1">
                  <a:solidFill>
                    <a:sysClr val="windowText" lastClr="000000">
                      <a:lumMod val="75000"/>
                      <a:lumOff val="25000"/>
                    </a:sysClr>
                  </a:solidFill>
                  <a:latin typeface="微软雅黑" panose="020B0503020204020204" pitchFamily="34" charset="-122"/>
                  <a:ea typeface="微软雅黑" panose="020B0503020204020204" pitchFamily="34" charset="-122"/>
                </a:rPr>
                <a:t>（基金经理</a:t>
              </a:r>
              <a:r>
                <a:rPr lang="zh-CN" altLang="en-US">
                  <a:solidFill>
                    <a:sysClr val="windowText" lastClr="000000">
                      <a:lumMod val="75000"/>
                      <a:lumOff val="25000"/>
                    </a:sysClr>
                  </a:solidFill>
                  <a:latin typeface="微软雅黑" panose="020B0503020204020204" pitchFamily="34" charset="-122"/>
                  <a:ea typeface="微软雅黑" panose="020B0503020204020204" pitchFamily="34" charset="-122"/>
                </a:rPr>
                <a:t>）</a:t>
              </a:r>
              <a:endParaRPr lang="zh-CN" altLang="en-US">
                <a:solidFill>
                  <a:sysClr val="windowText" lastClr="000000">
                    <a:lumMod val="75000"/>
                    <a:lumOff val="25000"/>
                  </a:sysClr>
                </a:solidFill>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000" fill="hold">
                                          <p:stCondLst>
                                            <p:cond delay="0"/>
                                          </p:stCondLst>
                                        </p:cTn>
                                        <p:tgtEl>
                                          <p:spTgt spid="22"/>
                                        </p:tgtEl>
                                        <p:attrNameLst>
                                          <p:attrName>style.visibility</p:attrName>
                                        </p:attrNameLst>
                                      </p:cBhvr>
                                      <p:to>
                                        <p:strVal val="visible"/>
                                      </p:to>
                                    </p:set>
                                    <p:animEffect transition="in" filter="wipe(left)">
                                      <p:cBhvr>
                                        <p:cTn id="3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保险公司</a:t>
              </a:r>
              <a:endParaRPr kumimoji="1" lang="zh-CN" altLang="en-US" sz="2400" b="1" dirty="0" smtClean="0">
                <a:solidFill>
                  <a:srgbClr val="A18560"/>
                </a:solidFill>
                <a:cs typeface="+mn-ea"/>
                <a:sym typeface="+mn-lt"/>
              </a:endParaRPr>
            </a:p>
          </p:txBody>
        </p:sp>
      </p:grpSp>
      <p:pic>
        <p:nvPicPr>
          <p:cNvPr id="5" name="图片 4" descr="LOGO橙字"/>
          <p:cNvPicPr>
            <a:picLocks noChangeAspect="1"/>
          </p:cNvPicPr>
          <p:nvPr/>
        </p:nvPicPr>
        <p:blipFill>
          <a:blip r:embed="rId2"/>
          <a:stretch>
            <a:fillRect/>
          </a:stretch>
        </p:blipFill>
        <p:spPr>
          <a:xfrm>
            <a:off x="9860915" y="6175375"/>
            <a:ext cx="1988185" cy="429260"/>
          </a:xfrm>
          <a:prstGeom prst="rect">
            <a:avLst/>
          </a:prstGeom>
        </p:spPr>
      </p:pic>
      <p:pic>
        <p:nvPicPr>
          <p:cNvPr id="75" name="图片 74" descr="32313533393835303b32313533393737383bb0ecb9abd6d0b5c4d6b0b3a1c4d0cabf"/>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0670" y="4047490"/>
            <a:ext cx="2162175" cy="1969770"/>
          </a:xfrm>
          <a:prstGeom prst="rect">
            <a:avLst/>
          </a:prstGeom>
        </p:spPr>
      </p:pic>
      <p:sp>
        <p:nvSpPr>
          <p:cNvPr id="83" name="流程图: 可选过程 82"/>
          <p:cNvSpPr/>
          <p:nvPr/>
        </p:nvSpPr>
        <p:spPr>
          <a:xfrm>
            <a:off x="5398770" y="4669790"/>
            <a:ext cx="3712845" cy="937895"/>
          </a:xfrm>
          <a:prstGeom prst="flowChartAlternateProcess">
            <a:avLst/>
          </a:prstGeom>
          <a:solidFill>
            <a:schemeClr val="bg2">
              <a:lumMod val="90000"/>
            </a:schemeClr>
          </a:solidFill>
          <a:ln w="25400">
            <a:solidFill>
              <a:srgbClr val="A1856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p>
            <a:pPr algn="ctr"/>
            <a:r>
              <a:rPr lang="zh-CN" altLang="en-US"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rPr>
              <a:t>这么多门店和员工万一出了什么意外的话，损失还是挺惨重的……</a:t>
            </a:r>
            <a:endParaRPr lang="zh-CN" altLang="en-US" b="1">
              <a:solidFill>
                <a:schemeClr val="tx1">
                  <a:lumMod val="65000"/>
                  <a:lumOff val="35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88" name="组合 87"/>
          <p:cNvGrpSpPr/>
          <p:nvPr>
            <p:custDataLst>
              <p:tags r:id="rId5"/>
            </p:custDataLst>
          </p:nvPr>
        </p:nvGrpSpPr>
        <p:grpSpPr>
          <a:xfrm rot="0">
            <a:off x="2015490" y="1355090"/>
            <a:ext cx="8273415" cy="2526030"/>
            <a:chOff x="524" y="1454"/>
            <a:chExt cx="11948" cy="3482"/>
          </a:xfrm>
        </p:grpSpPr>
        <p:grpSp>
          <p:nvGrpSpPr>
            <p:cNvPr id="89" name="组合 88"/>
            <p:cNvGrpSpPr/>
            <p:nvPr/>
          </p:nvGrpSpPr>
          <p:grpSpPr>
            <a:xfrm>
              <a:off x="524" y="1454"/>
              <a:ext cx="11948" cy="3482"/>
              <a:chOff x="1054" y="1268"/>
              <a:chExt cx="14805" cy="4667"/>
            </a:xfrm>
          </p:grpSpPr>
          <p:pic>
            <p:nvPicPr>
              <p:cNvPr id="90" name="图片 89"/>
              <p:cNvPicPr>
                <a:picLocks noChangeAspect="1"/>
              </p:cNvPicPr>
              <p:nvPr/>
            </p:nvPicPr>
            <p:blipFill>
              <a:blip r:embed="rId6"/>
              <a:stretch>
                <a:fillRect/>
              </a:stretch>
            </p:blipFill>
            <p:spPr>
              <a:xfrm>
                <a:off x="9650" y="1269"/>
                <a:ext cx="3888" cy="3461"/>
              </a:xfrm>
              <a:prstGeom prst="rect">
                <a:avLst/>
              </a:prstGeom>
            </p:spPr>
          </p:pic>
          <p:pic>
            <p:nvPicPr>
              <p:cNvPr id="91" name="图片 90"/>
              <p:cNvPicPr>
                <a:picLocks noChangeAspect="1"/>
              </p:cNvPicPr>
              <p:nvPr/>
            </p:nvPicPr>
            <p:blipFill>
              <a:blip r:embed="rId6"/>
              <a:stretch>
                <a:fillRect/>
              </a:stretch>
            </p:blipFill>
            <p:spPr>
              <a:xfrm>
                <a:off x="1054" y="1532"/>
                <a:ext cx="3888" cy="3154"/>
              </a:xfrm>
              <a:prstGeom prst="rect">
                <a:avLst/>
              </a:prstGeom>
            </p:spPr>
          </p:pic>
          <p:pic>
            <p:nvPicPr>
              <p:cNvPr id="92" name="图片 91"/>
              <p:cNvPicPr>
                <a:picLocks noChangeAspect="1"/>
              </p:cNvPicPr>
              <p:nvPr/>
            </p:nvPicPr>
            <p:blipFill>
              <a:blip r:embed="rId6"/>
              <a:stretch>
                <a:fillRect/>
              </a:stretch>
            </p:blipFill>
            <p:spPr>
              <a:xfrm>
                <a:off x="5240" y="1268"/>
                <a:ext cx="3888" cy="3461"/>
              </a:xfrm>
              <a:prstGeom prst="rect">
                <a:avLst/>
              </a:prstGeom>
            </p:spPr>
          </p:pic>
          <p:pic>
            <p:nvPicPr>
              <p:cNvPr id="93" name="图片 92"/>
              <p:cNvPicPr>
                <a:picLocks noChangeAspect="1"/>
              </p:cNvPicPr>
              <p:nvPr/>
            </p:nvPicPr>
            <p:blipFill>
              <a:blip r:embed="rId6"/>
              <a:stretch>
                <a:fillRect/>
              </a:stretch>
            </p:blipFill>
            <p:spPr>
              <a:xfrm>
                <a:off x="7333" y="2430"/>
                <a:ext cx="3888" cy="3461"/>
              </a:xfrm>
              <a:prstGeom prst="rect">
                <a:avLst/>
              </a:prstGeom>
            </p:spPr>
          </p:pic>
          <p:pic>
            <p:nvPicPr>
              <p:cNvPr id="94" name="图片 93"/>
              <p:cNvPicPr>
                <a:picLocks noChangeAspect="1"/>
              </p:cNvPicPr>
              <p:nvPr/>
            </p:nvPicPr>
            <p:blipFill>
              <a:blip r:embed="rId6"/>
              <a:stretch>
                <a:fillRect/>
              </a:stretch>
            </p:blipFill>
            <p:spPr>
              <a:xfrm>
                <a:off x="3130" y="2605"/>
                <a:ext cx="3887" cy="3330"/>
              </a:xfrm>
              <a:prstGeom prst="rect">
                <a:avLst/>
              </a:prstGeom>
            </p:spPr>
          </p:pic>
          <p:pic>
            <p:nvPicPr>
              <p:cNvPr id="95" name="图片 94"/>
              <p:cNvPicPr>
                <a:picLocks noChangeAspect="1"/>
              </p:cNvPicPr>
              <p:nvPr/>
            </p:nvPicPr>
            <p:blipFill>
              <a:blip r:embed="rId6"/>
              <a:stretch>
                <a:fillRect/>
              </a:stretch>
            </p:blipFill>
            <p:spPr>
              <a:xfrm>
                <a:off x="11971" y="2430"/>
                <a:ext cx="3888" cy="3461"/>
              </a:xfrm>
              <a:prstGeom prst="rect">
                <a:avLst/>
              </a:prstGeom>
            </p:spPr>
          </p:pic>
        </p:grpSp>
        <p:pic>
          <p:nvPicPr>
            <p:cNvPr id="96" name="图片 95" descr="32313535393238333b32313535393237303bd4b1b9a4bca4c0f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25" y="2772"/>
              <a:ext cx="1054" cy="1054"/>
            </a:xfrm>
            <a:prstGeom prst="rect">
              <a:avLst/>
            </a:prstGeom>
          </p:spPr>
        </p:pic>
        <p:pic>
          <p:nvPicPr>
            <p:cNvPr id="98" name="图片 97" descr="32313535393238333b32313535393237303bd4b1b9a4bca4c0f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33" y="3366"/>
              <a:ext cx="1054" cy="1054"/>
            </a:xfrm>
            <a:prstGeom prst="rect">
              <a:avLst/>
            </a:prstGeom>
          </p:spPr>
        </p:pic>
        <p:pic>
          <p:nvPicPr>
            <p:cNvPr id="99" name="图片 98" descr="32313535393238333b32313535393237303bd4b1b9a4bca4c0f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38" y="2772"/>
              <a:ext cx="1054" cy="1054"/>
            </a:xfrm>
            <a:prstGeom prst="rect">
              <a:avLst/>
            </a:prstGeom>
          </p:spPr>
        </p:pic>
        <p:pic>
          <p:nvPicPr>
            <p:cNvPr id="100" name="图片 99" descr="32313535393238333b32313535393237303bd4b1b9a4bca4c0f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0" y="2772"/>
              <a:ext cx="1054" cy="1054"/>
            </a:xfrm>
            <a:prstGeom prst="rect">
              <a:avLst/>
            </a:prstGeom>
          </p:spPr>
        </p:pic>
        <p:pic>
          <p:nvPicPr>
            <p:cNvPr id="101" name="图片 100" descr="32313535393238333b32313535393237303bd4b1b9a4bca4c0f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28" y="3573"/>
              <a:ext cx="1054" cy="1054"/>
            </a:xfrm>
            <a:prstGeom prst="rect">
              <a:avLst/>
            </a:prstGeom>
          </p:spPr>
        </p:pic>
        <p:pic>
          <p:nvPicPr>
            <p:cNvPr id="102" name="图片 101" descr="32313535393238333b32313535393237303bd4b1b9a4bca4c0f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77" y="3366"/>
              <a:ext cx="1054" cy="1054"/>
            </a:xfrm>
            <a:prstGeom prst="rect">
              <a:avLst/>
            </a:prstGeom>
          </p:spPr>
        </p:pic>
      </p:grpSp>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anim calcmode="lin" valueType="num">
                                      <p:cBhvr>
                                        <p:cTn id="13" dur="1000" fill="hold"/>
                                        <p:tgtEl>
                                          <p:spTgt spid="88"/>
                                        </p:tgtEl>
                                        <p:attrNameLst>
                                          <p:attrName>ppt_x</p:attrName>
                                        </p:attrNameLst>
                                      </p:cBhvr>
                                      <p:tavLst>
                                        <p:tav tm="0">
                                          <p:val>
                                            <p:strVal val="#ppt_x"/>
                                          </p:val>
                                        </p:tav>
                                        <p:tav tm="100000">
                                          <p:val>
                                            <p:strVal val="#ppt_x"/>
                                          </p:val>
                                        </p:tav>
                                      </p:tavLst>
                                    </p:anim>
                                    <p:anim calcmode="lin" valueType="num">
                                      <p:cBhvr>
                                        <p:cTn id="1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p:cTn id="19" dur="500" fill="hold"/>
                                        <p:tgtEl>
                                          <p:spTgt spid="75"/>
                                        </p:tgtEl>
                                        <p:attrNameLst>
                                          <p:attrName>ppt_w</p:attrName>
                                        </p:attrNameLst>
                                      </p:cBhvr>
                                      <p:tavLst>
                                        <p:tav tm="0">
                                          <p:val>
                                            <p:fltVal val="0"/>
                                          </p:val>
                                        </p:tav>
                                        <p:tav tm="100000">
                                          <p:val>
                                            <p:strVal val="#ppt_w"/>
                                          </p:val>
                                        </p:tav>
                                      </p:tavLst>
                                    </p:anim>
                                    <p:anim calcmode="lin" valueType="num">
                                      <p:cBhvr>
                                        <p:cTn id="20" dur="500" fill="hold"/>
                                        <p:tgtEl>
                                          <p:spTgt spid="75"/>
                                        </p:tgtEl>
                                        <p:attrNameLst>
                                          <p:attrName>ppt_h</p:attrName>
                                        </p:attrNameLst>
                                      </p:cBhvr>
                                      <p:tavLst>
                                        <p:tav tm="0">
                                          <p:val>
                                            <p:fltVal val="0"/>
                                          </p:val>
                                        </p:tav>
                                        <p:tav tm="100000">
                                          <p:val>
                                            <p:strVal val="#ppt_h"/>
                                          </p:val>
                                        </p:tav>
                                      </p:tavLst>
                                    </p:anim>
                                    <p:animEffect transition="in" filter="fade">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fade">
                                      <p:cBhvr>
                                        <p:cTn id="26" dur="1000"/>
                                        <p:tgtEl>
                                          <p:spTgt spid="83"/>
                                        </p:tgtEl>
                                      </p:cBhvr>
                                    </p:animEffect>
                                    <p:anim calcmode="lin" valueType="num">
                                      <p:cBhvr>
                                        <p:cTn id="27" dur="1000" fill="hold"/>
                                        <p:tgtEl>
                                          <p:spTgt spid="83"/>
                                        </p:tgtEl>
                                        <p:attrNameLst>
                                          <p:attrName>ppt_x</p:attrName>
                                        </p:attrNameLst>
                                      </p:cBhvr>
                                      <p:tavLst>
                                        <p:tav tm="0">
                                          <p:val>
                                            <p:strVal val="#ppt_x"/>
                                          </p:val>
                                        </p:tav>
                                        <p:tav tm="100000">
                                          <p:val>
                                            <p:strVal val="#ppt_x"/>
                                          </p:val>
                                        </p:tav>
                                      </p:tavLst>
                                    </p:anim>
                                    <p:anim calcmode="lin" valueType="num">
                                      <p:cBhvr>
                                        <p:cTn id="28" dur="900" decel="100000" fill="hold"/>
                                        <p:tgtEl>
                                          <p:spTgt spid="83"/>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2364549" cy="817939"/>
            <a:chOff x="2169366" y="2274395"/>
            <a:chExt cx="2364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14020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保险公司</a:t>
              </a:r>
              <a:endParaRPr kumimoji="1" lang="zh-CN" altLang="en-US" sz="2400" b="1" dirty="0" smtClean="0">
                <a:solidFill>
                  <a:srgbClr val="A18560"/>
                </a:solidFill>
                <a:cs typeface="+mn-ea"/>
                <a:sym typeface="+mn-lt"/>
              </a:endParaRPr>
            </a:p>
          </p:txBody>
        </p:sp>
      </p:grpSp>
      <p:pic>
        <p:nvPicPr>
          <p:cNvPr id="68" name="图片 67"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22" name="组合 21"/>
          <p:cNvGrpSpPr/>
          <p:nvPr>
            <p:custDataLst>
              <p:tags r:id="rId3"/>
            </p:custDataLst>
          </p:nvPr>
        </p:nvGrpSpPr>
        <p:grpSpPr>
          <a:xfrm>
            <a:off x="1394460" y="1585595"/>
            <a:ext cx="5866765" cy="4790440"/>
            <a:chOff x="335" y="1534"/>
            <a:chExt cx="9239" cy="7544"/>
          </a:xfrm>
        </p:grpSpPr>
        <p:pic>
          <p:nvPicPr>
            <p:cNvPr id="11" name="图片 10" descr="303b32313537313939323bb1a3cfd5"/>
            <p:cNvPicPr>
              <a:picLocks noChangeAspect="1"/>
            </p:cNvPicPr>
            <p:nvPr/>
          </p:nvPicPr>
          <p:blipFill>
            <a:blip r:embed="rId4">
              <a:extLst>
                <a:ext uri="{96DAC541-7B7A-43D3-8B79-37D633B846F1}">
                  <asvg:svgBlip xmlns:asvg="http://schemas.microsoft.com/office/drawing/2016/SVG/main" r:embed="rId5"/>
                </a:ext>
              </a:extLst>
            </a:blip>
            <a:srcRect l="1605" t="68767" r="-1605" b="-68767"/>
            <a:stretch>
              <a:fillRect/>
            </a:stretch>
          </p:blipFill>
          <p:spPr>
            <a:xfrm rot="19680000" flipH="1">
              <a:off x="4504" y="4500"/>
              <a:ext cx="5071" cy="4579"/>
            </a:xfrm>
            <a:prstGeom prst="rect">
              <a:avLst/>
            </a:prstGeom>
          </p:spPr>
        </p:pic>
        <p:pic>
          <p:nvPicPr>
            <p:cNvPr id="9" name="图片 8" descr="303b32313537323030313bb1a3cfd5"/>
            <p:cNvPicPr>
              <a:picLocks noChangeAspect="1"/>
            </p:cNvPicPr>
            <p:nvPr/>
          </p:nvPicPr>
          <p:blipFill>
            <a:blip r:embed="rId6">
              <a:extLst>
                <a:ext uri="{96DAC541-7B7A-43D3-8B79-37D633B846F1}">
                  <asvg:svgBlip xmlns:asvg="http://schemas.microsoft.com/office/drawing/2016/SVG/main" r:embed="rId7"/>
                </a:ext>
              </a:extLst>
            </a:blip>
            <a:srcRect l="1042" t="-32222" r="-1042" b="32222"/>
            <a:stretch>
              <a:fillRect/>
            </a:stretch>
          </p:blipFill>
          <p:spPr>
            <a:xfrm>
              <a:off x="1545" y="3252"/>
              <a:ext cx="1440" cy="1440"/>
            </a:xfrm>
            <a:prstGeom prst="rect">
              <a:avLst/>
            </a:prstGeom>
          </p:spPr>
        </p:pic>
        <p:pic>
          <p:nvPicPr>
            <p:cNvPr id="13" name="图片 12" descr="333639373233393b343339343432313bb7bfd7d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7" y="3504"/>
              <a:ext cx="1440" cy="1440"/>
            </a:xfrm>
            <a:prstGeom prst="rect">
              <a:avLst/>
            </a:prstGeom>
          </p:spPr>
        </p:pic>
        <p:pic>
          <p:nvPicPr>
            <p:cNvPr id="14" name="图片 13" descr="343538343039383b343538393135363bd0c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05" y="3252"/>
              <a:ext cx="1440" cy="1440"/>
            </a:xfrm>
            <a:prstGeom prst="rect">
              <a:avLst/>
            </a:prstGeom>
          </p:spPr>
        </p:pic>
        <p:pic>
          <p:nvPicPr>
            <p:cNvPr id="10" name="图片 9" descr="303b32313537313939323bb1a3cfd5"/>
            <p:cNvPicPr>
              <a:picLocks noChangeAspect="1"/>
            </p:cNvPicPr>
            <p:nvPr/>
          </p:nvPicPr>
          <p:blipFill>
            <a:blip r:embed="rId12">
              <a:extLst>
                <a:ext uri="{96DAC541-7B7A-43D3-8B79-37D633B846F1}">
                  <asvg:svgBlip xmlns:asvg="http://schemas.microsoft.com/office/drawing/2016/SVG/main" r:embed="rId13"/>
                </a:ext>
              </a:extLst>
            </a:blip>
            <a:srcRect l="5347" t="-30069" r="-5347" b="30069"/>
            <a:stretch>
              <a:fillRect/>
            </a:stretch>
          </p:blipFill>
          <p:spPr>
            <a:xfrm>
              <a:off x="3866" y="3658"/>
              <a:ext cx="1440" cy="1440"/>
            </a:xfrm>
            <a:prstGeom prst="rect">
              <a:avLst/>
            </a:prstGeom>
          </p:spPr>
        </p:pic>
        <p:pic>
          <p:nvPicPr>
            <p:cNvPr id="16" name="图片 15" descr="343435383230323b333638313934363bbdf0c7ae"/>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67" y="1534"/>
              <a:ext cx="940" cy="940"/>
            </a:xfrm>
            <a:prstGeom prst="rect">
              <a:avLst/>
            </a:prstGeom>
          </p:spPr>
        </p:pic>
        <p:pic>
          <p:nvPicPr>
            <p:cNvPr id="17" name="图片 16" descr="32313534363834313b32313534363833363bbbf0"/>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76" y="2347"/>
              <a:ext cx="1157" cy="1157"/>
            </a:xfrm>
            <a:prstGeom prst="rect">
              <a:avLst/>
            </a:prstGeom>
          </p:spPr>
        </p:pic>
        <p:pic>
          <p:nvPicPr>
            <p:cNvPr id="18" name="图片 17" descr="303b333633353536343bb2d0bcb2c8cb"/>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4833" y="1819"/>
              <a:ext cx="1150" cy="1133"/>
            </a:xfrm>
            <a:prstGeom prst="rect">
              <a:avLst/>
            </a:prstGeom>
          </p:spPr>
        </p:pic>
        <p:sp>
          <p:nvSpPr>
            <p:cNvPr id="20" name="文本框 19" descr="7b0a2020202022776f7264617274223a20227b5c2269645c223a32353030353032322c5c227469645c223a31333439357d220a7d0a"/>
            <p:cNvSpPr txBox="1"/>
            <p:nvPr/>
          </p:nvSpPr>
          <p:spPr>
            <a:xfrm>
              <a:off x="335" y="5252"/>
              <a:ext cx="5024" cy="1016"/>
            </a:xfrm>
            <a:prstGeom prst="rect">
              <a:avLst/>
            </a:prstGeom>
            <a:noFill/>
          </p:spPr>
          <p:txBody>
            <a:bodyPr wrap="square" rtlCol="0">
              <a:spAutoFit/>
            </a:bodyPr>
            <a:p>
              <a:r>
                <a:rPr lang="en-US" altLang="zh-CN" sz="3600" b="1">
                  <a:ln>
                    <a:solidFill>
                      <a:srgbClr val="ED7D31">
                        <a:lumMod val="20000"/>
                        <a:lumOff val="80000"/>
                      </a:srgbClr>
                    </a:solidFill>
                  </a:ln>
                  <a:solidFill>
                    <a:schemeClr val="accent6">
                      <a:lumMod val="60000"/>
                      <a:lumOff val="40000"/>
                    </a:schemeClr>
                  </a:solidFill>
                  <a:effectLst>
                    <a:glow rad="63500">
                      <a:srgbClr val="ED7D31">
                        <a:satMod val="175000"/>
                        <a:alpha val="40000"/>
                      </a:srgbClr>
                    </a:glow>
                    <a:outerShdw blurRad="38100" dist="19050" dir="2700000" algn="tl" rotWithShape="0">
                      <a:sysClr val="windowText" lastClr="000000">
                        <a:alpha val="40000"/>
                      </a:sysClr>
                    </a:outerShdw>
                    <a:reflection blurRad="6350" stA="60000" endA="900" endPos="58000" dir="5400000" sy="-100000" algn="bl" rotWithShape="0"/>
                  </a:effectLst>
                  <a:latin typeface="微软雅黑" panose="020B0503020204020204" pitchFamily="34" charset="-122"/>
                  <a:ea typeface="微软雅黑" panose="020B0503020204020204" pitchFamily="34" charset="-122"/>
                </a:rPr>
                <a:t>insurance</a:t>
              </a:r>
              <a:endParaRPr lang="en-US" altLang="zh-CN" sz="3600" b="1">
                <a:ln>
                  <a:solidFill>
                    <a:srgbClr val="ED7D31">
                      <a:lumMod val="20000"/>
                      <a:lumOff val="80000"/>
                    </a:srgbClr>
                  </a:solidFill>
                </a:ln>
                <a:solidFill>
                  <a:schemeClr val="accent6">
                    <a:lumMod val="60000"/>
                    <a:lumOff val="40000"/>
                  </a:schemeClr>
                </a:solidFill>
                <a:effectLst>
                  <a:glow rad="63500">
                    <a:srgbClr val="ED7D31">
                      <a:satMod val="175000"/>
                      <a:alpha val="40000"/>
                    </a:srgbClr>
                  </a:glow>
                  <a:outerShdw blurRad="38100" dist="19050" dir="2700000" algn="tl" rotWithShape="0">
                    <a:sysClr val="windowText" lastClr="000000">
                      <a:alpha val="40000"/>
                    </a:sysClr>
                  </a:outerShdw>
                  <a:reflection blurRad="6350" stA="60000" endA="900" endPos="58000" dir="5400000" sy="-100000" algn="bl" rotWithShape="0"/>
                </a:effectLst>
                <a:latin typeface="微软雅黑" panose="020B0503020204020204" pitchFamily="34" charset="-122"/>
                <a:ea typeface="微软雅黑" panose="020B0503020204020204" pitchFamily="34" charset="-122"/>
              </a:endParaRPr>
            </a:p>
          </p:txBody>
        </p:sp>
        <p:pic>
          <p:nvPicPr>
            <p:cNvPr id="21" name="图片 20" descr="303b333733323038353bd2bdd4ba"/>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63" y="2347"/>
              <a:ext cx="1122" cy="1122"/>
            </a:xfrm>
            <a:prstGeom prst="rect">
              <a:avLst/>
            </a:prstGeom>
          </p:spPr>
        </p:pic>
      </p:grpSp>
      <p:grpSp>
        <p:nvGrpSpPr>
          <p:cNvPr id="35" name="组合 34"/>
          <p:cNvGrpSpPr/>
          <p:nvPr/>
        </p:nvGrpSpPr>
        <p:grpSpPr>
          <a:xfrm>
            <a:off x="6972300" y="1358900"/>
            <a:ext cx="4002405" cy="3398520"/>
            <a:chOff x="11893" y="1567"/>
            <a:chExt cx="6303" cy="5352"/>
          </a:xfrm>
        </p:grpSpPr>
        <p:pic>
          <p:nvPicPr>
            <p:cNvPr id="25" name="Picture 2" descr="C:\Users\Administrator\Desktop\卡通\8321a20f63798af33fee7f509de0c9cc.png"/>
            <p:cNvPicPr>
              <a:picLocks noChangeAspect="1" noChangeArrowheads="1"/>
            </p:cNvPicPr>
            <p:nvPr/>
          </p:nvPicPr>
          <p:blipFill>
            <a:blip r:embed="rId22"/>
            <a:srcRect/>
            <a:stretch>
              <a:fillRect/>
            </a:stretch>
          </p:blipFill>
          <p:spPr bwMode="auto">
            <a:xfrm>
              <a:off x="15433" y="1567"/>
              <a:ext cx="2763" cy="535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11893" y="2394"/>
              <a:ext cx="4307" cy="4070"/>
            </a:xfrm>
            <a:prstGeom prst="rect">
              <a:avLst/>
            </a:prstGeom>
            <a:solidFill>
              <a:schemeClr val="accent6">
                <a:lumMod val="20000"/>
                <a:lumOff val="80000"/>
              </a:schemeClr>
            </a:solidFill>
            <a:ln w="38100">
              <a:solidFill>
                <a:srgbClr val="C8B07F"/>
              </a:solidFill>
              <a:prstDash val="lgDashDotDot"/>
            </a:ln>
          </p:spPr>
          <p:txBody>
            <a:bodyPr wrap="square">
              <a:spAutoFit/>
            </a:bodyPr>
            <a:p>
              <a:pPr indent="0" fontAlgn="auto">
                <a:lnSpc>
                  <a:spcPct val="150000"/>
                </a:lnSpc>
              </a:pPr>
              <a:r>
                <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mn-ea"/>
                </a:rPr>
                <a:t>保险公司</a:t>
              </a:r>
              <a:r>
                <a:rPr lang="zh-CN" altLang="en-US" b="0">
                  <a:solidFill>
                    <a:schemeClr val="tx1">
                      <a:lumMod val="75000"/>
                      <a:lumOff val="25000"/>
                    </a:schemeClr>
                  </a:solidFill>
                  <a:latin typeface="微软雅黑" panose="020B0503020204020204" pitchFamily="34" charset="-122"/>
                  <a:ea typeface="微软雅黑" panose="020B0503020204020204" pitchFamily="34" charset="-122"/>
                  <a:cs typeface="+mn-ea"/>
                </a:rPr>
                <a:t>是收取保费并承担风险补偿责任，拥有专业化风险管理技术的金融机构组织。保险公司是金融机构的一个重要组成部分。</a:t>
              </a:r>
              <a:endParaRPr lang="zh-CN" altLang="en-US" b="0">
                <a:solidFill>
                  <a:schemeClr val="tx1">
                    <a:lumMod val="75000"/>
                    <a:lumOff val="25000"/>
                  </a:schemeClr>
                </a:solidFill>
                <a:latin typeface="微软雅黑" panose="020B0503020204020204" pitchFamily="34" charset="-122"/>
                <a:ea typeface="微软雅黑" panose="020B0503020204020204" pitchFamily="34" charset="-122"/>
                <a:cs typeface="+mn-ea"/>
              </a:endParaRPr>
            </a:p>
          </p:txBody>
        </p:sp>
      </p:grpSp>
      <p:pic>
        <p:nvPicPr>
          <p:cNvPr id="28" name="图片 27" descr="31393935333137383b31393937313033313bbba8"/>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057900" y="1441450"/>
            <a:ext cx="914400" cy="914400"/>
          </a:xfrm>
          <a:prstGeom prst="rect">
            <a:avLst/>
          </a:prstGeom>
        </p:spPr>
      </p:pic>
      <p:pic>
        <p:nvPicPr>
          <p:cNvPr id="29" name="图片 28" descr="31393935333137383b31393937313033313bbba8"/>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760845" y="1466850"/>
            <a:ext cx="613410" cy="613410"/>
          </a:xfrm>
          <a:prstGeom prst="rect">
            <a:avLst/>
          </a:prstGeom>
        </p:spPr>
      </p:pic>
      <p:pic>
        <p:nvPicPr>
          <p:cNvPr id="30" name="图片 29" descr="31393935333137383b31393937313033313bbba8"/>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315710" y="2034540"/>
            <a:ext cx="656590" cy="656590"/>
          </a:xfrm>
          <a:prstGeom prst="rect">
            <a:avLst/>
          </a:prstGeom>
        </p:spPr>
      </p:pic>
      <p:pic>
        <p:nvPicPr>
          <p:cNvPr id="32" name="图片 31" descr="31393935333138383b31393937303939383bbba8"/>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354185" y="4220845"/>
            <a:ext cx="914400" cy="914400"/>
          </a:xfrm>
          <a:prstGeom prst="rect">
            <a:avLst/>
          </a:prstGeom>
        </p:spPr>
      </p:pic>
      <p:pic>
        <p:nvPicPr>
          <p:cNvPr id="33" name="图片 32" descr="31393935333138383b31393937303939383bbba8"/>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2460000">
            <a:off x="9042400" y="4526915"/>
            <a:ext cx="610870" cy="610870"/>
          </a:xfrm>
          <a:prstGeom prst="rect">
            <a:avLst/>
          </a:prstGeom>
        </p:spPr>
      </p:pic>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from="(-#ppt_w/2)" to="(#ppt_x)" calcmode="lin" valueType="num">
                                      <p:cBhvr>
                                        <p:cTn id="12" dur="1200" fill="hold">
                                          <p:stCondLst>
                                            <p:cond delay="0"/>
                                          </p:stCondLst>
                                        </p:cTn>
                                        <p:tgtEl>
                                          <p:spTgt spid="22"/>
                                        </p:tgtEl>
                                        <p:attrNameLst>
                                          <p:attrName>ppt_x</p:attrName>
                                        </p:attrNameLst>
                                      </p:cBhvr>
                                    </p:anim>
                                    <p:anim from="0" to="-1.0" calcmode="lin" valueType="num">
                                      <p:cBhvr>
                                        <p:cTn id="13" dur="400" decel="50000" autoRev="1" fill="hold">
                                          <p:stCondLst>
                                            <p:cond delay="1200"/>
                                          </p:stCondLst>
                                        </p:cTn>
                                        <p:tgtEl>
                                          <p:spTgt spid="22"/>
                                        </p:tgtEl>
                                        <p:attrNameLst>
                                          <p:attrName>xshear</p:attrName>
                                        </p:attrNameLst>
                                      </p:cBhvr>
                                    </p:anim>
                                    <p:animScale>
                                      <p:cBhvr>
                                        <p:cTn id="14" dur="400" decel="100000" autoRev="1" fill="hold">
                                          <p:stCondLst>
                                            <p:cond delay="1200"/>
                                          </p:stCondLst>
                                        </p:cTn>
                                        <p:tgtEl>
                                          <p:spTgt spid="22"/>
                                        </p:tgtEl>
                                      </p:cBhvr>
                                      <p:from x="100000" y="100000"/>
                                      <p:to x="80000" y="100000"/>
                                    </p:animScale>
                                    <p:anim by="(#ppt_h/3+#ppt_w*0.1)" calcmode="lin" valueType="num">
                                      <p:cBhvr additive="sum">
                                        <p:cTn id="15" dur="400" decel="100000" autoRev="1" fill="hold">
                                          <p:stCondLst>
                                            <p:cond delay="1200"/>
                                          </p:stCondLst>
                                        </p:cTn>
                                        <p:tgtEl>
                                          <p:spTgt spid="22"/>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500"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1+#ppt_w/2"/>
                                          </p:val>
                                        </p:tav>
                                        <p:tav tm="100000">
                                          <p:val>
                                            <p:strVal val="#ppt_x"/>
                                          </p:val>
                                        </p:tav>
                                      </p:tavLst>
                                    </p:anim>
                                    <p:anim calcmode="lin" valueType="num">
                                      <p:cBhvr additive="base">
                                        <p:cTn id="21" dur="500" fill="hold"/>
                                        <p:tgtEl>
                                          <p:spTgt spid="35"/>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childTnLst>
                                    <p:set>
                                      <p:cBhvr>
                                        <p:cTn id="23" dur="500" fill="hold">
                                          <p:stCondLst>
                                            <p:cond delay="0"/>
                                          </p:stCondLst>
                                        </p:cTn>
                                        <p:tgtEl>
                                          <p:spTgt spid="29"/>
                                        </p:tgtEl>
                                        <p:attrNameLst>
                                          <p:attrName>style.visibility</p:attrName>
                                        </p:attrNameLst>
                                      </p:cBhvr>
                                      <p:to>
                                        <p:strVal val="visible"/>
                                      </p:to>
                                    </p:set>
                                    <p:anim calcmode="lin" valueType="num">
                                      <p:cBhvr additive="base">
                                        <p:cTn id="24" dur="500" fill="hold"/>
                                        <p:tgtEl>
                                          <p:spTgt spid="29"/>
                                        </p:tgtEl>
                                        <p:attrNameLst>
                                          <p:attrName>ppt_x</p:attrName>
                                        </p:attrNameLst>
                                      </p:cBhvr>
                                      <p:tavLst>
                                        <p:tav tm="0">
                                          <p:val>
                                            <p:strVal val="#ppt_x"/>
                                          </p:val>
                                        </p:tav>
                                        <p:tav tm="100000">
                                          <p:val>
                                            <p:strVal val="#ppt_x"/>
                                          </p:val>
                                        </p:tav>
                                      </p:tavLst>
                                    </p:anim>
                                    <p:anim calcmode="lin" valueType="num">
                                      <p:cBhvr additive="base">
                                        <p:cTn id="25" dur="500" fill="hold"/>
                                        <p:tgtEl>
                                          <p:spTgt spid="29"/>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500"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0-#ppt_h/2"/>
                                          </p:val>
                                        </p:tav>
                                        <p:tav tm="100000">
                                          <p:val>
                                            <p:strVal val="#ppt_y"/>
                                          </p:val>
                                        </p:tav>
                                      </p:tavLst>
                                    </p:anim>
                                  </p:childTnLst>
                                </p:cTn>
                              </p:par>
                              <p:par>
                                <p:cTn id="30" presetID="2" presetClass="entr" presetSubtype="1" fill="hold" nodeType="withEffect">
                                  <p:stCondLst>
                                    <p:cond delay="0"/>
                                  </p:stCondLst>
                                  <p:childTnLst>
                                    <p:set>
                                      <p:cBhvr>
                                        <p:cTn id="31" dur="500"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500"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500"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par>
                                <p:cTn id="42" presetID="8" presetClass="emph" presetSubtype="0" fill="hold" nodeType="withEffect">
                                  <p:stCondLst>
                                    <p:cond delay="0"/>
                                  </p:stCondLst>
                                  <p:childTnLst>
                                    <p:animRot by="21600000">
                                      <p:cBhvr>
                                        <p:cTn id="43" dur="5000" fill="hold"/>
                                        <p:tgtEl>
                                          <p:spTgt spid="30"/>
                                        </p:tgtEl>
                                        <p:attrNameLst>
                                          <p:attrName>r</p:attrName>
                                        </p:attrNameLst>
                                      </p:cBhvr>
                                    </p:animRot>
                                  </p:childTnLst>
                                </p:cTn>
                              </p:par>
                              <p:par>
                                <p:cTn id="44" presetID="8" presetClass="emph" presetSubtype="0" fill="hold" nodeType="withEffect">
                                  <p:stCondLst>
                                    <p:cond delay="0"/>
                                  </p:stCondLst>
                                  <p:childTnLst>
                                    <p:animRot by="21600000">
                                      <p:cBhvr>
                                        <p:cTn id="45" dur="5000" fill="hold"/>
                                        <p:tgtEl>
                                          <p:spTgt spid="28"/>
                                        </p:tgtEl>
                                        <p:attrNameLst>
                                          <p:attrName>r</p:attrName>
                                        </p:attrNameLst>
                                      </p:cBhvr>
                                    </p:animRot>
                                  </p:childTnLst>
                                </p:cTn>
                              </p:par>
                              <p:par>
                                <p:cTn id="46" presetID="8" presetClass="emph" presetSubtype="0" fill="hold" nodeType="withEffect">
                                  <p:stCondLst>
                                    <p:cond delay="0"/>
                                  </p:stCondLst>
                                  <p:childTnLst>
                                    <p:animRot by="21600000">
                                      <p:cBhvr>
                                        <p:cTn id="47" dur="5000" fill="hold"/>
                                        <p:tgtEl>
                                          <p:spTgt spid="29"/>
                                        </p:tgtEl>
                                        <p:attrNameLst>
                                          <p:attrName>r</p:attrName>
                                        </p:attrNameLst>
                                      </p:cBhvr>
                                    </p:animRot>
                                  </p:childTnLst>
                                </p:cTn>
                              </p:par>
                              <p:par>
                                <p:cTn id="48" presetID="8" presetClass="emph" presetSubtype="0" fill="hold" nodeType="withEffect">
                                  <p:stCondLst>
                                    <p:cond delay="0"/>
                                  </p:stCondLst>
                                  <p:childTnLst>
                                    <p:animRot by="21600000">
                                      <p:cBhvr>
                                        <p:cTn id="49" dur="5000" fill="hold"/>
                                        <p:tgtEl>
                                          <p:spTgt spid="33"/>
                                        </p:tgtEl>
                                        <p:attrNameLst>
                                          <p:attrName>r</p:attrName>
                                        </p:attrNameLst>
                                      </p:cBhvr>
                                    </p:animRot>
                                  </p:childTnLst>
                                </p:cTn>
                              </p:par>
                              <p:par>
                                <p:cTn id="50" presetID="8" presetClass="emph" presetSubtype="0" fill="hold" nodeType="withEffect">
                                  <p:stCondLst>
                                    <p:cond delay="0"/>
                                  </p:stCondLst>
                                  <p:childTnLst>
                                    <p:animRot by="21600000">
                                      <p:cBhvr>
                                        <p:cTn id="51" dur="5000" fill="hold"/>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1754949" cy="817939"/>
            <a:chOff x="2169366" y="2274395"/>
            <a:chExt cx="17549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7924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总结</a:t>
              </a:r>
              <a:endParaRPr kumimoji="1" lang="zh-CN" altLang="en-US" sz="2400" b="1" dirty="0" smtClean="0">
                <a:solidFill>
                  <a:srgbClr val="A18560"/>
                </a:solidFill>
                <a:cs typeface="+mn-ea"/>
                <a:sym typeface="+mn-lt"/>
              </a:endParaRPr>
            </a:p>
          </p:txBody>
        </p:sp>
      </p:grpSp>
      <p:pic>
        <p:nvPicPr>
          <p:cNvPr id="68" name="图片 67" descr="LOGO橙字"/>
          <p:cNvPicPr>
            <a:picLocks noChangeAspect="1"/>
          </p:cNvPicPr>
          <p:nvPr/>
        </p:nvPicPr>
        <p:blipFill>
          <a:blip r:embed="rId2"/>
          <a:stretch>
            <a:fillRect/>
          </a:stretch>
        </p:blipFill>
        <p:spPr>
          <a:xfrm>
            <a:off x="9860915" y="6175375"/>
            <a:ext cx="1988185" cy="429260"/>
          </a:xfrm>
          <a:prstGeom prst="rect">
            <a:avLst/>
          </a:prstGeom>
        </p:spPr>
      </p:pic>
      <p:grpSp>
        <p:nvGrpSpPr>
          <p:cNvPr id="51" name="组合 50"/>
          <p:cNvGrpSpPr/>
          <p:nvPr/>
        </p:nvGrpSpPr>
        <p:grpSpPr>
          <a:xfrm>
            <a:off x="769620" y="1113083"/>
            <a:ext cx="10764520" cy="4632397"/>
            <a:chOff x="-123" y="1449"/>
            <a:chExt cx="19268" cy="8592"/>
          </a:xfrm>
        </p:grpSpPr>
        <p:pic>
          <p:nvPicPr>
            <p:cNvPr id="9" name="图片 8" descr="rdesign_3647"/>
            <p:cNvPicPr>
              <a:picLocks noChangeAspect="1"/>
            </p:cNvPicPr>
            <p:nvPr/>
          </p:nvPicPr>
          <p:blipFill>
            <a:blip r:embed="rId3"/>
            <a:stretch>
              <a:fillRect/>
            </a:stretch>
          </p:blipFill>
          <p:spPr>
            <a:xfrm>
              <a:off x="7840" y="4164"/>
              <a:ext cx="2660" cy="1995"/>
            </a:xfrm>
            <a:prstGeom prst="rect">
              <a:avLst/>
            </a:prstGeom>
          </p:spPr>
        </p:pic>
        <p:pic>
          <p:nvPicPr>
            <p:cNvPr id="10" name="图片 9" descr="rdesign_806"/>
            <p:cNvPicPr>
              <a:picLocks noChangeAspect="1"/>
            </p:cNvPicPr>
            <p:nvPr/>
          </p:nvPicPr>
          <p:blipFill>
            <a:blip r:embed="rId4"/>
            <a:stretch>
              <a:fillRect/>
            </a:stretch>
          </p:blipFill>
          <p:spPr>
            <a:xfrm>
              <a:off x="7906" y="7932"/>
              <a:ext cx="2373" cy="1780"/>
            </a:xfrm>
            <a:prstGeom prst="rect">
              <a:avLst/>
            </a:prstGeom>
          </p:spPr>
        </p:pic>
        <p:pic>
          <p:nvPicPr>
            <p:cNvPr id="11" name="图片 10" descr="保险"/>
            <p:cNvPicPr>
              <a:picLocks noChangeAspect="1"/>
            </p:cNvPicPr>
            <p:nvPr/>
          </p:nvPicPr>
          <p:blipFill>
            <a:blip r:embed="rId5"/>
            <a:stretch>
              <a:fillRect/>
            </a:stretch>
          </p:blipFill>
          <p:spPr>
            <a:xfrm>
              <a:off x="12033" y="1942"/>
              <a:ext cx="3032" cy="3032"/>
            </a:xfrm>
            <a:prstGeom prst="rect">
              <a:avLst/>
            </a:prstGeom>
          </p:spPr>
        </p:pic>
        <p:pic>
          <p:nvPicPr>
            <p:cNvPr id="12" name="图片 11" descr="证券"/>
            <p:cNvPicPr>
              <a:picLocks noChangeAspect="1"/>
            </p:cNvPicPr>
            <p:nvPr/>
          </p:nvPicPr>
          <p:blipFill>
            <a:blip r:embed="rId6"/>
            <a:stretch>
              <a:fillRect/>
            </a:stretch>
          </p:blipFill>
          <p:spPr>
            <a:xfrm>
              <a:off x="3307" y="1942"/>
              <a:ext cx="2648" cy="2648"/>
            </a:xfrm>
            <a:prstGeom prst="rect">
              <a:avLst/>
            </a:prstGeom>
          </p:spPr>
        </p:pic>
        <p:sp>
          <p:nvSpPr>
            <p:cNvPr id="14" name="文本框 13"/>
            <p:cNvSpPr txBox="1"/>
            <p:nvPr/>
          </p:nvSpPr>
          <p:spPr>
            <a:xfrm rot="1140000">
              <a:off x="6096" y="2854"/>
              <a:ext cx="2201" cy="1710"/>
            </a:xfrm>
            <a:prstGeom prst="rect">
              <a:avLst/>
            </a:prstGeom>
            <a:noFill/>
          </p:spPr>
          <p:txBody>
            <a:bodyPr wrap="square" rtlCol="0">
              <a:spAutoFit/>
            </a:bodyPr>
            <a:p>
              <a:r>
                <a:rPr lang="zh-CN" altLang="en-US"/>
                <a:t>项目融资</a:t>
              </a:r>
              <a:endParaRPr lang="zh-CN" altLang="en-US"/>
            </a:p>
            <a:p>
              <a:r>
                <a:rPr lang="zh-CN" altLang="en-US"/>
                <a:t>公司上市</a:t>
              </a:r>
              <a:endParaRPr lang="zh-CN" altLang="en-US"/>
            </a:p>
            <a:p>
              <a:r>
                <a:rPr lang="zh-CN" altLang="en-US"/>
                <a:t>股票</a:t>
              </a:r>
              <a:r>
                <a:rPr lang="zh-CN" altLang="en-US"/>
                <a:t>交易</a:t>
              </a:r>
              <a:endParaRPr lang="zh-CN" altLang="en-US"/>
            </a:p>
          </p:txBody>
        </p:sp>
        <p:sp>
          <p:nvSpPr>
            <p:cNvPr id="16" name="文本框 15"/>
            <p:cNvSpPr txBox="1"/>
            <p:nvPr/>
          </p:nvSpPr>
          <p:spPr>
            <a:xfrm rot="20220000">
              <a:off x="10321" y="3578"/>
              <a:ext cx="2201" cy="683"/>
            </a:xfrm>
            <a:prstGeom prst="rect">
              <a:avLst/>
            </a:prstGeom>
            <a:noFill/>
          </p:spPr>
          <p:txBody>
            <a:bodyPr wrap="square" rtlCol="0">
              <a:spAutoFit/>
            </a:bodyPr>
            <a:p>
              <a:r>
                <a:rPr lang="zh-CN" altLang="en-US"/>
                <a:t>购买</a:t>
              </a:r>
              <a:r>
                <a:rPr lang="zh-CN" altLang="en-US"/>
                <a:t>保险</a:t>
              </a:r>
              <a:endParaRPr lang="zh-CN" altLang="en-US"/>
            </a:p>
          </p:txBody>
        </p:sp>
        <p:cxnSp>
          <p:nvCxnSpPr>
            <p:cNvPr id="17" name="直接连接符 16"/>
            <p:cNvCxnSpPr/>
            <p:nvPr/>
          </p:nvCxnSpPr>
          <p:spPr>
            <a:xfrm>
              <a:off x="9217" y="6013"/>
              <a:ext cx="0" cy="1916"/>
            </a:xfrm>
            <a:prstGeom prst="line">
              <a:avLst/>
            </a:prstGeom>
          </p:spPr>
          <p:style>
            <a:lnRef idx="1">
              <a:srgbClr val="5B9BD5"/>
            </a:lnRef>
            <a:fillRef idx="0">
              <a:srgbClr val="5B9BD5"/>
            </a:fillRef>
            <a:effectRef idx="0">
              <a:srgbClr val="5B9BD5"/>
            </a:effectRef>
            <a:fontRef idx="minor">
              <a:sysClr val="windowText" lastClr="000000"/>
            </a:fontRef>
          </p:style>
        </p:cxnSp>
        <p:sp>
          <p:nvSpPr>
            <p:cNvPr id="19" name="文本框 18"/>
            <p:cNvSpPr txBox="1"/>
            <p:nvPr/>
          </p:nvSpPr>
          <p:spPr>
            <a:xfrm>
              <a:off x="9275" y="6477"/>
              <a:ext cx="1005" cy="1197"/>
            </a:xfrm>
            <a:prstGeom prst="rect">
              <a:avLst/>
            </a:prstGeom>
            <a:noFill/>
          </p:spPr>
          <p:txBody>
            <a:bodyPr wrap="square" rtlCol="0">
              <a:spAutoFit/>
            </a:bodyPr>
            <a:p>
              <a:r>
                <a:rPr lang="zh-CN" altLang="en-US"/>
                <a:t>贷款</a:t>
              </a:r>
              <a:endParaRPr lang="zh-CN" altLang="en-US"/>
            </a:p>
          </p:txBody>
        </p:sp>
        <p:grpSp>
          <p:nvGrpSpPr>
            <p:cNvPr id="23" name="组合 22"/>
            <p:cNvGrpSpPr/>
            <p:nvPr/>
          </p:nvGrpSpPr>
          <p:grpSpPr>
            <a:xfrm>
              <a:off x="3334" y="5846"/>
              <a:ext cx="2065" cy="1433"/>
              <a:chOff x="2781" y="7426"/>
              <a:chExt cx="3301" cy="2290"/>
            </a:xfrm>
          </p:grpSpPr>
          <p:pic>
            <p:nvPicPr>
              <p:cNvPr id="21" name="图片 20" descr="rdesign_10691"/>
              <p:cNvPicPr>
                <a:picLocks noChangeAspect="1"/>
              </p:cNvPicPr>
              <p:nvPr/>
            </p:nvPicPr>
            <p:blipFill>
              <a:blip r:embed="rId7"/>
              <a:stretch>
                <a:fillRect/>
              </a:stretch>
            </p:blipFill>
            <p:spPr>
              <a:xfrm>
                <a:off x="2781" y="8185"/>
                <a:ext cx="1948" cy="1461"/>
              </a:xfrm>
              <a:prstGeom prst="rect">
                <a:avLst/>
              </a:prstGeom>
            </p:spPr>
          </p:pic>
          <p:pic>
            <p:nvPicPr>
              <p:cNvPr id="22" name="图片 21" descr="rdesign_3727"/>
              <p:cNvPicPr>
                <a:picLocks noChangeAspect="1"/>
              </p:cNvPicPr>
              <p:nvPr/>
            </p:nvPicPr>
            <p:blipFill>
              <a:blip r:embed="rId8"/>
              <a:stretch>
                <a:fillRect/>
              </a:stretch>
            </p:blipFill>
            <p:spPr>
              <a:xfrm>
                <a:off x="3028" y="7426"/>
                <a:ext cx="3054" cy="2291"/>
              </a:xfrm>
              <a:prstGeom prst="rect">
                <a:avLst/>
              </a:prstGeom>
            </p:spPr>
          </p:pic>
        </p:grpSp>
        <p:sp>
          <p:nvSpPr>
            <p:cNvPr id="28" name="文本框 27"/>
            <p:cNvSpPr txBox="1"/>
            <p:nvPr/>
          </p:nvSpPr>
          <p:spPr>
            <a:xfrm>
              <a:off x="4389" y="4407"/>
              <a:ext cx="850" cy="1197"/>
            </a:xfrm>
            <a:prstGeom prst="rect">
              <a:avLst/>
            </a:prstGeom>
            <a:noFill/>
          </p:spPr>
          <p:txBody>
            <a:bodyPr wrap="square" rtlCol="0">
              <a:spAutoFit/>
            </a:bodyPr>
            <a:p>
              <a:r>
                <a:rPr lang="zh-CN" altLang="en-US"/>
                <a:t>投资</a:t>
              </a:r>
              <a:endParaRPr lang="zh-CN" altLang="en-US"/>
            </a:p>
          </p:txBody>
        </p:sp>
        <p:cxnSp>
          <p:nvCxnSpPr>
            <p:cNvPr id="29" name="直接连接符 28"/>
            <p:cNvCxnSpPr/>
            <p:nvPr/>
          </p:nvCxnSpPr>
          <p:spPr>
            <a:xfrm>
              <a:off x="5368" y="4115"/>
              <a:ext cx="2751" cy="928"/>
            </a:xfrm>
            <a:prstGeom prst="line">
              <a:avLst/>
            </a:prstGeom>
          </p:spPr>
          <p:style>
            <a:lnRef idx="1">
              <a:srgbClr val="5B9BD5"/>
            </a:lnRef>
            <a:fillRef idx="0">
              <a:srgbClr val="5B9BD5"/>
            </a:fillRef>
            <a:effectRef idx="0">
              <a:srgbClr val="5B9BD5"/>
            </a:effectRef>
            <a:fontRef idx="minor">
              <a:sysClr val="windowText" lastClr="000000"/>
            </a:fontRef>
          </p:style>
        </p:cxnSp>
        <p:cxnSp>
          <p:nvCxnSpPr>
            <p:cNvPr id="30" name="直接连接符 29"/>
            <p:cNvCxnSpPr/>
            <p:nvPr/>
          </p:nvCxnSpPr>
          <p:spPr>
            <a:xfrm flipV="1">
              <a:off x="10423" y="3914"/>
              <a:ext cx="2303" cy="974"/>
            </a:xfrm>
            <a:prstGeom prst="line">
              <a:avLst/>
            </a:prstGeom>
          </p:spPr>
          <p:style>
            <a:lnRef idx="1">
              <a:srgbClr val="5B9BD5"/>
            </a:lnRef>
            <a:fillRef idx="0">
              <a:srgbClr val="5B9BD5"/>
            </a:fillRef>
            <a:effectRef idx="0">
              <a:srgbClr val="5B9BD5"/>
            </a:effectRef>
            <a:fontRef idx="minor">
              <a:sysClr val="windowText" lastClr="000000"/>
            </a:fontRef>
          </p:style>
        </p:cxnSp>
        <p:cxnSp>
          <p:nvCxnSpPr>
            <p:cNvPr id="31" name="直接连接符 30"/>
            <p:cNvCxnSpPr/>
            <p:nvPr/>
          </p:nvCxnSpPr>
          <p:spPr>
            <a:xfrm flipV="1">
              <a:off x="4389" y="4246"/>
              <a:ext cx="4" cy="1357"/>
            </a:xfrm>
            <a:prstGeom prst="line">
              <a:avLst/>
            </a:prstGeom>
          </p:spPr>
          <p:style>
            <a:lnRef idx="1">
              <a:srgbClr val="5B9BD5"/>
            </a:lnRef>
            <a:fillRef idx="0">
              <a:srgbClr val="5B9BD5"/>
            </a:fillRef>
            <a:effectRef idx="0">
              <a:srgbClr val="5B9BD5"/>
            </a:effectRef>
            <a:fontRef idx="minor">
              <a:sysClr val="windowText" lastClr="000000"/>
            </a:fontRef>
          </p:style>
        </p:cxnSp>
        <p:grpSp>
          <p:nvGrpSpPr>
            <p:cNvPr id="8" name="组合 7"/>
            <p:cNvGrpSpPr/>
            <p:nvPr/>
          </p:nvGrpSpPr>
          <p:grpSpPr>
            <a:xfrm>
              <a:off x="4047" y="8278"/>
              <a:ext cx="2065" cy="1433"/>
              <a:chOff x="2781" y="7426"/>
              <a:chExt cx="3301" cy="2290"/>
            </a:xfrm>
          </p:grpSpPr>
          <p:pic>
            <p:nvPicPr>
              <p:cNvPr id="13" name="图片 12" descr="rdesign_10691"/>
              <p:cNvPicPr>
                <a:picLocks noChangeAspect="1"/>
              </p:cNvPicPr>
              <p:nvPr/>
            </p:nvPicPr>
            <p:blipFill>
              <a:blip r:embed="rId7"/>
              <a:stretch>
                <a:fillRect/>
              </a:stretch>
            </p:blipFill>
            <p:spPr>
              <a:xfrm>
                <a:off x="2781" y="8185"/>
                <a:ext cx="1948" cy="1461"/>
              </a:xfrm>
              <a:prstGeom prst="rect">
                <a:avLst/>
              </a:prstGeom>
            </p:spPr>
          </p:pic>
          <p:pic>
            <p:nvPicPr>
              <p:cNvPr id="15" name="图片 14" descr="rdesign_3727"/>
              <p:cNvPicPr>
                <a:picLocks noChangeAspect="1"/>
              </p:cNvPicPr>
              <p:nvPr/>
            </p:nvPicPr>
            <p:blipFill>
              <a:blip r:embed="rId8"/>
              <a:stretch>
                <a:fillRect/>
              </a:stretch>
            </p:blipFill>
            <p:spPr>
              <a:xfrm>
                <a:off x="3028" y="7426"/>
                <a:ext cx="3054" cy="2291"/>
              </a:xfrm>
              <a:prstGeom prst="rect">
                <a:avLst/>
              </a:prstGeom>
            </p:spPr>
          </p:pic>
        </p:grpSp>
        <p:sp>
          <p:nvSpPr>
            <p:cNvPr id="18" name="文本框 17"/>
            <p:cNvSpPr txBox="1"/>
            <p:nvPr/>
          </p:nvSpPr>
          <p:spPr>
            <a:xfrm>
              <a:off x="6324" y="8070"/>
              <a:ext cx="1359" cy="683"/>
            </a:xfrm>
            <a:prstGeom prst="rect">
              <a:avLst/>
            </a:prstGeom>
            <a:noFill/>
          </p:spPr>
          <p:txBody>
            <a:bodyPr wrap="square" rtlCol="0">
              <a:spAutoFit/>
            </a:bodyPr>
            <a:p>
              <a:r>
                <a:rPr lang="zh-CN" altLang="en-US"/>
                <a:t>储蓄</a:t>
              </a:r>
              <a:endParaRPr lang="zh-CN" altLang="en-US"/>
            </a:p>
          </p:txBody>
        </p:sp>
        <p:cxnSp>
          <p:nvCxnSpPr>
            <p:cNvPr id="20" name="直接连接符 19"/>
            <p:cNvCxnSpPr/>
            <p:nvPr/>
          </p:nvCxnSpPr>
          <p:spPr>
            <a:xfrm flipV="1">
              <a:off x="5887" y="8876"/>
              <a:ext cx="2232" cy="6"/>
            </a:xfrm>
            <a:prstGeom prst="line">
              <a:avLst/>
            </a:prstGeom>
          </p:spPr>
          <p:style>
            <a:lnRef idx="1">
              <a:srgbClr val="5B9BD5"/>
            </a:lnRef>
            <a:fillRef idx="0">
              <a:srgbClr val="5B9BD5"/>
            </a:fillRef>
            <a:effectRef idx="0">
              <a:srgbClr val="5B9BD5"/>
            </a:effectRef>
            <a:fontRef idx="minor">
              <a:sysClr val="windowText" lastClr="000000"/>
            </a:fontRef>
          </p:style>
        </p:cxnSp>
        <p:pic>
          <p:nvPicPr>
            <p:cNvPr id="24" name="图片 23" descr="rdesign_3647"/>
            <p:cNvPicPr>
              <a:picLocks noChangeAspect="1"/>
            </p:cNvPicPr>
            <p:nvPr/>
          </p:nvPicPr>
          <p:blipFill>
            <a:blip r:embed="rId3"/>
            <a:stretch>
              <a:fillRect/>
            </a:stretch>
          </p:blipFill>
          <p:spPr>
            <a:xfrm>
              <a:off x="12238" y="7838"/>
              <a:ext cx="2660" cy="1995"/>
            </a:xfrm>
            <a:prstGeom prst="rect">
              <a:avLst/>
            </a:prstGeom>
          </p:spPr>
        </p:pic>
        <p:sp>
          <p:nvSpPr>
            <p:cNvPr id="25" name="文本框 24"/>
            <p:cNvSpPr txBox="1"/>
            <p:nvPr/>
          </p:nvSpPr>
          <p:spPr>
            <a:xfrm>
              <a:off x="10527" y="8069"/>
              <a:ext cx="1555" cy="683"/>
            </a:xfrm>
            <a:prstGeom prst="rect">
              <a:avLst/>
            </a:prstGeom>
            <a:noFill/>
          </p:spPr>
          <p:txBody>
            <a:bodyPr wrap="square" rtlCol="0">
              <a:spAutoFit/>
            </a:bodyPr>
            <a:p>
              <a:r>
                <a:rPr lang="zh-CN" altLang="en-US"/>
                <a:t>贷款</a:t>
              </a:r>
              <a:endParaRPr lang="zh-CN" altLang="en-US"/>
            </a:p>
          </p:txBody>
        </p:sp>
        <p:cxnSp>
          <p:nvCxnSpPr>
            <p:cNvPr id="26" name="直接连接符 25"/>
            <p:cNvCxnSpPr/>
            <p:nvPr/>
          </p:nvCxnSpPr>
          <p:spPr>
            <a:xfrm flipH="1" flipV="1">
              <a:off x="10093" y="8841"/>
              <a:ext cx="2423" cy="17"/>
            </a:xfrm>
            <a:prstGeom prst="line">
              <a:avLst/>
            </a:prstGeom>
          </p:spPr>
          <p:style>
            <a:lnRef idx="1">
              <a:srgbClr val="5B9BD5"/>
            </a:lnRef>
            <a:fillRef idx="0">
              <a:srgbClr val="5B9BD5"/>
            </a:fillRef>
            <a:effectRef idx="0">
              <a:srgbClr val="5B9BD5"/>
            </a:effectRef>
            <a:fontRef idx="minor">
              <a:sysClr val="windowText" lastClr="000000"/>
            </a:fontRef>
          </p:style>
        </p:cxnSp>
        <p:cxnSp>
          <p:nvCxnSpPr>
            <p:cNvPr id="27" name="直接连接符 26"/>
            <p:cNvCxnSpPr/>
            <p:nvPr/>
          </p:nvCxnSpPr>
          <p:spPr>
            <a:xfrm>
              <a:off x="13539" y="4628"/>
              <a:ext cx="18" cy="3217"/>
            </a:xfrm>
            <a:prstGeom prst="line">
              <a:avLst/>
            </a:prstGeom>
          </p:spPr>
          <p:style>
            <a:lnRef idx="1">
              <a:srgbClr val="5B9BD5"/>
            </a:lnRef>
            <a:fillRef idx="0">
              <a:srgbClr val="5B9BD5"/>
            </a:fillRef>
            <a:effectRef idx="0">
              <a:srgbClr val="5B9BD5"/>
            </a:effectRef>
            <a:fontRef idx="minor">
              <a:sysClr val="windowText" lastClr="000000"/>
            </a:fontRef>
          </p:style>
        </p:cxnSp>
        <p:sp>
          <p:nvSpPr>
            <p:cNvPr id="32" name="文本框 31"/>
            <p:cNvSpPr txBox="1"/>
            <p:nvPr/>
          </p:nvSpPr>
          <p:spPr>
            <a:xfrm>
              <a:off x="13557" y="5124"/>
              <a:ext cx="904" cy="2224"/>
            </a:xfrm>
            <a:prstGeom prst="rect">
              <a:avLst/>
            </a:prstGeom>
            <a:noFill/>
          </p:spPr>
          <p:txBody>
            <a:bodyPr wrap="square" rtlCol="0">
              <a:spAutoFit/>
            </a:bodyPr>
            <a:p>
              <a:r>
                <a:rPr lang="zh-CN" altLang="en-US"/>
                <a:t>购买</a:t>
              </a:r>
              <a:r>
                <a:rPr lang="zh-CN" altLang="en-US"/>
                <a:t>保险</a:t>
              </a:r>
              <a:endParaRPr lang="zh-CN" altLang="en-US"/>
            </a:p>
          </p:txBody>
        </p:sp>
        <p:pic>
          <p:nvPicPr>
            <p:cNvPr id="33" name="图片 32" descr="证券"/>
            <p:cNvPicPr>
              <a:picLocks noChangeAspect="1"/>
            </p:cNvPicPr>
            <p:nvPr/>
          </p:nvPicPr>
          <p:blipFill>
            <a:blip r:embed="rId6"/>
            <a:stretch>
              <a:fillRect/>
            </a:stretch>
          </p:blipFill>
          <p:spPr>
            <a:xfrm>
              <a:off x="16497" y="7393"/>
              <a:ext cx="2648" cy="2648"/>
            </a:xfrm>
            <a:prstGeom prst="rect">
              <a:avLst/>
            </a:prstGeom>
          </p:spPr>
        </p:pic>
        <p:sp>
          <p:nvSpPr>
            <p:cNvPr id="34" name="文本框 33"/>
            <p:cNvSpPr txBox="1"/>
            <p:nvPr/>
          </p:nvSpPr>
          <p:spPr>
            <a:xfrm>
              <a:off x="14898" y="7130"/>
              <a:ext cx="2201" cy="1710"/>
            </a:xfrm>
            <a:prstGeom prst="rect">
              <a:avLst/>
            </a:prstGeom>
            <a:noFill/>
          </p:spPr>
          <p:txBody>
            <a:bodyPr wrap="square" rtlCol="0">
              <a:spAutoFit/>
            </a:bodyPr>
            <a:p>
              <a:r>
                <a:rPr lang="zh-CN" altLang="en-US"/>
                <a:t>项目融资</a:t>
              </a:r>
              <a:endParaRPr lang="zh-CN" altLang="en-US"/>
            </a:p>
            <a:p>
              <a:r>
                <a:rPr lang="zh-CN" altLang="en-US"/>
                <a:t>公司上市</a:t>
              </a:r>
              <a:endParaRPr lang="zh-CN" altLang="en-US"/>
            </a:p>
            <a:p>
              <a:r>
                <a:rPr lang="zh-CN" altLang="en-US"/>
                <a:t>股票</a:t>
              </a:r>
              <a:r>
                <a:rPr lang="zh-CN" altLang="en-US"/>
                <a:t>交易</a:t>
              </a:r>
              <a:endParaRPr lang="zh-CN" altLang="en-US"/>
            </a:p>
          </p:txBody>
        </p:sp>
        <p:cxnSp>
          <p:nvCxnSpPr>
            <p:cNvPr id="35" name="直接连接符 34"/>
            <p:cNvCxnSpPr/>
            <p:nvPr/>
          </p:nvCxnSpPr>
          <p:spPr>
            <a:xfrm flipH="1" flipV="1">
              <a:off x="14581" y="8879"/>
              <a:ext cx="2423" cy="17"/>
            </a:xfrm>
            <a:prstGeom prst="line">
              <a:avLst/>
            </a:prstGeom>
          </p:spPr>
          <p:style>
            <a:lnRef idx="1">
              <a:srgbClr val="5B9BD5"/>
            </a:lnRef>
            <a:fillRef idx="0">
              <a:srgbClr val="5B9BD5"/>
            </a:fillRef>
            <a:effectRef idx="0">
              <a:srgbClr val="5B9BD5"/>
            </a:effectRef>
            <a:fontRef idx="minor">
              <a:sysClr val="windowText" lastClr="000000"/>
            </a:fontRef>
          </p:style>
        </p:cxnSp>
        <p:grpSp>
          <p:nvGrpSpPr>
            <p:cNvPr id="36" name="组合 35"/>
            <p:cNvGrpSpPr/>
            <p:nvPr/>
          </p:nvGrpSpPr>
          <p:grpSpPr>
            <a:xfrm>
              <a:off x="16719" y="5043"/>
              <a:ext cx="2065" cy="1433"/>
              <a:chOff x="2781" y="7426"/>
              <a:chExt cx="3301" cy="2290"/>
            </a:xfrm>
          </p:grpSpPr>
          <p:pic>
            <p:nvPicPr>
              <p:cNvPr id="37" name="图片 36" descr="rdesign_10691"/>
              <p:cNvPicPr>
                <a:picLocks noChangeAspect="1"/>
              </p:cNvPicPr>
              <p:nvPr/>
            </p:nvPicPr>
            <p:blipFill>
              <a:blip r:embed="rId7"/>
              <a:stretch>
                <a:fillRect/>
              </a:stretch>
            </p:blipFill>
            <p:spPr>
              <a:xfrm>
                <a:off x="2781" y="8185"/>
                <a:ext cx="1948" cy="1461"/>
              </a:xfrm>
              <a:prstGeom prst="rect">
                <a:avLst/>
              </a:prstGeom>
            </p:spPr>
          </p:pic>
          <p:pic>
            <p:nvPicPr>
              <p:cNvPr id="38" name="图片 37" descr="rdesign_3727"/>
              <p:cNvPicPr>
                <a:picLocks noChangeAspect="1"/>
              </p:cNvPicPr>
              <p:nvPr/>
            </p:nvPicPr>
            <p:blipFill>
              <a:blip r:embed="rId8"/>
              <a:stretch>
                <a:fillRect/>
              </a:stretch>
            </p:blipFill>
            <p:spPr>
              <a:xfrm>
                <a:off x="3028" y="7426"/>
                <a:ext cx="3054" cy="2291"/>
              </a:xfrm>
              <a:prstGeom prst="rect">
                <a:avLst/>
              </a:prstGeom>
            </p:spPr>
          </p:pic>
        </p:grpSp>
        <p:cxnSp>
          <p:nvCxnSpPr>
            <p:cNvPr id="39" name="直接连接符 38"/>
            <p:cNvCxnSpPr/>
            <p:nvPr/>
          </p:nvCxnSpPr>
          <p:spPr>
            <a:xfrm flipH="1" flipV="1">
              <a:off x="17796" y="6448"/>
              <a:ext cx="20" cy="1397"/>
            </a:xfrm>
            <a:prstGeom prst="line">
              <a:avLst/>
            </a:prstGeom>
          </p:spPr>
          <p:style>
            <a:lnRef idx="1">
              <a:srgbClr val="5B9BD5"/>
            </a:lnRef>
            <a:fillRef idx="0">
              <a:srgbClr val="5B9BD5"/>
            </a:fillRef>
            <a:effectRef idx="0">
              <a:srgbClr val="5B9BD5"/>
            </a:effectRef>
            <a:fontRef idx="minor">
              <a:sysClr val="windowText" lastClr="000000"/>
            </a:fontRef>
          </p:style>
        </p:cxnSp>
        <p:sp>
          <p:nvSpPr>
            <p:cNvPr id="41" name="文本框 40"/>
            <p:cNvSpPr txBox="1"/>
            <p:nvPr/>
          </p:nvSpPr>
          <p:spPr>
            <a:xfrm>
              <a:off x="17796" y="6642"/>
              <a:ext cx="850" cy="1197"/>
            </a:xfrm>
            <a:prstGeom prst="rect">
              <a:avLst/>
            </a:prstGeom>
            <a:noFill/>
          </p:spPr>
          <p:txBody>
            <a:bodyPr wrap="square" rtlCol="0">
              <a:spAutoFit/>
            </a:bodyPr>
            <a:p>
              <a:r>
                <a:rPr lang="zh-CN" altLang="en-US"/>
                <a:t>投资</a:t>
              </a:r>
              <a:endParaRPr lang="zh-CN" altLang="en-US"/>
            </a:p>
          </p:txBody>
        </p:sp>
        <p:pic>
          <p:nvPicPr>
            <p:cNvPr id="42" name="图片 41" descr="rdesign_3647"/>
            <p:cNvPicPr>
              <a:picLocks noChangeAspect="1"/>
            </p:cNvPicPr>
            <p:nvPr/>
          </p:nvPicPr>
          <p:blipFill>
            <a:blip r:embed="rId3"/>
            <a:stretch>
              <a:fillRect/>
            </a:stretch>
          </p:blipFill>
          <p:spPr>
            <a:xfrm>
              <a:off x="-123" y="2288"/>
              <a:ext cx="2660" cy="1995"/>
            </a:xfrm>
            <a:prstGeom prst="rect">
              <a:avLst/>
            </a:prstGeom>
          </p:spPr>
        </p:pic>
        <p:cxnSp>
          <p:nvCxnSpPr>
            <p:cNvPr id="44" name="直接连接符 43"/>
            <p:cNvCxnSpPr/>
            <p:nvPr/>
          </p:nvCxnSpPr>
          <p:spPr>
            <a:xfrm>
              <a:off x="2175" y="3265"/>
              <a:ext cx="1788" cy="5"/>
            </a:xfrm>
            <a:prstGeom prst="line">
              <a:avLst/>
            </a:prstGeom>
          </p:spPr>
          <p:style>
            <a:lnRef idx="1">
              <a:srgbClr val="5B9BD5"/>
            </a:lnRef>
            <a:fillRef idx="0">
              <a:srgbClr val="5B9BD5"/>
            </a:fillRef>
            <a:effectRef idx="0">
              <a:srgbClr val="5B9BD5"/>
            </a:effectRef>
            <a:fontRef idx="minor">
              <a:sysClr val="windowText" lastClr="000000"/>
            </a:fontRef>
          </p:style>
        </p:cxnSp>
        <p:sp>
          <p:nvSpPr>
            <p:cNvPr id="45" name="文本框 44"/>
            <p:cNvSpPr txBox="1"/>
            <p:nvPr/>
          </p:nvSpPr>
          <p:spPr>
            <a:xfrm>
              <a:off x="2078" y="1449"/>
              <a:ext cx="2201" cy="1710"/>
            </a:xfrm>
            <a:prstGeom prst="rect">
              <a:avLst/>
            </a:prstGeom>
            <a:noFill/>
          </p:spPr>
          <p:txBody>
            <a:bodyPr wrap="square" rtlCol="0">
              <a:spAutoFit/>
            </a:bodyPr>
            <a:p>
              <a:r>
                <a:rPr lang="zh-CN" altLang="en-US"/>
                <a:t>项目融资</a:t>
              </a:r>
              <a:endParaRPr lang="zh-CN" altLang="en-US"/>
            </a:p>
            <a:p>
              <a:r>
                <a:rPr lang="zh-CN" altLang="en-US"/>
                <a:t>公司上市</a:t>
              </a:r>
              <a:endParaRPr lang="zh-CN" altLang="en-US"/>
            </a:p>
            <a:p>
              <a:r>
                <a:rPr lang="zh-CN" altLang="en-US"/>
                <a:t>股票</a:t>
              </a:r>
              <a:r>
                <a:rPr lang="zh-CN" altLang="en-US"/>
                <a:t>交易</a:t>
              </a:r>
              <a:endParaRPr lang="zh-CN" altLang="en-US"/>
            </a:p>
          </p:txBody>
        </p:sp>
        <p:pic>
          <p:nvPicPr>
            <p:cNvPr id="46" name="图片 45" descr="rdesign_806"/>
            <p:cNvPicPr>
              <a:picLocks noChangeAspect="1"/>
            </p:cNvPicPr>
            <p:nvPr/>
          </p:nvPicPr>
          <p:blipFill>
            <a:blip r:embed="rId4"/>
            <a:stretch>
              <a:fillRect/>
            </a:stretch>
          </p:blipFill>
          <p:spPr>
            <a:xfrm>
              <a:off x="0" y="5611"/>
              <a:ext cx="2373" cy="1780"/>
            </a:xfrm>
            <a:prstGeom prst="rect">
              <a:avLst/>
            </a:prstGeom>
          </p:spPr>
        </p:pic>
        <p:cxnSp>
          <p:nvCxnSpPr>
            <p:cNvPr id="47" name="直接连接符 46"/>
            <p:cNvCxnSpPr/>
            <p:nvPr/>
          </p:nvCxnSpPr>
          <p:spPr>
            <a:xfrm>
              <a:off x="1119" y="4113"/>
              <a:ext cx="4" cy="1662"/>
            </a:xfrm>
            <a:prstGeom prst="line">
              <a:avLst/>
            </a:prstGeom>
          </p:spPr>
          <p:style>
            <a:lnRef idx="1">
              <a:srgbClr val="5B9BD5"/>
            </a:lnRef>
            <a:fillRef idx="0">
              <a:srgbClr val="5B9BD5"/>
            </a:fillRef>
            <a:effectRef idx="0">
              <a:srgbClr val="5B9BD5"/>
            </a:effectRef>
            <a:fontRef idx="minor">
              <a:sysClr val="windowText" lastClr="000000"/>
            </a:fontRef>
          </p:style>
        </p:cxnSp>
        <p:sp>
          <p:nvSpPr>
            <p:cNvPr id="48" name="文本框 47"/>
            <p:cNvSpPr txBox="1"/>
            <p:nvPr/>
          </p:nvSpPr>
          <p:spPr>
            <a:xfrm>
              <a:off x="1171" y="4415"/>
              <a:ext cx="1005" cy="1197"/>
            </a:xfrm>
            <a:prstGeom prst="rect">
              <a:avLst/>
            </a:prstGeom>
            <a:noFill/>
          </p:spPr>
          <p:txBody>
            <a:bodyPr wrap="square" rtlCol="0">
              <a:spAutoFit/>
            </a:bodyPr>
            <a:p>
              <a:r>
                <a:rPr lang="zh-CN" altLang="en-US"/>
                <a:t>贷款</a:t>
              </a:r>
              <a:endParaRPr lang="zh-CN" altLang="en-US"/>
            </a:p>
          </p:txBody>
        </p:sp>
        <p:sp>
          <p:nvSpPr>
            <p:cNvPr id="49" name="文本框 48"/>
            <p:cNvSpPr txBox="1"/>
            <p:nvPr/>
          </p:nvSpPr>
          <p:spPr>
            <a:xfrm>
              <a:off x="2176" y="5959"/>
              <a:ext cx="1359" cy="683"/>
            </a:xfrm>
            <a:prstGeom prst="rect">
              <a:avLst/>
            </a:prstGeom>
            <a:noFill/>
          </p:spPr>
          <p:txBody>
            <a:bodyPr wrap="square" rtlCol="0">
              <a:spAutoFit/>
            </a:bodyPr>
            <a:p>
              <a:r>
                <a:rPr lang="zh-CN" altLang="en-US"/>
                <a:t>储蓄</a:t>
              </a:r>
              <a:endParaRPr lang="zh-CN" altLang="en-US"/>
            </a:p>
          </p:txBody>
        </p:sp>
        <p:cxnSp>
          <p:nvCxnSpPr>
            <p:cNvPr id="50" name="直接连接符 49"/>
            <p:cNvCxnSpPr/>
            <p:nvPr/>
          </p:nvCxnSpPr>
          <p:spPr>
            <a:xfrm>
              <a:off x="2078" y="6688"/>
              <a:ext cx="1258" cy="31"/>
            </a:xfrm>
            <a:prstGeom prst="line">
              <a:avLst/>
            </a:prstGeom>
          </p:spPr>
          <p:style>
            <a:lnRef idx="1">
              <a:srgbClr val="5B9BD5"/>
            </a:lnRef>
            <a:fillRef idx="0">
              <a:srgbClr val="5B9BD5"/>
            </a:fillRef>
            <a:effectRef idx="0">
              <a:srgbClr val="5B9BD5"/>
            </a:effectRef>
            <a:fontRef idx="minor">
              <a:sysClr val="windowText" lastClr="000000"/>
            </a:fontRef>
          </p:style>
        </p:cxnSp>
      </p:grpSp>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3000" fill="hold">
                                          <p:stCondLst>
                                            <p:cond delay="0"/>
                                          </p:stCondLst>
                                        </p:cTn>
                                        <p:tgtEl>
                                          <p:spTgt spid="51"/>
                                        </p:tgtEl>
                                        <p:attrNameLst>
                                          <p:attrName>style.visibility</p:attrName>
                                        </p:attrNameLst>
                                      </p:cBhvr>
                                      <p:to>
                                        <p:strVal val="visible"/>
                                      </p:to>
                                    </p:set>
                                    <p:animEffect transition="in" filter="box(in)">
                                      <p:cBhvr>
                                        <p:cTn id="12" dur="3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80577" y="1914416"/>
            <a:ext cx="4392488" cy="3670299"/>
            <a:chOff x="1306513" y="3424238"/>
            <a:chExt cx="3524250" cy="2944812"/>
          </a:xfrm>
          <a:solidFill>
            <a:srgbClr val="A18560"/>
          </a:solidFill>
        </p:grpSpPr>
        <p:sp>
          <p:nvSpPr>
            <p:cNvPr id="6" name="Freeform 56"/>
            <p:cNvSpPr>
              <a:spLocks noEditPoints="1"/>
            </p:cNvSpPr>
            <p:nvPr/>
          </p:nvSpPr>
          <p:spPr bwMode="auto">
            <a:xfrm>
              <a:off x="2339976" y="4327525"/>
              <a:ext cx="669925" cy="677863"/>
            </a:xfrm>
            <a:custGeom>
              <a:avLst/>
              <a:gdLst>
                <a:gd name="T0" fmla="*/ 56 w 122"/>
                <a:gd name="T1" fmla="*/ 116 h 123"/>
                <a:gd name="T2" fmla="*/ 49 w 122"/>
                <a:gd name="T3" fmla="*/ 104 h 123"/>
                <a:gd name="T4" fmla="*/ 23 w 122"/>
                <a:gd name="T5" fmla="*/ 103 h 123"/>
                <a:gd name="T6" fmla="*/ 24 w 122"/>
                <a:gd name="T7" fmla="*/ 86 h 123"/>
                <a:gd name="T8" fmla="*/ 25 w 122"/>
                <a:gd name="T9" fmla="*/ 75 h 123"/>
                <a:gd name="T10" fmla="*/ 6 w 122"/>
                <a:gd name="T11" fmla="*/ 43 h 123"/>
                <a:gd name="T12" fmla="*/ 26 w 122"/>
                <a:gd name="T13" fmla="*/ 5 h 123"/>
                <a:gd name="T14" fmla="*/ 27 w 122"/>
                <a:gd name="T15" fmla="*/ 2 h 123"/>
                <a:gd name="T16" fmla="*/ 30 w 122"/>
                <a:gd name="T17" fmla="*/ 1 h 123"/>
                <a:gd name="T18" fmla="*/ 58 w 122"/>
                <a:gd name="T19" fmla="*/ 4 h 123"/>
                <a:gd name="T20" fmla="*/ 60 w 122"/>
                <a:gd name="T21" fmla="*/ 9 h 123"/>
                <a:gd name="T22" fmla="*/ 73 w 122"/>
                <a:gd name="T23" fmla="*/ 30 h 123"/>
                <a:gd name="T24" fmla="*/ 81 w 122"/>
                <a:gd name="T25" fmla="*/ 7 h 123"/>
                <a:gd name="T26" fmla="*/ 98 w 122"/>
                <a:gd name="T27" fmla="*/ 6 h 123"/>
                <a:gd name="T28" fmla="*/ 122 w 122"/>
                <a:gd name="T29" fmla="*/ 11 h 123"/>
                <a:gd name="T30" fmla="*/ 120 w 122"/>
                <a:gd name="T31" fmla="*/ 48 h 123"/>
                <a:gd name="T32" fmla="*/ 117 w 122"/>
                <a:gd name="T33" fmla="*/ 51 h 123"/>
                <a:gd name="T34" fmla="*/ 100 w 122"/>
                <a:gd name="T35" fmla="*/ 61 h 123"/>
                <a:gd name="T36" fmla="*/ 119 w 122"/>
                <a:gd name="T37" fmla="*/ 74 h 123"/>
                <a:gd name="T38" fmla="*/ 116 w 122"/>
                <a:gd name="T39" fmla="*/ 103 h 123"/>
                <a:gd name="T40" fmla="*/ 90 w 122"/>
                <a:gd name="T41" fmla="*/ 105 h 123"/>
                <a:gd name="T42" fmla="*/ 82 w 122"/>
                <a:gd name="T43" fmla="*/ 117 h 123"/>
                <a:gd name="T44" fmla="*/ 59 w 122"/>
                <a:gd name="T45" fmla="*/ 97 h 123"/>
                <a:gd name="T46" fmla="*/ 61 w 122"/>
                <a:gd name="T47" fmla="*/ 102 h 123"/>
                <a:gd name="T48" fmla="*/ 70 w 122"/>
                <a:gd name="T49" fmla="*/ 117 h 123"/>
                <a:gd name="T50" fmla="*/ 77 w 122"/>
                <a:gd name="T51" fmla="*/ 103 h 123"/>
                <a:gd name="T52" fmla="*/ 81 w 122"/>
                <a:gd name="T53" fmla="*/ 99 h 123"/>
                <a:gd name="T54" fmla="*/ 114 w 122"/>
                <a:gd name="T55" fmla="*/ 77 h 123"/>
                <a:gd name="T56" fmla="*/ 97 w 122"/>
                <a:gd name="T57" fmla="*/ 52 h 123"/>
                <a:gd name="T58" fmla="*/ 116 w 122"/>
                <a:gd name="T59" fmla="*/ 21 h 123"/>
                <a:gd name="T60" fmla="*/ 98 w 122"/>
                <a:gd name="T61" fmla="*/ 12 h 123"/>
                <a:gd name="T62" fmla="*/ 86 w 122"/>
                <a:gd name="T63" fmla="*/ 13 h 123"/>
                <a:gd name="T64" fmla="*/ 54 w 122"/>
                <a:gd name="T65" fmla="*/ 28 h 123"/>
                <a:gd name="T66" fmla="*/ 38 w 122"/>
                <a:gd name="T67" fmla="*/ 8 h 123"/>
                <a:gd name="T68" fmla="*/ 31 w 122"/>
                <a:gd name="T69" fmla="*/ 44 h 123"/>
                <a:gd name="T70" fmla="*/ 26 w 122"/>
                <a:gd name="T71" fmla="*/ 46 h 123"/>
                <a:gd name="T72" fmla="*/ 7 w 122"/>
                <a:gd name="T73" fmla="*/ 57 h 123"/>
                <a:gd name="T74" fmla="*/ 28 w 122"/>
                <a:gd name="T75" fmla="*/ 69 h 123"/>
                <a:gd name="T76" fmla="*/ 30 w 122"/>
                <a:gd name="T77" fmla="*/ 87 h 123"/>
                <a:gd name="T78" fmla="*/ 48 w 122"/>
                <a:gd name="T79" fmla="*/ 98 h 123"/>
                <a:gd name="T80" fmla="*/ 59 w 122"/>
                <a:gd name="T81"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23">
                  <a:moveTo>
                    <a:pt x="70" y="123"/>
                  </a:moveTo>
                  <a:cubicBezTo>
                    <a:pt x="64" y="123"/>
                    <a:pt x="59" y="120"/>
                    <a:pt x="56" y="116"/>
                  </a:cubicBezTo>
                  <a:cubicBezTo>
                    <a:pt x="55" y="114"/>
                    <a:pt x="53" y="109"/>
                    <a:pt x="54" y="104"/>
                  </a:cubicBezTo>
                  <a:cubicBezTo>
                    <a:pt x="52" y="104"/>
                    <a:pt x="50" y="104"/>
                    <a:pt x="49" y="104"/>
                  </a:cubicBezTo>
                  <a:cubicBezTo>
                    <a:pt x="41" y="104"/>
                    <a:pt x="35" y="105"/>
                    <a:pt x="25" y="104"/>
                  </a:cubicBezTo>
                  <a:cubicBezTo>
                    <a:pt x="25" y="104"/>
                    <a:pt x="24" y="104"/>
                    <a:pt x="23" y="103"/>
                  </a:cubicBezTo>
                  <a:cubicBezTo>
                    <a:pt x="23" y="103"/>
                    <a:pt x="22" y="102"/>
                    <a:pt x="22" y="101"/>
                  </a:cubicBezTo>
                  <a:cubicBezTo>
                    <a:pt x="23" y="96"/>
                    <a:pt x="23" y="91"/>
                    <a:pt x="24" y="86"/>
                  </a:cubicBezTo>
                  <a:cubicBezTo>
                    <a:pt x="24" y="82"/>
                    <a:pt x="25" y="79"/>
                    <a:pt x="25" y="75"/>
                  </a:cubicBezTo>
                  <a:cubicBezTo>
                    <a:pt x="25" y="75"/>
                    <a:pt x="25" y="75"/>
                    <a:pt x="25" y="75"/>
                  </a:cubicBezTo>
                  <a:cubicBezTo>
                    <a:pt x="17" y="75"/>
                    <a:pt x="1" y="74"/>
                    <a:pt x="1" y="57"/>
                  </a:cubicBezTo>
                  <a:cubicBezTo>
                    <a:pt x="0" y="51"/>
                    <a:pt x="2" y="47"/>
                    <a:pt x="6" y="43"/>
                  </a:cubicBezTo>
                  <a:cubicBezTo>
                    <a:pt x="11" y="38"/>
                    <a:pt x="19" y="36"/>
                    <a:pt x="26" y="39"/>
                  </a:cubicBezTo>
                  <a:cubicBezTo>
                    <a:pt x="29" y="22"/>
                    <a:pt x="27" y="8"/>
                    <a:pt x="26" y="5"/>
                  </a:cubicBezTo>
                  <a:cubicBezTo>
                    <a:pt x="26" y="5"/>
                    <a:pt x="26" y="4"/>
                    <a:pt x="26" y="4"/>
                  </a:cubicBezTo>
                  <a:cubicBezTo>
                    <a:pt x="26" y="3"/>
                    <a:pt x="26" y="2"/>
                    <a:pt x="27" y="2"/>
                  </a:cubicBezTo>
                  <a:cubicBezTo>
                    <a:pt x="27" y="1"/>
                    <a:pt x="28" y="0"/>
                    <a:pt x="29" y="1"/>
                  </a:cubicBezTo>
                  <a:cubicBezTo>
                    <a:pt x="30" y="1"/>
                    <a:pt x="30" y="1"/>
                    <a:pt x="30" y="1"/>
                  </a:cubicBezTo>
                  <a:cubicBezTo>
                    <a:pt x="32" y="1"/>
                    <a:pt x="35" y="2"/>
                    <a:pt x="38" y="2"/>
                  </a:cubicBezTo>
                  <a:cubicBezTo>
                    <a:pt x="45" y="2"/>
                    <a:pt x="52" y="3"/>
                    <a:pt x="58" y="4"/>
                  </a:cubicBezTo>
                  <a:cubicBezTo>
                    <a:pt x="59" y="4"/>
                    <a:pt x="59" y="5"/>
                    <a:pt x="60" y="6"/>
                  </a:cubicBezTo>
                  <a:cubicBezTo>
                    <a:pt x="60" y="7"/>
                    <a:pt x="60" y="8"/>
                    <a:pt x="60" y="9"/>
                  </a:cubicBezTo>
                  <a:cubicBezTo>
                    <a:pt x="57" y="12"/>
                    <a:pt x="57" y="20"/>
                    <a:pt x="60" y="25"/>
                  </a:cubicBezTo>
                  <a:cubicBezTo>
                    <a:pt x="62" y="29"/>
                    <a:pt x="66" y="31"/>
                    <a:pt x="73" y="30"/>
                  </a:cubicBezTo>
                  <a:cubicBezTo>
                    <a:pt x="79" y="29"/>
                    <a:pt x="80" y="22"/>
                    <a:pt x="80" y="12"/>
                  </a:cubicBezTo>
                  <a:cubicBezTo>
                    <a:pt x="80" y="11"/>
                    <a:pt x="81" y="9"/>
                    <a:pt x="81" y="7"/>
                  </a:cubicBezTo>
                  <a:cubicBezTo>
                    <a:pt x="81" y="6"/>
                    <a:pt x="83" y="4"/>
                    <a:pt x="84" y="5"/>
                  </a:cubicBezTo>
                  <a:cubicBezTo>
                    <a:pt x="89" y="5"/>
                    <a:pt x="93" y="5"/>
                    <a:pt x="98" y="6"/>
                  </a:cubicBezTo>
                  <a:cubicBezTo>
                    <a:pt x="105" y="6"/>
                    <a:pt x="113" y="7"/>
                    <a:pt x="120" y="8"/>
                  </a:cubicBezTo>
                  <a:cubicBezTo>
                    <a:pt x="121" y="8"/>
                    <a:pt x="122" y="9"/>
                    <a:pt x="122" y="11"/>
                  </a:cubicBezTo>
                  <a:cubicBezTo>
                    <a:pt x="122" y="14"/>
                    <a:pt x="122" y="18"/>
                    <a:pt x="122" y="21"/>
                  </a:cubicBezTo>
                  <a:cubicBezTo>
                    <a:pt x="122" y="30"/>
                    <a:pt x="121" y="39"/>
                    <a:pt x="120" y="48"/>
                  </a:cubicBezTo>
                  <a:cubicBezTo>
                    <a:pt x="120" y="49"/>
                    <a:pt x="120" y="50"/>
                    <a:pt x="119" y="50"/>
                  </a:cubicBezTo>
                  <a:cubicBezTo>
                    <a:pt x="118" y="51"/>
                    <a:pt x="117" y="51"/>
                    <a:pt x="117" y="51"/>
                  </a:cubicBezTo>
                  <a:cubicBezTo>
                    <a:pt x="111" y="50"/>
                    <a:pt x="105" y="52"/>
                    <a:pt x="102" y="56"/>
                  </a:cubicBezTo>
                  <a:cubicBezTo>
                    <a:pt x="100" y="57"/>
                    <a:pt x="100" y="59"/>
                    <a:pt x="100" y="61"/>
                  </a:cubicBezTo>
                  <a:cubicBezTo>
                    <a:pt x="102" y="67"/>
                    <a:pt x="107" y="71"/>
                    <a:pt x="117" y="72"/>
                  </a:cubicBezTo>
                  <a:cubicBezTo>
                    <a:pt x="118" y="72"/>
                    <a:pt x="119" y="73"/>
                    <a:pt x="119" y="74"/>
                  </a:cubicBezTo>
                  <a:cubicBezTo>
                    <a:pt x="122" y="83"/>
                    <a:pt x="120" y="97"/>
                    <a:pt x="119" y="101"/>
                  </a:cubicBezTo>
                  <a:cubicBezTo>
                    <a:pt x="119" y="102"/>
                    <a:pt x="118" y="103"/>
                    <a:pt x="116" y="103"/>
                  </a:cubicBezTo>
                  <a:cubicBezTo>
                    <a:pt x="107" y="104"/>
                    <a:pt x="98" y="105"/>
                    <a:pt x="90" y="105"/>
                  </a:cubicBezTo>
                  <a:cubicBezTo>
                    <a:pt x="90" y="105"/>
                    <a:pt x="90" y="105"/>
                    <a:pt x="90" y="105"/>
                  </a:cubicBezTo>
                  <a:cubicBezTo>
                    <a:pt x="88" y="105"/>
                    <a:pt x="86" y="105"/>
                    <a:pt x="84" y="105"/>
                  </a:cubicBezTo>
                  <a:cubicBezTo>
                    <a:pt x="85" y="111"/>
                    <a:pt x="84" y="115"/>
                    <a:pt x="82" y="117"/>
                  </a:cubicBezTo>
                  <a:cubicBezTo>
                    <a:pt x="79" y="121"/>
                    <a:pt x="75" y="123"/>
                    <a:pt x="70" y="123"/>
                  </a:cubicBezTo>
                  <a:close/>
                  <a:moveTo>
                    <a:pt x="59" y="97"/>
                  </a:moveTo>
                  <a:cubicBezTo>
                    <a:pt x="60" y="97"/>
                    <a:pt x="61" y="98"/>
                    <a:pt x="61" y="99"/>
                  </a:cubicBezTo>
                  <a:cubicBezTo>
                    <a:pt x="62" y="100"/>
                    <a:pt x="62" y="101"/>
                    <a:pt x="61" y="102"/>
                  </a:cubicBezTo>
                  <a:cubicBezTo>
                    <a:pt x="59" y="106"/>
                    <a:pt x="59" y="110"/>
                    <a:pt x="61" y="113"/>
                  </a:cubicBezTo>
                  <a:cubicBezTo>
                    <a:pt x="63" y="115"/>
                    <a:pt x="66" y="117"/>
                    <a:pt x="70" y="117"/>
                  </a:cubicBezTo>
                  <a:cubicBezTo>
                    <a:pt x="73" y="117"/>
                    <a:pt x="76" y="116"/>
                    <a:pt x="77" y="114"/>
                  </a:cubicBezTo>
                  <a:cubicBezTo>
                    <a:pt x="79" y="111"/>
                    <a:pt x="79" y="107"/>
                    <a:pt x="77" y="103"/>
                  </a:cubicBezTo>
                  <a:cubicBezTo>
                    <a:pt x="77" y="102"/>
                    <a:pt x="77" y="100"/>
                    <a:pt x="78" y="100"/>
                  </a:cubicBezTo>
                  <a:cubicBezTo>
                    <a:pt x="79" y="99"/>
                    <a:pt x="80" y="98"/>
                    <a:pt x="81" y="99"/>
                  </a:cubicBezTo>
                  <a:cubicBezTo>
                    <a:pt x="88" y="99"/>
                    <a:pt x="101" y="99"/>
                    <a:pt x="113" y="97"/>
                  </a:cubicBezTo>
                  <a:cubicBezTo>
                    <a:pt x="114" y="91"/>
                    <a:pt x="115" y="83"/>
                    <a:pt x="114" y="77"/>
                  </a:cubicBezTo>
                  <a:cubicBezTo>
                    <a:pt x="103" y="76"/>
                    <a:pt x="97" y="71"/>
                    <a:pt x="94" y="62"/>
                  </a:cubicBezTo>
                  <a:cubicBezTo>
                    <a:pt x="94" y="59"/>
                    <a:pt x="94" y="55"/>
                    <a:pt x="97" y="52"/>
                  </a:cubicBezTo>
                  <a:cubicBezTo>
                    <a:pt x="101" y="47"/>
                    <a:pt x="108" y="44"/>
                    <a:pt x="115" y="44"/>
                  </a:cubicBezTo>
                  <a:cubicBezTo>
                    <a:pt x="115" y="37"/>
                    <a:pt x="116" y="29"/>
                    <a:pt x="116" y="21"/>
                  </a:cubicBezTo>
                  <a:cubicBezTo>
                    <a:pt x="116" y="19"/>
                    <a:pt x="116" y="16"/>
                    <a:pt x="116" y="13"/>
                  </a:cubicBezTo>
                  <a:cubicBezTo>
                    <a:pt x="110" y="13"/>
                    <a:pt x="104" y="12"/>
                    <a:pt x="98" y="12"/>
                  </a:cubicBezTo>
                  <a:cubicBezTo>
                    <a:pt x="94" y="12"/>
                    <a:pt x="90" y="11"/>
                    <a:pt x="86" y="11"/>
                  </a:cubicBezTo>
                  <a:cubicBezTo>
                    <a:pt x="86" y="12"/>
                    <a:pt x="86" y="12"/>
                    <a:pt x="86" y="13"/>
                  </a:cubicBezTo>
                  <a:cubicBezTo>
                    <a:pt x="86" y="21"/>
                    <a:pt x="85" y="34"/>
                    <a:pt x="74" y="36"/>
                  </a:cubicBezTo>
                  <a:cubicBezTo>
                    <a:pt x="65" y="37"/>
                    <a:pt x="58" y="34"/>
                    <a:pt x="54" y="28"/>
                  </a:cubicBezTo>
                  <a:cubicBezTo>
                    <a:pt x="51" y="22"/>
                    <a:pt x="51" y="15"/>
                    <a:pt x="53" y="9"/>
                  </a:cubicBezTo>
                  <a:cubicBezTo>
                    <a:pt x="48" y="9"/>
                    <a:pt x="43" y="8"/>
                    <a:pt x="38" y="8"/>
                  </a:cubicBezTo>
                  <a:cubicBezTo>
                    <a:pt x="36" y="8"/>
                    <a:pt x="34" y="8"/>
                    <a:pt x="33" y="7"/>
                  </a:cubicBezTo>
                  <a:cubicBezTo>
                    <a:pt x="34" y="14"/>
                    <a:pt x="35" y="28"/>
                    <a:pt x="31" y="44"/>
                  </a:cubicBezTo>
                  <a:cubicBezTo>
                    <a:pt x="31" y="45"/>
                    <a:pt x="30" y="46"/>
                    <a:pt x="29" y="46"/>
                  </a:cubicBezTo>
                  <a:cubicBezTo>
                    <a:pt x="28" y="46"/>
                    <a:pt x="27" y="46"/>
                    <a:pt x="26" y="46"/>
                  </a:cubicBezTo>
                  <a:cubicBezTo>
                    <a:pt x="21" y="43"/>
                    <a:pt x="14" y="43"/>
                    <a:pt x="10" y="47"/>
                  </a:cubicBezTo>
                  <a:cubicBezTo>
                    <a:pt x="8" y="50"/>
                    <a:pt x="6" y="53"/>
                    <a:pt x="7" y="57"/>
                  </a:cubicBezTo>
                  <a:cubicBezTo>
                    <a:pt x="7" y="67"/>
                    <a:pt x="15" y="69"/>
                    <a:pt x="25" y="69"/>
                  </a:cubicBezTo>
                  <a:cubicBezTo>
                    <a:pt x="26" y="69"/>
                    <a:pt x="27" y="69"/>
                    <a:pt x="28" y="69"/>
                  </a:cubicBezTo>
                  <a:cubicBezTo>
                    <a:pt x="30" y="69"/>
                    <a:pt x="31" y="71"/>
                    <a:pt x="31" y="72"/>
                  </a:cubicBezTo>
                  <a:cubicBezTo>
                    <a:pt x="31" y="77"/>
                    <a:pt x="30" y="82"/>
                    <a:pt x="30" y="87"/>
                  </a:cubicBezTo>
                  <a:cubicBezTo>
                    <a:pt x="29" y="90"/>
                    <a:pt x="29" y="94"/>
                    <a:pt x="29" y="98"/>
                  </a:cubicBezTo>
                  <a:cubicBezTo>
                    <a:pt x="36" y="98"/>
                    <a:pt x="42" y="98"/>
                    <a:pt x="48" y="98"/>
                  </a:cubicBezTo>
                  <a:cubicBezTo>
                    <a:pt x="51" y="98"/>
                    <a:pt x="55" y="98"/>
                    <a:pt x="58" y="97"/>
                  </a:cubicBezTo>
                  <a:cubicBezTo>
                    <a:pt x="59" y="97"/>
                    <a:pt x="59" y="97"/>
                    <a:pt x="59"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57"/>
            <p:cNvSpPr/>
            <p:nvPr/>
          </p:nvSpPr>
          <p:spPr bwMode="auto">
            <a:xfrm>
              <a:off x="2967038" y="4267200"/>
              <a:ext cx="565150" cy="655638"/>
            </a:xfrm>
            <a:custGeom>
              <a:avLst/>
              <a:gdLst>
                <a:gd name="T0" fmla="*/ 92 w 103"/>
                <a:gd name="T1" fmla="*/ 119 h 119"/>
                <a:gd name="T2" fmla="*/ 92 w 103"/>
                <a:gd name="T3" fmla="*/ 119 h 119"/>
                <a:gd name="T4" fmla="*/ 63 w 103"/>
                <a:gd name="T5" fmla="*/ 117 h 119"/>
                <a:gd name="T6" fmla="*/ 61 w 103"/>
                <a:gd name="T7" fmla="*/ 116 h 119"/>
                <a:gd name="T8" fmla="*/ 60 w 103"/>
                <a:gd name="T9" fmla="*/ 113 h 119"/>
                <a:gd name="T10" fmla="*/ 56 w 103"/>
                <a:gd name="T11" fmla="*/ 101 h 119"/>
                <a:gd name="T12" fmla="*/ 44 w 103"/>
                <a:gd name="T13" fmla="*/ 100 h 119"/>
                <a:gd name="T14" fmla="*/ 39 w 103"/>
                <a:gd name="T15" fmla="*/ 111 h 119"/>
                <a:gd name="T16" fmla="*/ 38 w 103"/>
                <a:gd name="T17" fmla="*/ 113 h 119"/>
                <a:gd name="T18" fmla="*/ 36 w 103"/>
                <a:gd name="T19" fmla="*/ 114 h 119"/>
                <a:gd name="T20" fmla="*/ 3 w 103"/>
                <a:gd name="T21" fmla="*/ 114 h 119"/>
                <a:gd name="T22" fmla="*/ 0 w 103"/>
                <a:gd name="T23" fmla="*/ 111 h 119"/>
                <a:gd name="T24" fmla="*/ 3 w 103"/>
                <a:gd name="T25" fmla="*/ 108 h 119"/>
                <a:gd name="T26" fmla="*/ 33 w 103"/>
                <a:gd name="T27" fmla="*/ 108 h 119"/>
                <a:gd name="T28" fmla="*/ 41 w 103"/>
                <a:gd name="T29" fmla="*/ 95 h 119"/>
                <a:gd name="T30" fmla="*/ 59 w 103"/>
                <a:gd name="T31" fmla="*/ 96 h 119"/>
                <a:gd name="T32" fmla="*/ 66 w 103"/>
                <a:gd name="T33" fmla="*/ 111 h 119"/>
                <a:gd name="T34" fmla="*/ 89 w 103"/>
                <a:gd name="T35" fmla="*/ 113 h 119"/>
                <a:gd name="T36" fmla="*/ 90 w 103"/>
                <a:gd name="T37" fmla="*/ 107 h 119"/>
                <a:gd name="T38" fmla="*/ 91 w 103"/>
                <a:gd name="T39" fmla="*/ 91 h 119"/>
                <a:gd name="T40" fmla="*/ 75 w 103"/>
                <a:gd name="T41" fmla="*/ 75 h 119"/>
                <a:gd name="T42" fmla="*/ 81 w 103"/>
                <a:gd name="T43" fmla="*/ 62 h 119"/>
                <a:gd name="T44" fmla="*/ 96 w 103"/>
                <a:gd name="T45" fmla="*/ 58 h 119"/>
                <a:gd name="T46" fmla="*/ 97 w 103"/>
                <a:gd name="T47" fmla="*/ 32 h 119"/>
                <a:gd name="T48" fmla="*/ 73 w 103"/>
                <a:gd name="T49" fmla="*/ 31 h 119"/>
                <a:gd name="T50" fmla="*/ 70 w 103"/>
                <a:gd name="T51" fmla="*/ 30 h 119"/>
                <a:gd name="T52" fmla="*/ 69 w 103"/>
                <a:gd name="T53" fmla="*/ 27 h 119"/>
                <a:gd name="T54" fmla="*/ 68 w 103"/>
                <a:gd name="T55" fmla="*/ 11 h 119"/>
                <a:gd name="T56" fmla="*/ 48 w 103"/>
                <a:gd name="T57" fmla="*/ 11 h 119"/>
                <a:gd name="T58" fmla="*/ 47 w 103"/>
                <a:gd name="T59" fmla="*/ 22 h 119"/>
                <a:gd name="T60" fmla="*/ 47 w 103"/>
                <a:gd name="T61" fmla="*/ 26 h 119"/>
                <a:gd name="T62" fmla="*/ 44 w 103"/>
                <a:gd name="T63" fmla="*/ 27 h 119"/>
                <a:gd name="T64" fmla="*/ 4 w 103"/>
                <a:gd name="T65" fmla="*/ 26 h 119"/>
                <a:gd name="T66" fmla="*/ 1 w 103"/>
                <a:gd name="T67" fmla="*/ 22 h 119"/>
                <a:gd name="T68" fmla="*/ 4 w 103"/>
                <a:gd name="T69" fmla="*/ 19 h 119"/>
                <a:gd name="T70" fmla="*/ 4 w 103"/>
                <a:gd name="T71" fmla="*/ 19 h 119"/>
                <a:gd name="T72" fmla="*/ 40 w 103"/>
                <a:gd name="T73" fmla="*/ 21 h 119"/>
                <a:gd name="T74" fmla="*/ 44 w 103"/>
                <a:gd name="T75" fmla="*/ 7 h 119"/>
                <a:gd name="T76" fmla="*/ 72 w 103"/>
                <a:gd name="T77" fmla="*/ 6 h 119"/>
                <a:gd name="T78" fmla="*/ 77 w 103"/>
                <a:gd name="T79" fmla="*/ 25 h 119"/>
                <a:gd name="T80" fmla="*/ 101 w 103"/>
                <a:gd name="T81" fmla="*/ 26 h 119"/>
                <a:gd name="T82" fmla="*/ 103 w 103"/>
                <a:gd name="T83" fmla="*/ 29 h 119"/>
                <a:gd name="T84" fmla="*/ 101 w 103"/>
                <a:gd name="T85" fmla="*/ 61 h 119"/>
                <a:gd name="T86" fmla="*/ 98 w 103"/>
                <a:gd name="T87" fmla="*/ 64 h 119"/>
                <a:gd name="T88" fmla="*/ 85 w 103"/>
                <a:gd name="T89" fmla="*/ 67 h 119"/>
                <a:gd name="T90" fmla="*/ 81 w 103"/>
                <a:gd name="T91" fmla="*/ 75 h 119"/>
                <a:gd name="T92" fmla="*/ 94 w 103"/>
                <a:gd name="T93" fmla="*/ 85 h 119"/>
                <a:gd name="T94" fmla="*/ 94 w 103"/>
                <a:gd name="T95" fmla="*/ 85 h 119"/>
                <a:gd name="T96" fmla="*/ 97 w 103"/>
                <a:gd name="T97" fmla="*/ 88 h 119"/>
                <a:gd name="T98" fmla="*/ 96 w 103"/>
                <a:gd name="T99" fmla="*/ 107 h 119"/>
                <a:gd name="T100" fmla="*/ 95 w 103"/>
                <a:gd name="T101" fmla="*/ 116 h 119"/>
                <a:gd name="T102" fmla="*/ 92 w 103"/>
                <a:gd name="T10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19">
                  <a:moveTo>
                    <a:pt x="92" y="119"/>
                  </a:moveTo>
                  <a:cubicBezTo>
                    <a:pt x="92" y="119"/>
                    <a:pt x="92" y="119"/>
                    <a:pt x="92" y="119"/>
                  </a:cubicBezTo>
                  <a:cubicBezTo>
                    <a:pt x="85" y="119"/>
                    <a:pt x="72" y="118"/>
                    <a:pt x="63" y="117"/>
                  </a:cubicBezTo>
                  <a:cubicBezTo>
                    <a:pt x="62" y="117"/>
                    <a:pt x="61" y="116"/>
                    <a:pt x="61" y="116"/>
                  </a:cubicBezTo>
                  <a:cubicBezTo>
                    <a:pt x="60" y="115"/>
                    <a:pt x="60" y="114"/>
                    <a:pt x="60" y="113"/>
                  </a:cubicBezTo>
                  <a:cubicBezTo>
                    <a:pt x="61" y="108"/>
                    <a:pt x="60" y="104"/>
                    <a:pt x="56" y="101"/>
                  </a:cubicBezTo>
                  <a:cubicBezTo>
                    <a:pt x="52" y="99"/>
                    <a:pt x="47" y="98"/>
                    <a:pt x="44" y="100"/>
                  </a:cubicBezTo>
                  <a:cubicBezTo>
                    <a:pt x="41" y="102"/>
                    <a:pt x="38" y="105"/>
                    <a:pt x="39" y="111"/>
                  </a:cubicBezTo>
                  <a:cubicBezTo>
                    <a:pt x="39" y="112"/>
                    <a:pt x="38" y="113"/>
                    <a:pt x="38" y="113"/>
                  </a:cubicBezTo>
                  <a:cubicBezTo>
                    <a:pt x="37" y="114"/>
                    <a:pt x="36" y="114"/>
                    <a:pt x="36" y="114"/>
                  </a:cubicBezTo>
                  <a:cubicBezTo>
                    <a:pt x="29" y="114"/>
                    <a:pt x="9" y="114"/>
                    <a:pt x="3" y="114"/>
                  </a:cubicBezTo>
                  <a:cubicBezTo>
                    <a:pt x="2" y="114"/>
                    <a:pt x="0" y="113"/>
                    <a:pt x="0" y="111"/>
                  </a:cubicBezTo>
                  <a:cubicBezTo>
                    <a:pt x="0" y="109"/>
                    <a:pt x="2" y="108"/>
                    <a:pt x="3" y="108"/>
                  </a:cubicBezTo>
                  <a:cubicBezTo>
                    <a:pt x="8" y="108"/>
                    <a:pt x="24" y="108"/>
                    <a:pt x="33" y="108"/>
                  </a:cubicBezTo>
                  <a:cubicBezTo>
                    <a:pt x="33" y="102"/>
                    <a:pt x="36" y="98"/>
                    <a:pt x="41" y="95"/>
                  </a:cubicBezTo>
                  <a:cubicBezTo>
                    <a:pt x="46" y="92"/>
                    <a:pt x="54" y="92"/>
                    <a:pt x="59" y="96"/>
                  </a:cubicBezTo>
                  <a:cubicBezTo>
                    <a:pt x="64" y="100"/>
                    <a:pt x="67" y="105"/>
                    <a:pt x="66" y="111"/>
                  </a:cubicBezTo>
                  <a:cubicBezTo>
                    <a:pt x="74" y="112"/>
                    <a:pt x="83" y="113"/>
                    <a:pt x="89" y="113"/>
                  </a:cubicBezTo>
                  <a:cubicBezTo>
                    <a:pt x="89" y="111"/>
                    <a:pt x="90" y="109"/>
                    <a:pt x="90" y="107"/>
                  </a:cubicBezTo>
                  <a:cubicBezTo>
                    <a:pt x="90" y="101"/>
                    <a:pt x="91" y="96"/>
                    <a:pt x="91" y="91"/>
                  </a:cubicBezTo>
                  <a:cubicBezTo>
                    <a:pt x="83" y="89"/>
                    <a:pt x="74" y="86"/>
                    <a:pt x="75" y="75"/>
                  </a:cubicBezTo>
                  <a:cubicBezTo>
                    <a:pt x="76" y="70"/>
                    <a:pt x="78" y="65"/>
                    <a:pt x="81" y="62"/>
                  </a:cubicBezTo>
                  <a:cubicBezTo>
                    <a:pt x="85" y="59"/>
                    <a:pt x="90" y="58"/>
                    <a:pt x="96" y="58"/>
                  </a:cubicBezTo>
                  <a:cubicBezTo>
                    <a:pt x="96" y="51"/>
                    <a:pt x="97" y="38"/>
                    <a:pt x="97" y="32"/>
                  </a:cubicBezTo>
                  <a:cubicBezTo>
                    <a:pt x="89" y="31"/>
                    <a:pt x="76" y="30"/>
                    <a:pt x="73" y="31"/>
                  </a:cubicBezTo>
                  <a:cubicBezTo>
                    <a:pt x="72" y="31"/>
                    <a:pt x="71" y="31"/>
                    <a:pt x="70" y="30"/>
                  </a:cubicBezTo>
                  <a:cubicBezTo>
                    <a:pt x="69" y="29"/>
                    <a:pt x="69" y="28"/>
                    <a:pt x="69" y="27"/>
                  </a:cubicBezTo>
                  <a:cubicBezTo>
                    <a:pt x="72" y="22"/>
                    <a:pt x="73" y="15"/>
                    <a:pt x="68" y="11"/>
                  </a:cubicBezTo>
                  <a:cubicBezTo>
                    <a:pt x="62" y="7"/>
                    <a:pt x="52" y="7"/>
                    <a:pt x="48" y="11"/>
                  </a:cubicBezTo>
                  <a:cubicBezTo>
                    <a:pt x="45" y="14"/>
                    <a:pt x="44" y="18"/>
                    <a:pt x="47" y="22"/>
                  </a:cubicBezTo>
                  <a:cubicBezTo>
                    <a:pt x="48" y="23"/>
                    <a:pt x="48" y="25"/>
                    <a:pt x="47" y="26"/>
                  </a:cubicBezTo>
                  <a:cubicBezTo>
                    <a:pt x="47" y="27"/>
                    <a:pt x="46" y="27"/>
                    <a:pt x="44" y="27"/>
                  </a:cubicBezTo>
                  <a:cubicBezTo>
                    <a:pt x="37" y="27"/>
                    <a:pt x="4" y="26"/>
                    <a:pt x="4" y="26"/>
                  </a:cubicBezTo>
                  <a:cubicBezTo>
                    <a:pt x="2" y="25"/>
                    <a:pt x="1" y="24"/>
                    <a:pt x="1" y="22"/>
                  </a:cubicBezTo>
                  <a:cubicBezTo>
                    <a:pt x="1" y="21"/>
                    <a:pt x="3" y="19"/>
                    <a:pt x="4" y="19"/>
                  </a:cubicBezTo>
                  <a:cubicBezTo>
                    <a:pt x="4" y="19"/>
                    <a:pt x="4" y="19"/>
                    <a:pt x="4" y="19"/>
                  </a:cubicBezTo>
                  <a:cubicBezTo>
                    <a:pt x="5" y="19"/>
                    <a:pt x="28" y="20"/>
                    <a:pt x="40" y="21"/>
                  </a:cubicBezTo>
                  <a:cubicBezTo>
                    <a:pt x="37" y="13"/>
                    <a:pt x="41" y="8"/>
                    <a:pt x="44" y="7"/>
                  </a:cubicBezTo>
                  <a:cubicBezTo>
                    <a:pt x="50" y="0"/>
                    <a:pt x="64" y="0"/>
                    <a:pt x="72" y="6"/>
                  </a:cubicBezTo>
                  <a:cubicBezTo>
                    <a:pt x="74" y="8"/>
                    <a:pt x="80" y="14"/>
                    <a:pt x="77" y="25"/>
                  </a:cubicBezTo>
                  <a:cubicBezTo>
                    <a:pt x="85" y="24"/>
                    <a:pt x="99" y="26"/>
                    <a:pt x="101" y="26"/>
                  </a:cubicBezTo>
                  <a:cubicBezTo>
                    <a:pt x="102" y="26"/>
                    <a:pt x="103" y="27"/>
                    <a:pt x="103" y="29"/>
                  </a:cubicBezTo>
                  <a:cubicBezTo>
                    <a:pt x="103" y="30"/>
                    <a:pt x="102" y="54"/>
                    <a:pt x="101" y="61"/>
                  </a:cubicBezTo>
                  <a:cubicBezTo>
                    <a:pt x="101" y="63"/>
                    <a:pt x="100" y="64"/>
                    <a:pt x="98" y="64"/>
                  </a:cubicBezTo>
                  <a:cubicBezTo>
                    <a:pt x="93" y="63"/>
                    <a:pt x="88" y="65"/>
                    <a:pt x="85" y="67"/>
                  </a:cubicBezTo>
                  <a:cubicBezTo>
                    <a:pt x="83" y="69"/>
                    <a:pt x="82" y="72"/>
                    <a:pt x="81" y="75"/>
                  </a:cubicBezTo>
                  <a:cubicBezTo>
                    <a:pt x="81" y="81"/>
                    <a:pt x="85" y="83"/>
                    <a:pt x="94" y="85"/>
                  </a:cubicBezTo>
                  <a:cubicBezTo>
                    <a:pt x="94" y="85"/>
                    <a:pt x="94" y="85"/>
                    <a:pt x="94" y="85"/>
                  </a:cubicBezTo>
                  <a:cubicBezTo>
                    <a:pt x="96" y="86"/>
                    <a:pt x="97" y="87"/>
                    <a:pt x="97" y="88"/>
                  </a:cubicBezTo>
                  <a:cubicBezTo>
                    <a:pt x="97" y="95"/>
                    <a:pt x="96" y="101"/>
                    <a:pt x="96" y="107"/>
                  </a:cubicBezTo>
                  <a:cubicBezTo>
                    <a:pt x="96" y="110"/>
                    <a:pt x="95" y="113"/>
                    <a:pt x="95" y="116"/>
                  </a:cubicBezTo>
                  <a:cubicBezTo>
                    <a:pt x="95" y="118"/>
                    <a:pt x="94" y="119"/>
                    <a:pt x="92"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58"/>
            <p:cNvSpPr/>
            <p:nvPr/>
          </p:nvSpPr>
          <p:spPr bwMode="auto">
            <a:xfrm>
              <a:off x="3263901" y="4889500"/>
              <a:ext cx="330200" cy="495300"/>
            </a:xfrm>
            <a:custGeom>
              <a:avLst/>
              <a:gdLst>
                <a:gd name="T0" fmla="*/ 21 w 60"/>
                <a:gd name="T1" fmla="*/ 90 h 90"/>
                <a:gd name="T2" fmla="*/ 3 w 60"/>
                <a:gd name="T3" fmla="*/ 89 h 90"/>
                <a:gd name="T4" fmla="*/ 0 w 60"/>
                <a:gd name="T5" fmla="*/ 86 h 90"/>
                <a:gd name="T6" fmla="*/ 4 w 60"/>
                <a:gd name="T7" fmla="*/ 83 h 90"/>
                <a:gd name="T8" fmla="*/ 30 w 60"/>
                <a:gd name="T9" fmla="*/ 84 h 90"/>
                <a:gd name="T10" fmla="*/ 30 w 60"/>
                <a:gd name="T11" fmla="*/ 56 h 90"/>
                <a:gd name="T12" fmla="*/ 31 w 60"/>
                <a:gd name="T13" fmla="*/ 53 h 90"/>
                <a:gd name="T14" fmla="*/ 34 w 60"/>
                <a:gd name="T15" fmla="*/ 53 h 90"/>
                <a:gd name="T16" fmla="*/ 51 w 60"/>
                <a:gd name="T17" fmla="*/ 51 h 90"/>
                <a:gd name="T18" fmla="*/ 51 w 60"/>
                <a:gd name="T19" fmla="*/ 38 h 90"/>
                <a:gd name="T20" fmla="*/ 35 w 60"/>
                <a:gd name="T21" fmla="*/ 33 h 90"/>
                <a:gd name="T22" fmla="*/ 32 w 60"/>
                <a:gd name="T23" fmla="*/ 32 h 90"/>
                <a:gd name="T24" fmla="*/ 32 w 60"/>
                <a:gd name="T25" fmla="*/ 30 h 90"/>
                <a:gd name="T26" fmla="*/ 33 w 60"/>
                <a:gd name="T27" fmla="*/ 16 h 90"/>
                <a:gd name="T28" fmla="*/ 35 w 60"/>
                <a:gd name="T29" fmla="*/ 3 h 90"/>
                <a:gd name="T30" fmla="*/ 39 w 60"/>
                <a:gd name="T31" fmla="*/ 1 h 90"/>
                <a:gd name="T32" fmla="*/ 41 w 60"/>
                <a:gd name="T33" fmla="*/ 4 h 90"/>
                <a:gd name="T34" fmla="*/ 39 w 60"/>
                <a:gd name="T35" fmla="*/ 17 h 90"/>
                <a:gd name="T36" fmla="*/ 38 w 60"/>
                <a:gd name="T37" fmla="*/ 27 h 90"/>
                <a:gd name="T38" fmla="*/ 57 w 60"/>
                <a:gd name="T39" fmla="*/ 35 h 90"/>
                <a:gd name="T40" fmla="*/ 55 w 60"/>
                <a:gd name="T41" fmla="*/ 55 h 90"/>
                <a:gd name="T42" fmla="*/ 36 w 60"/>
                <a:gd name="T43" fmla="*/ 60 h 90"/>
                <a:gd name="T44" fmla="*/ 36 w 60"/>
                <a:gd name="T45" fmla="*/ 87 h 90"/>
                <a:gd name="T46" fmla="*/ 33 w 60"/>
                <a:gd name="T47" fmla="*/ 90 h 90"/>
                <a:gd name="T48" fmla="*/ 21 w 60"/>
                <a:gd name="T4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90">
                  <a:moveTo>
                    <a:pt x="21" y="90"/>
                  </a:moveTo>
                  <a:cubicBezTo>
                    <a:pt x="16" y="90"/>
                    <a:pt x="10" y="90"/>
                    <a:pt x="3" y="89"/>
                  </a:cubicBezTo>
                  <a:cubicBezTo>
                    <a:pt x="1" y="89"/>
                    <a:pt x="0" y="87"/>
                    <a:pt x="0" y="86"/>
                  </a:cubicBezTo>
                  <a:cubicBezTo>
                    <a:pt x="0" y="84"/>
                    <a:pt x="2" y="83"/>
                    <a:pt x="4" y="83"/>
                  </a:cubicBezTo>
                  <a:cubicBezTo>
                    <a:pt x="16" y="85"/>
                    <a:pt x="24" y="85"/>
                    <a:pt x="30" y="84"/>
                  </a:cubicBezTo>
                  <a:cubicBezTo>
                    <a:pt x="30" y="77"/>
                    <a:pt x="31" y="59"/>
                    <a:pt x="30" y="56"/>
                  </a:cubicBezTo>
                  <a:cubicBezTo>
                    <a:pt x="30" y="55"/>
                    <a:pt x="30" y="54"/>
                    <a:pt x="31" y="53"/>
                  </a:cubicBezTo>
                  <a:cubicBezTo>
                    <a:pt x="32" y="53"/>
                    <a:pt x="33" y="52"/>
                    <a:pt x="34" y="53"/>
                  </a:cubicBezTo>
                  <a:cubicBezTo>
                    <a:pt x="41" y="56"/>
                    <a:pt x="47" y="55"/>
                    <a:pt x="51" y="51"/>
                  </a:cubicBezTo>
                  <a:cubicBezTo>
                    <a:pt x="54" y="48"/>
                    <a:pt x="54" y="42"/>
                    <a:pt x="51" y="38"/>
                  </a:cubicBezTo>
                  <a:cubicBezTo>
                    <a:pt x="49" y="33"/>
                    <a:pt x="43" y="32"/>
                    <a:pt x="35" y="33"/>
                  </a:cubicBezTo>
                  <a:cubicBezTo>
                    <a:pt x="34" y="33"/>
                    <a:pt x="33" y="33"/>
                    <a:pt x="32" y="32"/>
                  </a:cubicBezTo>
                  <a:cubicBezTo>
                    <a:pt x="32" y="32"/>
                    <a:pt x="31" y="31"/>
                    <a:pt x="32" y="30"/>
                  </a:cubicBezTo>
                  <a:cubicBezTo>
                    <a:pt x="32" y="26"/>
                    <a:pt x="33" y="21"/>
                    <a:pt x="33" y="16"/>
                  </a:cubicBezTo>
                  <a:cubicBezTo>
                    <a:pt x="34" y="11"/>
                    <a:pt x="34" y="5"/>
                    <a:pt x="35" y="3"/>
                  </a:cubicBezTo>
                  <a:cubicBezTo>
                    <a:pt x="35" y="1"/>
                    <a:pt x="37" y="0"/>
                    <a:pt x="39" y="1"/>
                  </a:cubicBezTo>
                  <a:cubicBezTo>
                    <a:pt x="40" y="1"/>
                    <a:pt x="41" y="3"/>
                    <a:pt x="41" y="4"/>
                  </a:cubicBezTo>
                  <a:cubicBezTo>
                    <a:pt x="40" y="6"/>
                    <a:pt x="40" y="12"/>
                    <a:pt x="39" y="17"/>
                  </a:cubicBezTo>
                  <a:cubicBezTo>
                    <a:pt x="39" y="20"/>
                    <a:pt x="39" y="24"/>
                    <a:pt x="38" y="27"/>
                  </a:cubicBezTo>
                  <a:cubicBezTo>
                    <a:pt x="46" y="26"/>
                    <a:pt x="53" y="29"/>
                    <a:pt x="57" y="35"/>
                  </a:cubicBezTo>
                  <a:cubicBezTo>
                    <a:pt x="60" y="42"/>
                    <a:pt x="60" y="50"/>
                    <a:pt x="55" y="55"/>
                  </a:cubicBezTo>
                  <a:cubicBezTo>
                    <a:pt x="53" y="58"/>
                    <a:pt x="47" y="63"/>
                    <a:pt x="36" y="60"/>
                  </a:cubicBezTo>
                  <a:cubicBezTo>
                    <a:pt x="37" y="68"/>
                    <a:pt x="36" y="84"/>
                    <a:pt x="36" y="87"/>
                  </a:cubicBezTo>
                  <a:cubicBezTo>
                    <a:pt x="36" y="88"/>
                    <a:pt x="34" y="90"/>
                    <a:pt x="33" y="90"/>
                  </a:cubicBezTo>
                  <a:cubicBezTo>
                    <a:pt x="30" y="90"/>
                    <a:pt x="26" y="90"/>
                    <a:pt x="21"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59"/>
            <p:cNvSpPr/>
            <p:nvPr/>
          </p:nvSpPr>
          <p:spPr bwMode="auto">
            <a:xfrm>
              <a:off x="2895601" y="5302250"/>
              <a:ext cx="252413" cy="65088"/>
            </a:xfrm>
            <a:custGeom>
              <a:avLst/>
              <a:gdLst>
                <a:gd name="T0" fmla="*/ 42 w 46"/>
                <a:gd name="T1" fmla="*/ 12 h 12"/>
                <a:gd name="T2" fmla="*/ 42 w 46"/>
                <a:gd name="T3" fmla="*/ 12 h 12"/>
                <a:gd name="T4" fmla="*/ 3 w 46"/>
                <a:gd name="T5" fmla="*/ 6 h 12"/>
                <a:gd name="T6" fmla="*/ 0 w 46"/>
                <a:gd name="T7" fmla="*/ 3 h 12"/>
                <a:gd name="T8" fmla="*/ 4 w 46"/>
                <a:gd name="T9" fmla="*/ 0 h 12"/>
                <a:gd name="T10" fmla="*/ 43 w 46"/>
                <a:gd name="T11" fmla="*/ 6 h 12"/>
                <a:gd name="T12" fmla="*/ 45 w 46"/>
                <a:gd name="T13" fmla="*/ 9 h 12"/>
                <a:gd name="T14" fmla="*/ 42 w 46"/>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2">
                  <a:moveTo>
                    <a:pt x="42" y="12"/>
                  </a:moveTo>
                  <a:cubicBezTo>
                    <a:pt x="42" y="12"/>
                    <a:pt x="42" y="12"/>
                    <a:pt x="42" y="12"/>
                  </a:cubicBezTo>
                  <a:cubicBezTo>
                    <a:pt x="25" y="10"/>
                    <a:pt x="10" y="8"/>
                    <a:pt x="3" y="6"/>
                  </a:cubicBezTo>
                  <a:cubicBezTo>
                    <a:pt x="1" y="6"/>
                    <a:pt x="0" y="4"/>
                    <a:pt x="0" y="3"/>
                  </a:cubicBezTo>
                  <a:cubicBezTo>
                    <a:pt x="1" y="1"/>
                    <a:pt x="2" y="0"/>
                    <a:pt x="4" y="0"/>
                  </a:cubicBezTo>
                  <a:cubicBezTo>
                    <a:pt x="11" y="2"/>
                    <a:pt x="25" y="4"/>
                    <a:pt x="43" y="6"/>
                  </a:cubicBezTo>
                  <a:cubicBezTo>
                    <a:pt x="44" y="6"/>
                    <a:pt x="46" y="8"/>
                    <a:pt x="45" y="9"/>
                  </a:cubicBezTo>
                  <a:cubicBezTo>
                    <a:pt x="45" y="11"/>
                    <a:pt x="44" y="12"/>
                    <a:pt x="4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0"/>
            <p:cNvSpPr/>
            <p:nvPr/>
          </p:nvSpPr>
          <p:spPr bwMode="auto">
            <a:xfrm>
              <a:off x="2438401" y="4856163"/>
              <a:ext cx="682625" cy="593725"/>
            </a:xfrm>
            <a:custGeom>
              <a:avLst/>
              <a:gdLst>
                <a:gd name="T0" fmla="*/ 53 w 124"/>
                <a:gd name="T1" fmla="*/ 108 h 108"/>
                <a:gd name="T2" fmla="*/ 35 w 124"/>
                <a:gd name="T3" fmla="*/ 95 h 108"/>
                <a:gd name="T4" fmla="*/ 36 w 124"/>
                <a:gd name="T5" fmla="*/ 88 h 108"/>
                <a:gd name="T6" fmla="*/ 36 w 124"/>
                <a:gd name="T7" fmla="*/ 84 h 108"/>
                <a:gd name="T8" fmla="*/ 31 w 124"/>
                <a:gd name="T9" fmla="*/ 84 h 108"/>
                <a:gd name="T10" fmla="*/ 27 w 124"/>
                <a:gd name="T11" fmla="*/ 84 h 108"/>
                <a:gd name="T12" fmla="*/ 24 w 124"/>
                <a:gd name="T13" fmla="*/ 84 h 108"/>
                <a:gd name="T14" fmla="*/ 2 w 124"/>
                <a:gd name="T15" fmla="*/ 82 h 108"/>
                <a:gd name="T16" fmla="*/ 0 w 124"/>
                <a:gd name="T17" fmla="*/ 79 h 108"/>
                <a:gd name="T18" fmla="*/ 5 w 124"/>
                <a:gd name="T19" fmla="*/ 3 h 108"/>
                <a:gd name="T20" fmla="*/ 8 w 124"/>
                <a:gd name="T21" fmla="*/ 0 h 108"/>
                <a:gd name="T22" fmla="*/ 11 w 124"/>
                <a:gd name="T23" fmla="*/ 3 h 108"/>
                <a:gd name="T24" fmla="*/ 6 w 124"/>
                <a:gd name="T25" fmla="*/ 77 h 108"/>
                <a:gd name="T26" fmla="*/ 24 w 124"/>
                <a:gd name="T27" fmla="*/ 78 h 108"/>
                <a:gd name="T28" fmla="*/ 27 w 124"/>
                <a:gd name="T29" fmla="*/ 78 h 108"/>
                <a:gd name="T30" fmla="*/ 30 w 124"/>
                <a:gd name="T31" fmla="*/ 78 h 108"/>
                <a:gd name="T32" fmla="*/ 39 w 124"/>
                <a:gd name="T33" fmla="*/ 78 h 108"/>
                <a:gd name="T34" fmla="*/ 42 w 124"/>
                <a:gd name="T35" fmla="*/ 90 h 108"/>
                <a:gd name="T36" fmla="*/ 41 w 124"/>
                <a:gd name="T37" fmla="*/ 95 h 108"/>
                <a:gd name="T38" fmla="*/ 54 w 124"/>
                <a:gd name="T39" fmla="*/ 102 h 108"/>
                <a:gd name="T40" fmla="*/ 64 w 124"/>
                <a:gd name="T41" fmla="*/ 87 h 108"/>
                <a:gd name="T42" fmla="*/ 64 w 124"/>
                <a:gd name="T43" fmla="*/ 83 h 108"/>
                <a:gd name="T44" fmla="*/ 67 w 124"/>
                <a:gd name="T45" fmla="*/ 80 h 108"/>
                <a:gd name="T46" fmla="*/ 81 w 124"/>
                <a:gd name="T47" fmla="*/ 81 h 108"/>
                <a:gd name="T48" fmla="*/ 86 w 124"/>
                <a:gd name="T49" fmla="*/ 82 h 108"/>
                <a:gd name="T50" fmla="*/ 88 w 124"/>
                <a:gd name="T51" fmla="*/ 70 h 108"/>
                <a:gd name="T52" fmla="*/ 91 w 124"/>
                <a:gd name="T53" fmla="*/ 53 h 108"/>
                <a:gd name="T54" fmla="*/ 93 w 124"/>
                <a:gd name="T55" fmla="*/ 51 h 108"/>
                <a:gd name="T56" fmla="*/ 96 w 124"/>
                <a:gd name="T57" fmla="*/ 51 h 108"/>
                <a:gd name="T58" fmla="*/ 109 w 124"/>
                <a:gd name="T59" fmla="*/ 55 h 108"/>
                <a:gd name="T60" fmla="*/ 117 w 124"/>
                <a:gd name="T61" fmla="*/ 46 h 108"/>
                <a:gd name="T62" fmla="*/ 109 w 124"/>
                <a:gd name="T63" fmla="*/ 33 h 108"/>
                <a:gd name="T64" fmla="*/ 102 w 124"/>
                <a:gd name="T65" fmla="*/ 34 h 108"/>
                <a:gd name="T66" fmla="*/ 96 w 124"/>
                <a:gd name="T67" fmla="*/ 33 h 108"/>
                <a:gd name="T68" fmla="*/ 94 w 124"/>
                <a:gd name="T69" fmla="*/ 30 h 108"/>
                <a:gd name="T70" fmla="*/ 95 w 124"/>
                <a:gd name="T71" fmla="*/ 3 h 108"/>
                <a:gd name="T72" fmla="*/ 99 w 124"/>
                <a:gd name="T73" fmla="*/ 1 h 108"/>
                <a:gd name="T74" fmla="*/ 101 w 124"/>
                <a:gd name="T75" fmla="*/ 4 h 108"/>
                <a:gd name="T76" fmla="*/ 101 w 124"/>
                <a:gd name="T77" fmla="*/ 28 h 108"/>
                <a:gd name="T78" fmla="*/ 101 w 124"/>
                <a:gd name="T79" fmla="*/ 28 h 108"/>
                <a:gd name="T80" fmla="*/ 110 w 124"/>
                <a:gd name="T81" fmla="*/ 27 h 108"/>
                <a:gd name="T82" fmla="*/ 123 w 124"/>
                <a:gd name="T83" fmla="*/ 46 h 108"/>
                <a:gd name="T84" fmla="*/ 110 w 124"/>
                <a:gd name="T85" fmla="*/ 61 h 108"/>
                <a:gd name="T86" fmla="*/ 96 w 124"/>
                <a:gd name="T87" fmla="*/ 59 h 108"/>
                <a:gd name="T88" fmla="*/ 94 w 124"/>
                <a:gd name="T89" fmla="*/ 71 h 108"/>
                <a:gd name="T90" fmla="*/ 92 w 124"/>
                <a:gd name="T91" fmla="*/ 85 h 108"/>
                <a:gd name="T92" fmla="*/ 89 w 124"/>
                <a:gd name="T93" fmla="*/ 88 h 108"/>
                <a:gd name="T94" fmla="*/ 80 w 124"/>
                <a:gd name="T95" fmla="*/ 87 h 108"/>
                <a:gd name="T96" fmla="*/ 70 w 124"/>
                <a:gd name="T97" fmla="*/ 86 h 108"/>
                <a:gd name="T98" fmla="*/ 70 w 124"/>
                <a:gd name="T99" fmla="*/ 87 h 108"/>
                <a:gd name="T100" fmla="*/ 55 w 124"/>
                <a:gd name="T101" fmla="*/ 108 h 108"/>
                <a:gd name="T102" fmla="*/ 53 w 124"/>
                <a:gd name="T103"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4" h="108">
                  <a:moveTo>
                    <a:pt x="53" y="108"/>
                  </a:moveTo>
                  <a:cubicBezTo>
                    <a:pt x="45" y="108"/>
                    <a:pt x="36" y="104"/>
                    <a:pt x="35" y="95"/>
                  </a:cubicBezTo>
                  <a:cubicBezTo>
                    <a:pt x="35" y="93"/>
                    <a:pt x="35" y="91"/>
                    <a:pt x="36" y="88"/>
                  </a:cubicBezTo>
                  <a:cubicBezTo>
                    <a:pt x="37" y="86"/>
                    <a:pt x="37" y="84"/>
                    <a:pt x="36" y="84"/>
                  </a:cubicBezTo>
                  <a:cubicBezTo>
                    <a:pt x="35" y="84"/>
                    <a:pt x="32" y="84"/>
                    <a:pt x="31" y="84"/>
                  </a:cubicBezTo>
                  <a:cubicBezTo>
                    <a:pt x="29" y="84"/>
                    <a:pt x="28" y="84"/>
                    <a:pt x="27" y="84"/>
                  </a:cubicBezTo>
                  <a:cubicBezTo>
                    <a:pt x="24" y="84"/>
                    <a:pt x="24" y="84"/>
                    <a:pt x="24" y="84"/>
                  </a:cubicBezTo>
                  <a:cubicBezTo>
                    <a:pt x="17" y="84"/>
                    <a:pt x="9" y="84"/>
                    <a:pt x="2" y="82"/>
                  </a:cubicBezTo>
                  <a:cubicBezTo>
                    <a:pt x="1" y="81"/>
                    <a:pt x="0" y="80"/>
                    <a:pt x="0" y="79"/>
                  </a:cubicBezTo>
                  <a:cubicBezTo>
                    <a:pt x="0" y="55"/>
                    <a:pt x="4" y="11"/>
                    <a:pt x="5" y="3"/>
                  </a:cubicBezTo>
                  <a:cubicBezTo>
                    <a:pt x="5" y="1"/>
                    <a:pt x="6" y="0"/>
                    <a:pt x="8" y="0"/>
                  </a:cubicBezTo>
                  <a:cubicBezTo>
                    <a:pt x="9" y="0"/>
                    <a:pt x="11" y="2"/>
                    <a:pt x="11" y="3"/>
                  </a:cubicBezTo>
                  <a:cubicBezTo>
                    <a:pt x="9" y="26"/>
                    <a:pt x="6" y="58"/>
                    <a:pt x="6" y="77"/>
                  </a:cubicBezTo>
                  <a:cubicBezTo>
                    <a:pt x="12" y="78"/>
                    <a:pt x="18" y="78"/>
                    <a:pt x="24" y="78"/>
                  </a:cubicBezTo>
                  <a:cubicBezTo>
                    <a:pt x="27" y="78"/>
                    <a:pt x="27" y="78"/>
                    <a:pt x="27" y="78"/>
                  </a:cubicBezTo>
                  <a:cubicBezTo>
                    <a:pt x="28" y="78"/>
                    <a:pt x="29" y="78"/>
                    <a:pt x="30" y="78"/>
                  </a:cubicBezTo>
                  <a:cubicBezTo>
                    <a:pt x="36" y="78"/>
                    <a:pt x="38" y="78"/>
                    <a:pt x="39" y="78"/>
                  </a:cubicBezTo>
                  <a:cubicBezTo>
                    <a:pt x="44" y="81"/>
                    <a:pt x="43" y="86"/>
                    <a:pt x="42" y="90"/>
                  </a:cubicBezTo>
                  <a:cubicBezTo>
                    <a:pt x="41" y="92"/>
                    <a:pt x="41" y="93"/>
                    <a:pt x="41" y="95"/>
                  </a:cubicBezTo>
                  <a:cubicBezTo>
                    <a:pt x="42" y="101"/>
                    <a:pt x="50" y="103"/>
                    <a:pt x="54" y="102"/>
                  </a:cubicBezTo>
                  <a:cubicBezTo>
                    <a:pt x="63" y="101"/>
                    <a:pt x="64" y="96"/>
                    <a:pt x="64" y="87"/>
                  </a:cubicBezTo>
                  <a:cubicBezTo>
                    <a:pt x="64" y="86"/>
                    <a:pt x="64" y="84"/>
                    <a:pt x="64" y="83"/>
                  </a:cubicBezTo>
                  <a:cubicBezTo>
                    <a:pt x="65" y="82"/>
                    <a:pt x="65" y="81"/>
                    <a:pt x="67" y="80"/>
                  </a:cubicBezTo>
                  <a:cubicBezTo>
                    <a:pt x="72" y="79"/>
                    <a:pt x="77" y="80"/>
                    <a:pt x="81" y="81"/>
                  </a:cubicBezTo>
                  <a:cubicBezTo>
                    <a:pt x="83" y="81"/>
                    <a:pt x="85" y="81"/>
                    <a:pt x="86" y="82"/>
                  </a:cubicBezTo>
                  <a:cubicBezTo>
                    <a:pt x="87" y="77"/>
                    <a:pt x="88" y="74"/>
                    <a:pt x="88" y="70"/>
                  </a:cubicBezTo>
                  <a:cubicBezTo>
                    <a:pt x="89" y="64"/>
                    <a:pt x="90" y="59"/>
                    <a:pt x="91" y="53"/>
                  </a:cubicBezTo>
                  <a:cubicBezTo>
                    <a:pt x="91" y="52"/>
                    <a:pt x="92" y="51"/>
                    <a:pt x="93" y="51"/>
                  </a:cubicBezTo>
                  <a:cubicBezTo>
                    <a:pt x="94" y="51"/>
                    <a:pt x="95" y="51"/>
                    <a:pt x="96" y="51"/>
                  </a:cubicBezTo>
                  <a:cubicBezTo>
                    <a:pt x="98" y="54"/>
                    <a:pt x="104" y="55"/>
                    <a:pt x="109" y="55"/>
                  </a:cubicBezTo>
                  <a:cubicBezTo>
                    <a:pt x="116" y="53"/>
                    <a:pt x="117" y="48"/>
                    <a:pt x="117" y="46"/>
                  </a:cubicBezTo>
                  <a:cubicBezTo>
                    <a:pt x="118" y="37"/>
                    <a:pt x="113" y="34"/>
                    <a:pt x="109" y="33"/>
                  </a:cubicBezTo>
                  <a:cubicBezTo>
                    <a:pt x="106" y="33"/>
                    <a:pt x="104" y="33"/>
                    <a:pt x="102" y="34"/>
                  </a:cubicBezTo>
                  <a:cubicBezTo>
                    <a:pt x="99" y="34"/>
                    <a:pt x="97" y="34"/>
                    <a:pt x="96" y="33"/>
                  </a:cubicBezTo>
                  <a:cubicBezTo>
                    <a:pt x="95" y="32"/>
                    <a:pt x="95" y="31"/>
                    <a:pt x="94" y="30"/>
                  </a:cubicBezTo>
                  <a:cubicBezTo>
                    <a:pt x="94" y="23"/>
                    <a:pt x="95" y="7"/>
                    <a:pt x="95" y="3"/>
                  </a:cubicBezTo>
                  <a:cubicBezTo>
                    <a:pt x="95" y="2"/>
                    <a:pt x="97" y="0"/>
                    <a:pt x="99" y="1"/>
                  </a:cubicBezTo>
                  <a:cubicBezTo>
                    <a:pt x="100" y="1"/>
                    <a:pt x="102" y="2"/>
                    <a:pt x="101" y="4"/>
                  </a:cubicBezTo>
                  <a:cubicBezTo>
                    <a:pt x="101" y="7"/>
                    <a:pt x="100" y="20"/>
                    <a:pt x="101" y="28"/>
                  </a:cubicBezTo>
                  <a:cubicBezTo>
                    <a:pt x="101" y="28"/>
                    <a:pt x="101" y="28"/>
                    <a:pt x="101" y="28"/>
                  </a:cubicBezTo>
                  <a:cubicBezTo>
                    <a:pt x="103" y="27"/>
                    <a:pt x="106" y="27"/>
                    <a:pt x="110" y="27"/>
                  </a:cubicBezTo>
                  <a:cubicBezTo>
                    <a:pt x="119" y="29"/>
                    <a:pt x="124" y="36"/>
                    <a:pt x="123" y="46"/>
                  </a:cubicBezTo>
                  <a:cubicBezTo>
                    <a:pt x="123" y="54"/>
                    <a:pt x="118" y="59"/>
                    <a:pt x="110" y="61"/>
                  </a:cubicBezTo>
                  <a:cubicBezTo>
                    <a:pt x="105" y="61"/>
                    <a:pt x="100" y="60"/>
                    <a:pt x="96" y="59"/>
                  </a:cubicBezTo>
                  <a:cubicBezTo>
                    <a:pt x="96" y="63"/>
                    <a:pt x="95" y="67"/>
                    <a:pt x="94" y="71"/>
                  </a:cubicBezTo>
                  <a:cubicBezTo>
                    <a:pt x="93" y="75"/>
                    <a:pt x="93" y="80"/>
                    <a:pt x="92" y="85"/>
                  </a:cubicBezTo>
                  <a:cubicBezTo>
                    <a:pt x="92" y="87"/>
                    <a:pt x="90" y="88"/>
                    <a:pt x="89" y="88"/>
                  </a:cubicBezTo>
                  <a:cubicBezTo>
                    <a:pt x="86" y="88"/>
                    <a:pt x="83" y="87"/>
                    <a:pt x="80" y="87"/>
                  </a:cubicBezTo>
                  <a:cubicBezTo>
                    <a:pt x="77" y="86"/>
                    <a:pt x="73" y="85"/>
                    <a:pt x="70" y="86"/>
                  </a:cubicBezTo>
                  <a:cubicBezTo>
                    <a:pt x="70" y="86"/>
                    <a:pt x="70" y="87"/>
                    <a:pt x="70" y="87"/>
                  </a:cubicBezTo>
                  <a:cubicBezTo>
                    <a:pt x="70" y="95"/>
                    <a:pt x="69" y="107"/>
                    <a:pt x="55" y="108"/>
                  </a:cubicBezTo>
                  <a:cubicBezTo>
                    <a:pt x="54" y="108"/>
                    <a:pt x="53" y="108"/>
                    <a:pt x="53"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61"/>
            <p:cNvSpPr/>
            <p:nvPr/>
          </p:nvSpPr>
          <p:spPr bwMode="auto">
            <a:xfrm>
              <a:off x="3087688" y="5224463"/>
              <a:ext cx="214313" cy="160338"/>
            </a:xfrm>
            <a:custGeom>
              <a:avLst/>
              <a:gdLst>
                <a:gd name="T0" fmla="*/ 35 w 39"/>
                <a:gd name="T1" fmla="*/ 29 h 29"/>
                <a:gd name="T2" fmla="*/ 34 w 39"/>
                <a:gd name="T3" fmla="*/ 29 h 29"/>
                <a:gd name="T4" fmla="*/ 32 w 39"/>
                <a:gd name="T5" fmla="*/ 25 h 29"/>
                <a:gd name="T6" fmla="*/ 32 w 39"/>
                <a:gd name="T7" fmla="*/ 25 h 29"/>
                <a:gd name="T8" fmla="*/ 29 w 39"/>
                <a:gd name="T9" fmla="*/ 12 h 29"/>
                <a:gd name="T10" fmla="*/ 18 w 39"/>
                <a:gd name="T11" fmla="*/ 7 h 29"/>
                <a:gd name="T12" fmla="*/ 10 w 39"/>
                <a:gd name="T13" fmla="*/ 11 h 29"/>
                <a:gd name="T14" fmla="*/ 9 w 39"/>
                <a:gd name="T15" fmla="*/ 20 h 29"/>
                <a:gd name="T16" fmla="*/ 10 w 39"/>
                <a:gd name="T17" fmla="*/ 24 h 29"/>
                <a:gd name="T18" fmla="*/ 6 w 39"/>
                <a:gd name="T19" fmla="*/ 25 h 29"/>
                <a:gd name="T20" fmla="*/ 4 w 39"/>
                <a:gd name="T21" fmla="*/ 8 h 29"/>
                <a:gd name="T22" fmla="*/ 17 w 39"/>
                <a:gd name="T23" fmla="*/ 1 h 29"/>
                <a:gd name="T24" fmla="*/ 33 w 39"/>
                <a:gd name="T25" fmla="*/ 7 h 29"/>
                <a:gd name="T26" fmla="*/ 38 w 39"/>
                <a:gd name="T27" fmla="*/ 25 h 29"/>
                <a:gd name="T28" fmla="*/ 38 w 39"/>
                <a:gd name="T29" fmla="*/ 26 h 29"/>
                <a:gd name="T30" fmla="*/ 35 w 39"/>
                <a:gd name="T31"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9">
                  <a:moveTo>
                    <a:pt x="35" y="29"/>
                  </a:moveTo>
                  <a:cubicBezTo>
                    <a:pt x="35" y="29"/>
                    <a:pt x="35" y="29"/>
                    <a:pt x="34" y="29"/>
                  </a:cubicBezTo>
                  <a:cubicBezTo>
                    <a:pt x="33" y="29"/>
                    <a:pt x="32" y="27"/>
                    <a:pt x="32" y="25"/>
                  </a:cubicBezTo>
                  <a:cubicBezTo>
                    <a:pt x="32" y="25"/>
                    <a:pt x="32" y="25"/>
                    <a:pt x="32" y="25"/>
                  </a:cubicBezTo>
                  <a:cubicBezTo>
                    <a:pt x="32" y="20"/>
                    <a:pt x="33" y="15"/>
                    <a:pt x="29" y="12"/>
                  </a:cubicBezTo>
                  <a:cubicBezTo>
                    <a:pt x="26" y="9"/>
                    <a:pt x="21" y="6"/>
                    <a:pt x="18" y="7"/>
                  </a:cubicBezTo>
                  <a:cubicBezTo>
                    <a:pt x="13" y="7"/>
                    <a:pt x="11" y="8"/>
                    <a:pt x="10" y="11"/>
                  </a:cubicBezTo>
                  <a:cubicBezTo>
                    <a:pt x="8" y="14"/>
                    <a:pt x="8" y="19"/>
                    <a:pt x="9" y="20"/>
                  </a:cubicBezTo>
                  <a:cubicBezTo>
                    <a:pt x="10" y="21"/>
                    <a:pt x="11" y="22"/>
                    <a:pt x="10" y="24"/>
                  </a:cubicBezTo>
                  <a:cubicBezTo>
                    <a:pt x="9" y="25"/>
                    <a:pt x="7" y="26"/>
                    <a:pt x="6" y="25"/>
                  </a:cubicBezTo>
                  <a:cubicBezTo>
                    <a:pt x="0" y="22"/>
                    <a:pt x="3" y="11"/>
                    <a:pt x="4" y="8"/>
                  </a:cubicBezTo>
                  <a:cubicBezTo>
                    <a:pt x="6" y="4"/>
                    <a:pt x="11" y="1"/>
                    <a:pt x="17" y="1"/>
                  </a:cubicBezTo>
                  <a:cubicBezTo>
                    <a:pt x="23" y="0"/>
                    <a:pt x="29" y="4"/>
                    <a:pt x="33" y="7"/>
                  </a:cubicBezTo>
                  <a:cubicBezTo>
                    <a:pt x="39" y="13"/>
                    <a:pt x="38" y="20"/>
                    <a:pt x="38" y="25"/>
                  </a:cubicBezTo>
                  <a:cubicBezTo>
                    <a:pt x="38" y="26"/>
                    <a:pt x="38" y="26"/>
                    <a:pt x="38" y="26"/>
                  </a:cubicBezTo>
                  <a:cubicBezTo>
                    <a:pt x="38" y="28"/>
                    <a:pt x="36" y="29"/>
                    <a:pt x="35"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62"/>
            <p:cNvSpPr/>
            <p:nvPr/>
          </p:nvSpPr>
          <p:spPr bwMode="auto">
            <a:xfrm>
              <a:off x="3560763" y="3622675"/>
              <a:ext cx="598488" cy="127000"/>
            </a:xfrm>
            <a:custGeom>
              <a:avLst/>
              <a:gdLst>
                <a:gd name="T0" fmla="*/ 4 w 109"/>
                <a:gd name="T1" fmla="*/ 23 h 23"/>
                <a:gd name="T2" fmla="*/ 0 w 109"/>
                <a:gd name="T3" fmla="*/ 20 h 23"/>
                <a:gd name="T4" fmla="*/ 3 w 109"/>
                <a:gd name="T5" fmla="*/ 17 h 23"/>
                <a:gd name="T6" fmla="*/ 18 w 109"/>
                <a:gd name="T7" fmla="*/ 3 h 23"/>
                <a:gd name="T8" fmla="*/ 40 w 109"/>
                <a:gd name="T9" fmla="*/ 2 h 23"/>
                <a:gd name="T10" fmla="*/ 48 w 109"/>
                <a:gd name="T11" fmla="*/ 3 h 23"/>
                <a:gd name="T12" fmla="*/ 84 w 109"/>
                <a:gd name="T13" fmla="*/ 8 h 23"/>
                <a:gd name="T14" fmla="*/ 106 w 109"/>
                <a:gd name="T15" fmla="*/ 3 h 23"/>
                <a:gd name="T16" fmla="*/ 109 w 109"/>
                <a:gd name="T17" fmla="*/ 7 h 23"/>
                <a:gd name="T18" fmla="*/ 83 w 109"/>
                <a:gd name="T19" fmla="*/ 13 h 23"/>
                <a:gd name="T20" fmla="*/ 48 w 109"/>
                <a:gd name="T21" fmla="*/ 8 h 23"/>
                <a:gd name="T22" fmla="*/ 40 w 109"/>
                <a:gd name="T23" fmla="*/ 7 h 23"/>
                <a:gd name="T24" fmla="*/ 20 w 109"/>
                <a:gd name="T25" fmla="*/ 8 h 23"/>
                <a:gd name="T26" fmla="*/ 7 w 109"/>
                <a:gd name="T27" fmla="*/ 20 h 23"/>
                <a:gd name="T28" fmla="*/ 4 w 109"/>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23">
                  <a:moveTo>
                    <a:pt x="4" y="23"/>
                  </a:moveTo>
                  <a:cubicBezTo>
                    <a:pt x="0" y="20"/>
                    <a:pt x="0" y="20"/>
                    <a:pt x="0" y="20"/>
                  </a:cubicBezTo>
                  <a:cubicBezTo>
                    <a:pt x="1" y="19"/>
                    <a:pt x="2" y="18"/>
                    <a:pt x="3" y="17"/>
                  </a:cubicBezTo>
                  <a:cubicBezTo>
                    <a:pt x="7" y="12"/>
                    <a:pt x="12" y="6"/>
                    <a:pt x="18" y="3"/>
                  </a:cubicBezTo>
                  <a:cubicBezTo>
                    <a:pt x="25" y="0"/>
                    <a:pt x="33" y="1"/>
                    <a:pt x="40" y="2"/>
                  </a:cubicBezTo>
                  <a:cubicBezTo>
                    <a:pt x="48" y="3"/>
                    <a:pt x="48" y="3"/>
                    <a:pt x="48" y="3"/>
                  </a:cubicBezTo>
                  <a:cubicBezTo>
                    <a:pt x="60" y="5"/>
                    <a:pt x="74" y="7"/>
                    <a:pt x="84" y="8"/>
                  </a:cubicBezTo>
                  <a:cubicBezTo>
                    <a:pt x="92" y="9"/>
                    <a:pt x="98" y="7"/>
                    <a:pt x="106" y="3"/>
                  </a:cubicBezTo>
                  <a:cubicBezTo>
                    <a:pt x="109" y="7"/>
                    <a:pt x="109" y="7"/>
                    <a:pt x="109" y="7"/>
                  </a:cubicBezTo>
                  <a:cubicBezTo>
                    <a:pt x="100" y="12"/>
                    <a:pt x="92" y="14"/>
                    <a:pt x="83" y="13"/>
                  </a:cubicBezTo>
                  <a:cubicBezTo>
                    <a:pt x="74" y="12"/>
                    <a:pt x="59" y="10"/>
                    <a:pt x="48" y="8"/>
                  </a:cubicBezTo>
                  <a:cubicBezTo>
                    <a:pt x="40" y="7"/>
                    <a:pt x="40" y="7"/>
                    <a:pt x="40" y="7"/>
                  </a:cubicBezTo>
                  <a:cubicBezTo>
                    <a:pt x="33" y="6"/>
                    <a:pt x="26" y="5"/>
                    <a:pt x="20" y="8"/>
                  </a:cubicBezTo>
                  <a:cubicBezTo>
                    <a:pt x="15" y="10"/>
                    <a:pt x="10" y="16"/>
                    <a:pt x="7" y="20"/>
                  </a:cubicBezTo>
                  <a:cubicBezTo>
                    <a:pt x="6" y="21"/>
                    <a:pt x="5" y="2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3"/>
            <p:cNvSpPr/>
            <p:nvPr/>
          </p:nvSpPr>
          <p:spPr bwMode="auto">
            <a:xfrm>
              <a:off x="3214688" y="3705225"/>
              <a:ext cx="1109663" cy="738188"/>
            </a:xfrm>
            <a:custGeom>
              <a:avLst/>
              <a:gdLst>
                <a:gd name="T0" fmla="*/ 69 w 202"/>
                <a:gd name="T1" fmla="*/ 134 h 134"/>
                <a:gd name="T2" fmla="*/ 68 w 202"/>
                <a:gd name="T3" fmla="*/ 133 h 134"/>
                <a:gd name="T4" fmla="*/ 59 w 202"/>
                <a:gd name="T5" fmla="*/ 122 h 134"/>
                <a:gd name="T6" fmla="*/ 69 w 202"/>
                <a:gd name="T7" fmla="*/ 101 h 134"/>
                <a:gd name="T8" fmla="*/ 81 w 202"/>
                <a:gd name="T9" fmla="*/ 90 h 134"/>
                <a:gd name="T10" fmla="*/ 100 w 202"/>
                <a:gd name="T11" fmla="*/ 73 h 134"/>
                <a:gd name="T12" fmla="*/ 77 w 202"/>
                <a:gd name="T13" fmla="*/ 43 h 134"/>
                <a:gd name="T14" fmla="*/ 41 w 202"/>
                <a:gd name="T15" fmla="*/ 48 h 134"/>
                <a:gd name="T16" fmla="*/ 35 w 202"/>
                <a:gd name="T17" fmla="*/ 65 h 134"/>
                <a:gd name="T18" fmla="*/ 27 w 202"/>
                <a:gd name="T19" fmla="*/ 87 h 134"/>
                <a:gd name="T20" fmla="*/ 11 w 202"/>
                <a:gd name="T21" fmla="*/ 96 h 134"/>
                <a:gd name="T22" fmla="*/ 1 w 202"/>
                <a:gd name="T23" fmla="*/ 94 h 134"/>
                <a:gd name="T24" fmla="*/ 0 w 202"/>
                <a:gd name="T25" fmla="*/ 90 h 134"/>
                <a:gd name="T26" fmla="*/ 16 w 202"/>
                <a:gd name="T27" fmla="*/ 30 h 134"/>
                <a:gd name="T28" fmla="*/ 75 w 202"/>
                <a:gd name="T29" fmla="*/ 0 h 134"/>
                <a:gd name="T30" fmla="*/ 77 w 202"/>
                <a:gd name="T31" fmla="*/ 5 h 134"/>
                <a:gd name="T32" fmla="*/ 19 w 202"/>
                <a:gd name="T33" fmla="*/ 34 h 134"/>
                <a:gd name="T34" fmla="*/ 5 w 202"/>
                <a:gd name="T35" fmla="*/ 91 h 134"/>
                <a:gd name="T36" fmla="*/ 10 w 202"/>
                <a:gd name="T37" fmla="*/ 91 h 134"/>
                <a:gd name="T38" fmla="*/ 23 w 202"/>
                <a:gd name="T39" fmla="*/ 84 h 134"/>
                <a:gd name="T40" fmla="*/ 30 w 202"/>
                <a:gd name="T41" fmla="*/ 64 h 134"/>
                <a:gd name="T42" fmla="*/ 38 w 202"/>
                <a:gd name="T43" fmla="*/ 44 h 134"/>
                <a:gd name="T44" fmla="*/ 77 w 202"/>
                <a:gd name="T45" fmla="*/ 38 h 134"/>
                <a:gd name="T46" fmla="*/ 105 w 202"/>
                <a:gd name="T47" fmla="*/ 74 h 134"/>
                <a:gd name="T48" fmla="*/ 105 w 202"/>
                <a:gd name="T49" fmla="*/ 76 h 134"/>
                <a:gd name="T50" fmla="*/ 104 w 202"/>
                <a:gd name="T51" fmla="*/ 77 h 134"/>
                <a:gd name="T52" fmla="*/ 85 w 202"/>
                <a:gd name="T53" fmla="*/ 94 h 134"/>
                <a:gd name="T54" fmla="*/ 72 w 202"/>
                <a:gd name="T55" fmla="*/ 105 h 134"/>
                <a:gd name="T56" fmla="*/ 64 w 202"/>
                <a:gd name="T57" fmla="*/ 121 h 134"/>
                <a:gd name="T58" fmla="*/ 70 w 202"/>
                <a:gd name="T59" fmla="*/ 129 h 134"/>
                <a:gd name="T60" fmla="*/ 142 w 202"/>
                <a:gd name="T61" fmla="*/ 84 h 134"/>
                <a:gd name="T62" fmla="*/ 166 w 202"/>
                <a:gd name="T63" fmla="*/ 63 h 134"/>
                <a:gd name="T64" fmla="*/ 174 w 202"/>
                <a:gd name="T65" fmla="*/ 56 h 134"/>
                <a:gd name="T66" fmla="*/ 201 w 202"/>
                <a:gd name="T67" fmla="*/ 38 h 134"/>
                <a:gd name="T68" fmla="*/ 202 w 202"/>
                <a:gd name="T69" fmla="*/ 43 h 134"/>
                <a:gd name="T70" fmla="*/ 177 w 202"/>
                <a:gd name="T71" fmla="*/ 59 h 134"/>
                <a:gd name="T72" fmla="*/ 169 w 202"/>
                <a:gd name="T73" fmla="*/ 67 h 134"/>
                <a:gd name="T74" fmla="*/ 145 w 202"/>
                <a:gd name="T75" fmla="*/ 87 h 134"/>
                <a:gd name="T76" fmla="*/ 70 w 202"/>
                <a:gd name="T77" fmla="*/ 134 h 134"/>
                <a:gd name="T78" fmla="*/ 69 w 202"/>
                <a:gd name="T7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2" h="134">
                  <a:moveTo>
                    <a:pt x="69" y="134"/>
                  </a:moveTo>
                  <a:cubicBezTo>
                    <a:pt x="68" y="133"/>
                    <a:pt x="68" y="133"/>
                    <a:pt x="68" y="133"/>
                  </a:cubicBezTo>
                  <a:cubicBezTo>
                    <a:pt x="61" y="130"/>
                    <a:pt x="60" y="125"/>
                    <a:pt x="59" y="122"/>
                  </a:cubicBezTo>
                  <a:cubicBezTo>
                    <a:pt x="58" y="114"/>
                    <a:pt x="63" y="106"/>
                    <a:pt x="69" y="101"/>
                  </a:cubicBezTo>
                  <a:cubicBezTo>
                    <a:pt x="71" y="99"/>
                    <a:pt x="76" y="95"/>
                    <a:pt x="81" y="90"/>
                  </a:cubicBezTo>
                  <a:cubicBezTo>
                    <a:pt x="91" y="82"/>
                    <a:pt x="97" y="76"/>
                    <a:pt x="100" y="73"/>
                  </a:cubicBezTo>
                  <a:cubicBezTo>
                    <a:pt x="99" y="48"/>
                    <a:pt x="83" y="44"/>
                    <a:pt x="77" y="43"/>
                  </a:cubicBezTo>
                  <a:cubicBezTo>
                    <a:pt x="74" y="43"/>
                    <a:pt x="46" y="47"/>
                    <a:pt x="41" y="48"/>
                  </a:cubicBezTo>
                  <a:cubicBezTo>
                    <a:pt x="40" y="50"/>
                    <a:pt x="37" y="59"/>
                    <a:pt x="35" y="65"/>
                  </a:cubicBezTo>
                  <a:cubicBezTo>
                    <a:pt x="31" y="77"/>
                    <a:pt x="28" y="84"/>
                    <a:pt x="27" y="87"/>
                  </a:cubicBezTo>
                  <a:cubicBezTo>
                    <a:pt x="24" y="92"/>
                    <a:pt x="17" y="95"/>
                    <a:pt x="11" y="96"/>
                  </a:cubicBezTo>
                  <a:cubicBezTo>
                    <a:pt x="6" y="97"/>
                    <a:pt x="3" y="96"/>
                    <a:pt x="1" y="94"/>
                  </a:cubicBezTo>
                  <a:cubicBezTo>
                    <a:pt x="0" y="93"/>
                    <a:pt x="0" y="91"/>
                    <a:pt x="0" y="90"/>
                  </a:cubicBezTo>
                  <a:cubicBezTo>
                    <a:pt x="1" y="83"/>
                    <a:pt x="11" y="33"/>
                    <a:pt x="16" y="30"/>
                  </a:cubicBezTo>
                  <a:cubicBezTo>
                    <a:pt x="36" y="17"/>
                    <a:pt x="66" y="4"/>
                    <a:pt x="75" y="0"/>
                  </a:cubicBezTo>
                  <a:cubicBezTo>
                    <a:pt x="77" y="5"/>
                    <a:pt x="77" y="5"/>
                    <a:pt x="77" y="5"/>
                  </a:cubicBezTo>
                  <a:cubicBezTo>
                    <a:pt x="68" y="8"/>
                    <a:pt x="38" y="21"/>
                    <a:pt x="19" y="34"/>
                  </a:cubicBezTo>
                  <a:cubicBezTo>
                    <a:pt x="16" y="37"/>
                    <a:pt x="5" y="83"/>
                    <a:pt x="5" y="91"/>
                  </a:cubicBezTo>
                  <a:cubicBezTo>
                    <a:pt x="6" y="91"/>
                    <a:pt x="8" y="92"/>
                    <a:pt x="10" y="91"/>
                  </a:cubicBezTo>
                  <a:cubicBezTo>
                    <a:pt x="16" y="91"/>
                    <a:pt x="21" y="88"/>
                    <a:pt x="23" y="84"/>
                  </a:cubicBezTo>
                  <a:cubicBezTo>
                    <a:pt x="24" y="82"/>
                    <a:pt x="27" y="72"/>
                    <a:pt x="30" y="64"/>
                  </a:cubicBezTo>
                  <a:cubicBezTo>
                    <a:pt x="36" y="46"/>
                    <a:pt x="37" y="45"/>
                    <a:pt x="38" y="44"/>
                  </a:cubicBezTo>
                  <a:cubicBezTo>
                    <a:pt x="41" y="42"/>
                    <a:pt x="75" y="38"/>
                    <a:pt x="77" y="38"/>
                  </a:cubicBezTo>
                  <a:cubicBezTo>
                    <a:pt x="83" y="39"/>
                    <a:pt x="104" y="43"/>
                    <a:pt x="105" y="74"/>
                  </a:cubicBezTo>
                  <a:cubicBezTo>
                    <a:pt x="105" y="76"/>
                    <a:pt x="105" y="76"/>
                    <a:pt x="105" y="76"/>
                  </a:cubicBezTo>
                  <a:cubicBezTo>
                    <a:pt x="104" y="77"/>
                    <a:pt x="104" y="77"/>
                    <a:pt x="104" y="77"/>
                  </a:cubicBezTo>
                  <a:cubicBezTo>
                    <a:pt x="103" y="78"/>
                    <a:pt x="92" y="87"/>
                    <a:pt x="85" y="94"/>
                  </a:cubicBezTo>
                  <a:cubicBezTo>
                    <a:pt x="79" y="99"/>
                    <a:pt x="74" y="103"/>
                    <a:pt x="72" y="105"/>
                  </a:cubicBezTo>
                  <a:cubicBezTo>
                    <a:pt x="68" y="109"/>
                    <a:pt x="63" y="115"/>
                    <a:pt x="64" y="121"/>
                  </a:cubicBezTo>
                  <a:cubicBezTo>
                    <a:pt x="64" y="124"/>
                    <a:pt x="66" y="127"/>
                    <a:pt x="70" y="129"/>
                  </a:cubicBezTo>
                  <a:cubicBezTo>
                    <a:pt x="78" y="126"/>
                    <a:pt x="131" y="92"/>
                    <a:pt x="142" y="84"/>
                  </a:cubicBezTo>
                  <a:cubicBezTo>
                    <a:pt x="147" y="80"/>
                    <a:pt x="158" y="70"/>
                    <a:pt x="166" y="63"/>
                  </a:cubicBezTo>
                  <a:cubicBezTo>
                    <a:pt x="169" y="60"/>
                    <a:pt x="172" y="57"/>
                    <a:pt x="174" y="56"/>
                  </a:cubicBezTo>
                  <a:cubicBezTo>
                    <a:pt x="181" y="49"/>
                    <a:pt x="200" y="38"/>
                    <a:pt x="201" y="38"/>
                  </a:cubicBezTo>
                  <a:cubicBezTo>
                    <a:pt x="202" y="43"/>
                    <a:pt x="202" y="43"/>
                    <a:pt x="202" y="43"/>
                  </a:cubicBezTo>
                  <a:cubicBezTo>
                    <a:pt x="201" y="43"/>
                    <a:pt x="183" y="54"/>
                    <a:pt x="177" y="59"/>
                  </a:cubicBezTo>
                  <a:cubicBezTo>
                    <a:pt x="175" y="61"/>
                    <a:pt x="172" y="63"/>
                    <a:pt x="169" y="67"/>
                  </a:cubicBezTo>
                  <a:cubicBezTo>
                    <a:pt x="161" y="74"/>
                    <a:pt x="150" y="84"/>
                    <a:pt x="145" y="87"/>
                  </a:cubicBezTo>
                  <a:cubicBezTo>
                    <a:pt x="137" y="94"/>
                    <a:pt x="77" y="133"/>
                    <a:pt x="70" y="134"/>
                  </a:cubicBezTo>
                  <a:lnTo>
                    <a:pt x="69" y="1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64"/>
            <p:cNvSpPr/>
            <p:nvPr/>
          </p:nvSpPr>
          <p:spPr bwMode="auto">
            <a:xfrm>
              <a:off x="3433763" y="3937000"/>
              <a:ext cx="176213" cy="341313"/>
            </a:xfrm>
            <a:custGeom>
              <a:avLst/>
              <a:gdLst>
                <a:gd name="T0" fmla="*/ 31 w 32"/>
                <a:gd name="T1" fmla="*/ 62 h 62"/>
                <a:gd name="T2" fmla="*/ 19 w 32"/>
                <a:gd name="T3" fmla="*/ 56 h 62"/>
                <a:gd name="T4" fmla="*/ 10 w 32"/>
                <a:gd name="T5" fmla="*/ 41 h 62"/>
                <a:gd name="T6" fmla="*/ 2 w 32"/>
                <a:gd name="T7" fmla="*/ 26 h 62"/>
                <a:gd name="T8" fmla="*/ 9 w 32"/>
                <a:gd name="T9" fmla="*/ 2 h 62"/>
                <a:gd name="T10" fmla="*/ 10 w 32"/>
                <a:gd name="T11" fmla="*/ 0 h 62"/>
                <a:gd name="T12" fmla="*/ 15 w 32"/>
                <a:gd name="T13" fmla="*/ 2 h 62"/>
                <a:gd name="T14" fmla="*/ 14 w 32"/>
                <a:gd name="T15" fmla="*/ 5 h 62"/>
                <a:gd name="T16" fmla="*/ 7 w 32"/>
                <a:gd name="T17" fmla="*/ 24 h 62"/>
                <a:gd name="T18" fmla="*/ 14 w 32"/>
                <a:gd name="T19" fmla="*/ 38 h 62"/>
                <a:gd name="T20" fmla="*/ 22 w 32"/>
                <a:gd name="T21" fmla="*/ 52 h 62"/>
                <a:gd name="T22" fmla="*/ 32 w 32"/>
                <a:gd name="T23" fmla="*/ 57 h 62"/>
                <a:gd name="T24" fmla="*/ 31 w 32"/>
                <a:gd name="T2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62">
                  <a:moveTo>
                    <a:pt x="31" y="62"/>
                  </a:moveTo>
                  <a:cubicBezTo>
                    <a:pt x="29" y="62"/>
                    <a:pt x="20" y="57"/>
                    <a:pt x="19" y="56"/>
                  </a:cubicBezTo>
                  <a:cubicBezTo>
                    <a:pt x="18" y="55"/>
                    <a:pt x="16" y="51"/>
                    <a:pt x="10" y="41"/>
                  </a:cubicBezTo>
                  <a:cubicBezTo>
                    <a:pt x="7" y="35"/>
                    <a:pt x="4" y="29"/>
                    <a:pt x="2" y="26"/>
                  </a:cubicBezTo>
                  <a:cubicBezTo>
                    <a:pt x="0" y="23"/>
                    <a:pt x="3" y="16"/>
                    <a:pt x="9" y="2"/>
                  </a:cubicBezTo>
                  <a:cubicBezTo>
                    <a:pt x="10" y="0"/>
                    <a:pt x="10" y="0"/>
                    <a:pt x="10" y="0"/>
                  </a:cubicBezTo>
                  <a:cubicBezTo>
                    <a:pt x="15" y="2"/>
                    <a:pt x="15" y="2"/>
                    <a:pt x="15" y="2"/>
                  </a:cubicBezTo>
                  <a:cubicBezTo>
                    <a:pt x="14" y="5"/>
                    <a:pt x="14" y="5"/>
                    <a:pt x="14" y="5"/>
                  </a:cubicBezTo>
                  <a:cubicBezTo>
                    <a:pt x="12" y="9"/>
                    <a:pt x="6" y="21"/>
                    <a:pt x="7" y="24"/>
                  </a:cubicBezTo>
                  <a:cubicBezTo>
                    <a:pt x="8" y="26"/>
                    <a:pt x="11" y="32"/>
                    <a:pt x="14" y="38"/>
                  </a:cubicBezTo>
                  <a:cubicBezTo>
                    <a:pt x="17" y="44"/>
                    <a:pt x="21" y="51"/>
                    <a:pt x="22" y="52"/>
                  </a:cubicBezTo>
                  <a:cubicBezTo>
                    <a:pt x="23" y="53"/>
                    <a:pt x="31" y="57"/>
                    <a:pt x="32" y="57"/>
                  </a:cubicBezTo>
                  <a:lnTo>
                    <a:pt x="31" y="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5"/>
            <p:cNvSpPr/>
            <p:nvPr/>
          </p:nvSpPr>
          <p:spPr bwMode="auto">
            <a:xfrm>
              <a:off x="3582988" y="3925888"/>
              <a:ext cx="114300" cy="285750"/>
            </a:xfrm>
            <a:custGeom>
              <a:avLst/>
              <a:gdLst>
                <a:gd name="T0" fmla="*/ 18 w 21"/>
                <a:gd name="T1" fmla="*/ 52 h 52"/>
                <a:gd name="T2" fmla="*/ 16 w 21"/>
                <a:gd name="T3" fmla="*/ 51 h 52"/>
                <a:gd name="T4" fmla="*/ 9 w 21"/>
                <a:gd name="T5" fmla="*/ 48 h 52"/>
                <a:gd name="T6" fmla="*/ 9 w 21"/>
                <a:gd name="T7" fmla="*/ 47 h 52"/>
                <a:gd name="T8" fmla="*/ 8 w 21"/>
                <a:gd name="T9" fmla="*/ 47 h 52"/>
                <a:gd name="T10" fmla="*/ 7 w 21"/>
                <a:gd name="T11" fmla="*/ 43 h 52"/>
                <a:gd name="T12" fmla="*/ 0 w 21"/>
                <a:gd name="T13" fmla="*/ 25 h 52"/>
                <a:gd name="T14" fmla="*/ 0 w 21"/>
                <a:gd name="T15" fmla="*/ 25 h 52"/>
                <a:gd name="T16" fmla="*/ 0 w 21"/>
                <a:gd name="T17" fmla="*/ 24 h 52"/>
                <a:gd name="T18" fmla="*/ 11 w 21"/>
                <a:gd name="T19" fmla="*/ 2 h 52"/>
                <a:gd name="T20" fmla="*/ 12 w 21"/>
                <a:gd name="T21" fmla="*/ 0 h 52"/>
                <a:gd name="T22" fmla="*/ 16 w 21"/>
                <a:gd name="T23" fmla="*/ 3 h 52"/>
                <a:gd name="T24" fmla="*/ 15 w 21"/>
                <a:gd name="T25" fmla="*/ 4 h 52"/>
                <a:gd name="T26" fmla="*/ 5 w 21"/>
                <a:gd name="T27" fmla="*/ 25 h 52"/>
                <a:gd name="T28" fmla="*/ 11 w 21"/>
                <a:gd name="T29" fmla="*/ 41 h 52"/>
                <a:gd name="T30" fmla="*/ 13 w 21"/>
                <a:gd name="T31" fmla="*/ 44 h 52"/>
                <a:gd name="T32" fmla="*/ 18 w 21"/>
                <a:gd name="T33" fmla="*/ 46 h 52"/>
                <a:gd name="T34" fmla="*/ 21 w 21"/>
                <a:gd name="T35" fmla="*/ 47 h 52"/>
                <a:gd name="T36" fmla="*/ 18 w 21"/>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52">
                  <a:moveTo>
                    <a:pt x="18" y="52"/>
                  </a:moveTo>
                  <a:cubicBezTo>
                    <a:pt x="18" y="51"/>
                    <a:pt x="17" y="51"/>
                    <a:pt x="16" y="51"/>
                  </a:cubicBezTo>
                  <a:cubicBezTo>
                    <a:pt x="13" y="49"/>
                    <a:pt x="11" y="48"/>
                    <a:pt x="9" y="48"/>
                  </a:cubicBezTo>
                  <a:cubicBezTo>
                    <a:pt x="9" y="47"/>
                    <a:pt x="9" y="47"/>
                    <a:pt x="9" y="47"/>
                  </a:cubicBezTo>
                  <a:cubicBezTo>
                    <a:pt x="8" y="47"/>
                    <a:pt x="8" y="47"/>
                    <a:pt x="8" y="47"/>
                  </a:cubicBezTo>
                  <a:cubicBezTo>
                    <a:pt x="8" y="46"/>
                    <a:pt x="8" y="44"/>
                    <a:pt x="7" y="43"/>
                  </a:cubicBezTo>
                  <a:cubicBezTo>
                    <a:pt x="4" y="38"/>
                    <a:pt x="1" y="31"/>
                    <a:pt x="0" y="25"/>
                  </a:cubicBezTo>
                  <a:cubicBezTo>
                    <a:pt x="0" y="25"/>
                    <a:pt x="0" y="25"/>
                    <a:pt x="0" y="25"/>
                  </a:cubicBezTo>
                  <a:cubicBezTo>
                    <a:pt x="0" y="24"/>
                    <a:pt x="0" y="24"/>
                    <a:pt x="0" y="24"/>
                  </a:cubicBezTo>
                  <a:cubicBezTo>
                    <a:pt x="3" y="16"/>
                    <a:pt x="7" y="9"/>
                    <a:pt x="11" y="2"/>
                  </a:cubicBezTo>
                  <a:cubicBezTo>
                    <a:pt x="12" y="0"/>
                    <a:pt x="12" y="0"/>
                    <a:pt x="12" y="0"/>
                  </a:cubicBezTo>
                  <a:cubicBezTo>
                    <a:pt x="16" y="3"/>
                    <a:pt x="16" y="3"/>
                    <a:pt x="16" y="3"/>
                  </a:cubicBezTo>
                  <a:cubicBezTo>
                    <a:pt x="15" y="4"/>
                    <a:pt x="15" y="4"/>
                    <a:pt x="15" y="4"/>
                  </a:cubicBezTo>
                  <a:cubicBezTo>
                    <a:pt x="12" y="11"/>
                    <a:pt x="8" y="18"/>
                    <a:pt x="5" y="25"/>
                  </a:cubicBezTo>
                  <a:cubicBezTo>
                    <a:pt x="6" y="30"/>
                    <a:pt x="9" y="36"/>
                    <a:pt x="11" y="41"/>
                  </a:cubicBezTo>
                  <a:cubicBezTo>
                    <a:pt x="12" y="42"/>
                    <a:pt x="12" y="43"/>
                    <a:pt x="13" y="44"/>
                  </a:cubicBezTo>
                  <a:cubicBezTo>
                    <a:pt x="14" y="44"/>
                    <a:pt x="16" y="45"/>
                    <a:pt x="18" y="46"/>
                  </a:cubicBezTo>
                  <a:cubicBezTo>
                    <a:pt x="19" y="47"/>
                    <a:pt x="20" y="47"/>
                    <a:pt x="21" y="47"/>
                  </a:cubicBezTo>
                  <a:lnTo>
                    <a:pt x="1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66"/>
            <p:cNvSpPr/>
            <p:nvPr/>
          </p:nvSpPr>
          <p:spPr bwMode="auto">
            <a:xfrm>
              <a:off x="3686176" y="3975100"/>
              <a:ext cx="88900" cy="115888"/>
            </a:xfrm>
            <a:custGeom>
              <a:avLst/>
              <a:gdLst>
                <a:gd name="T0" fmla="*/ 14 w 16"/>
                <a:gd name="T1" fmla="*/ 21 h 21"/>
                <a:gd name="T2" fmla="*/ 11 w 16"/>
                <a:gd name="T3" fmla="*/ 20 h 21"/>
                <a:gd name="T4" fmla="*/ 2 w 16"/>
                <a:gd name="T5" fmla="*/ 17 h 21"/>
                <a:gd name="T6" fmla="*/ 0 w 16"/>
                <a:gd name="T7" fmla="*/ 16 h 21"/>
                <a:gd name="T8" fmla="*/ 1 w 16"/>
                <a:gd name="T9" fmla="*/ 14 h 21"/>
                <a:gd name="T10" fmla="*/ 2 w 16"/>
                <a:gd name="T11" fmla="*/ 10 h 21"/>
                <a:gd name="T12" fmla="*/ 5 w 16"/>
                <a:gd name="T13" fmla="*/ 0 h 21"/>
                <a:gd name="T14" fmla="*/ 10 w 16"/>
                <a:gd name="T15" fmla="*/ 1 h 21"/>
                <a:gd name="T16" fmla="*/ 7 w 16"/>
                <a:gd name="T17" fmla="*/ 11 h 21"/>
                <a:gd name="T18" fmla="*/ 6 w 16"/>
                <a:gd name="T19" fmla="*/ 13 h 21"/>
                <a:gd name="T20" fmla="*/ 13 w 16"/>
                <a:gd name="T21" fmla="*/ 15 h 21"/>
                <a:gd name="T22" fmla="*/ 16 w 16"/>
                <a:gd name="T23" fmla="*/ 16 h 21"/>
                <a:gd name="T24" fmla="*/ 14 w 16"/>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14" y="21"/>
                  </a:moveTo>
                  <a:cubicBezTo>
                    <a:pt x="13" y="21"/>
                    <a:pt x="12" y="20"/>
                    <a:pt x="11" y="20"/>
                  </a:cubicBezTo>
                  <a:cubicBezTo>
                    <a:pt x="9" y="19"/>
                    <a:pt x="7" y="19"/>
                    <a:pt x="2" y="17"/>
                  </a:cubicBezTo>
                  <a:cubicBezTo>
                    <a:pt x="0" y="16"/>
                    <a:pt x="0" y="16"/>
                    <a:pt x="0" y="16"/>
                  </a:cubicBezTo>
                  <a:cubicBezTo>
                    <a:pt x="1" y="14"/>
                    <a:pt x="1" y="14"/>
                    <a:pt x="1" y="14"/>
                  </a:cubicBezTo>
                  <a:cubicBezTo>
                    <a:pt x="1" y="13"/>
                    <a:pt x="2" y="11"/>
                    <a:pt x="2" y="10"/>
                  </a:cubicBezTo>
                  <a:cubicBezTo>
                    <a:pt x="3" y="7"/>
                    <a:pt x="4" y="4"/>
                    <a:pt x="5" y="0"/>
                  </a:cubicBezTo>
                  <a:cubicBezTo>
                    <a:pt x="10" y="1"/>
                    <a:pt x="10" y="1"/>
                    <a:pt x="10" y="1"/>
                  </a:cubicBezTo>
                  <a:cubicBezTo>
                    <a:pt x="9" y="5"/>
                    <a:pt x="8" y="8"/>
                    <a:pt x="7" y="11"/>
                  </a:cubicBezTo>
                  <a:cubicBezTo>
                    <a:pt x="7" y="12"/>
                    <a:pt x="6" y="12"/>
                    <a:pt x="6" y="13"/>
                  </a:cubicBezTo>
                  <a:cubicBezTo>
                    <a:pt x="9" y="14"/>
                    <a:pt x="11" y="15"/>
                    <a:pt x="13" y="15"/>
                  </a:cubicBezTo>
                  <a:cubicBezTo>
                    <a:pt x="14" y="16"/>
                    <a:pt x="15" y="16"/>
                    <a:pt x="16" y="16"/>
                  </a:cubicBezTo>
                  <a:lnTo>
                    <a:pt x="1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67"/>
            <p:cNvSpPr/>
            <p:nvPr/>
          </p:nvSpPr>
          <p:spPr bwMode="auto">
            <a:xfrm>
              <a:off x="3625851" y="4135438"/>
              <a:ext cx="100013" cy="49213"/>
            </a:xfrm>
            <a:custGeom>
              <a:avLst/>
              <a:gdLst>
                <a:gd name="T0" fmla="*/ 18 w 18"/>
                <a:gd name="T1" fmla="*/ 9 h 9"/>
                <a:gd name="T2" fmla="*/ 0 w 18"/>
                <a:gd name="T3" fmla="*/ 5 h 9"/>
                <a:gd name="T4" fmla="*/ 2 w 18"/>
                <a:gd name="T5" fmla="*/ 0 h 9"/>
                <a:gd name="T6" fmla="*/ 18 w 18"/>
                <a:gd name="T7" fmla="*/ 4 h 9"/>
                <a:gd name="T8" fmla="*/ 18 w 18"/>
                <a:gd name="T9" fmla="*/ 9 h 9"/>
              </a:gdLst>
              <a:ahLst/>
              <a:cxnLst>
                <a:cxn ang="0">
                  <a:pos x="T0" y="T1"/>
                </a:cxn>
                <a:cxn ang="0">
                  <a:pos x="T2" y="T3"/>
                </a:cxn>
                <a:cxn ang="0">
                  <a:pos x="T4" y="T5"/>
                </a:cxn>
                <a:cxn ang="0">
                  <a:pos x="T6" y="T7"/>
                </a:cxn>
                <a:cxn ang="0">
                  <a:pos x="T8" y="T9"/>
                </a:cxn>
              </a:cxnLst>
              <a:rect l="0" t="0" r="r" b="b"/>
              <a:pathLst>
                <a:path w="18" h="9">
                  <a:moveTo>
                    <a:pt x="18" y="9"/>
                  </a:moveTo>
                  <a:cubicBezTo>
                    <a:pt x="16" y="8"/>
                    <a:pt x="3" y="7"/>
                    <a:pt x="0" y="5"/>
                  </a:cubicBezTo>
                  <a:cubicBezTo>
                    <a:pt x="2" y="0"/>
                    <a:pt x="2" y="0"/>
                    <a:pt x="2" y="0"/>
                  </a:cubicBezTo>
                  <a:cubicBezTo>
                    <a:pt x="4" y="2"/>
                    <a:pt x="16" y="4"/>
                    <a:pt x="18" y="4"/>
                  </a:cubicBezTo>
                  <a:lnTo>
                    <a:pt x="18"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8"/>
            <p:cNvSpPr/>
            <p:nvPr/>
          </p:nvSpPr>
          <p:spPr bwMode="auto">
            <a:xfrm>
              <a:off x="4076701" y="3606800"/>
              <a:ext cx="296863" cy="423863"/>
            </a:xfrm>
            <a:custGeom>
              <a:avLst/>
              <a:gdLst>
                <a:gd name="T0" fmla="*/ 42 w 54"/>
                <a:gd name="T1" fmla="*/ 77 h 77"/>
                <a:gd name="T2" fmla="*/ 29 w 54"/>
                <a:gd name="T3" fmla="*/ 68 h 77"/>
                <a:gd name="T4" fmla="*/ 32 w 54"/>
                <a:gd name="T5" fmla="*/ 65 h 77"/>
                <a:gd name="T6" fmla="*/ 43 w 54"/>
                <a:gd name="T7" fmla="*/ 72 h 77"/>
                <a:gd name="T8" fmla="*/ 32 w 54"/>
                <a:gd name="T9" fmla="*/ 35 h 77"/>
                <a:gd name="T10" fmla="*/ 6 w 54"/>
                <a:gd name="T11" fmla="*/ 8 h 77"/>
                <a:gd name="T12" fmla="*/ 5 w 54"/>
                <a:gd name="T13" fmla="*/ 13 h 77"/>
                <a:gd name="T14" fmla="*/ 0 w 54"/>
                <a:gd name="T15" fmla="*/ 13 h 77"/>
                <a:gd name="T16" fmla="*/ 5 w 54"/>
                <a:gd name="T17" fmla="*/ 3 h 77"/>
                <a:gd name="T18" fmla="*/ 37 w 54"/>
                <a:gd name="T19" fmla="*/ 33 h 77"/>
                <a:gd name="T20" fmla="*/ 45 w 54"/>
                <a:gd name="T21" fmla="*/ 76 h 77"/>
                <a:gd name="T22" fmla="*/ 42 w 54"/>
                <a:gd name="T2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77">
                  <a:moveTo>
                    <a:pt x="42" y="77"/>
                  </a:moveTo>
                  <a:cubicBezTo>
                    <a:pt x="39" y="77"/>
                    <a:pt x="34" y="74"/>
                    <a:pt x="29" y="68"/>
                  </a:cubicBezTo>
                  <a:cubicBezTo>
                    <a:pt x="32" y="65"/>
                    <a:pt x="32" y="65"/>
                    <a:pt x="32" y="65"/>
                  </a:cubicBezTo>
                  <a:cubicBezTo>
                    <a:pt x="38" y="71"/>
                    <a:pt x="42" y="73"/>
                    <a:pt x="43" y="72"/>
                  </a:cubicBezTo>
                  <a:cubicBezTo>
                    <a:pt x="46" y="70"/>
                    <a:pt x="44" y="57"/>
                    <a:pt x="32" y="35"/>
                  </a:cubicBezTo>
                  <a:cubicBezTo>
                    <a:pt x="21" y="15"/>
                    <a:pt x="10" y="7"/>
                    <a:pt x="6" y="8"/>
                  </a:cubicBezTo>
                  <a:cubicBezTo>
                    <a:pt x="6" y="8"/>
                    <a:pt x="5" y="9"/>
                    <a:pt x="5" y="13"/>
                  </a:cubicBezTo>
                  <a:cubicBezTo>
                    <a:pt x="0" y="13"/>
                    <a:pt x="0" y="13"/>
                    <a:pt x="0" y="13"/>
                  </a:cubicBezTo>
                  <a:cubicBezTo>
                    <a:pt x="0" y="6"/>
                    <a:pt x="2" y="4"/>
                    <a:pt x="5" y="3"/>
                  </a:cubicBezTo>
                  <a:cubicBezTo>
                    <a:pt x="14" y="0"/>
                    <a:pt x="27" y="16"/>
                    <a:pt x="37" y="33"/>
                  </a:cubicBezTo>
                  <a:cubicBezTo>
                    <a:pt x="46" y="50"/>
                    <a:pt x="54" y="71"/>
                    <a:pt x="45" y="76"/>
                  </a:cubicBezTo>
                  <a:cubicBezTo>
                    <a:pt x="45" y="77"/>
                    <a:pt x="44" y="77"/>
                    <a:pt x="4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69"/>
            <p:cNvSpPr/>
            <p:nvPr/>
          </p:nvSpPr>
          <p:spPr bwMode="auto">
            <a:xfrm>
              <a:off x="4154488" y="3535363"/>
              <a:ext cx="312738" cy="495300"/>
            </a:xfrm>
            <a:custGeom>
              <a:avLst/>
              <a:gdLst>
                <a:gd name="T0" fmla="*/ 50 w 57"/>
                <a:gd name="T1" fmla="*/ 90 h 90"/>
                <a:gd name="T2" fmla="*/ 37 w 57"/>
                <a:gd name="T3" fmla="*/ 81 h 90"/>
                <a:gd name="T4" fmla="*/ 41 w 57"/>
                <a:gd name="T5" fmla="*/ 78 h 90"/>
                <a:gd name="T6" fmla="*/ 50 w 57"/>
                <a:gd name="T7" fmla="*/ 85 h 90"/>
                <a:gd name="T8" fmla="*/ 49 w 57"/>
                <a:gd name="T9" fmla="*/ 71 h 90"/>
                <a:gd name="T10" fmla="*/ 36 w 57"/>
                <a:gd name="T11" fmla="*/ 41 h 90"/>
                <a:gd name="T12" fmla="*/ 17 w 57"/>
                <a:gd name="T13" fmla="*/ 14 h 90"/>
                <a:gd name="T14" fmla="*/ 6 w 57"/>
                <a:gd name="T15" fmla="*/ 6 h 90"/>
                <a:gd name="T16" fmla="*/ 5 w 57"/>
                <a:gd name="T17" fmla="*/ 11 h 90"/>
                <a:gd name="T18" fmla="*/ 0 w 57"/>
                <a:gd name="T19" fmla="*/ 12 h 90"/>
                <a:gd name="T20" fmla="*/ 3 w 57"/>
                <a:gd name="T21" fmla="*/ 2 h 90"/>
                <a:gd name="T22" fmla="*/ 20 w 57"/>
                <a:gd name="T23" fmla="*/ 10 h 90"/>
                <a:gd name="T24" fmla="*/ 40 w 57"/>
                <a:gd name="T25" fmla="*/ 39 h 90"/>
                <a:gd name="T26" fmla="*/ 54 w 57"/>
                <a:gd name="T27" fmla="*/ 70 h 90"/>
                <a:gd name="T28" fmla="*/ 53 w 57"/>
                <a:gd name="T29" fmla="*/ 89 h 90"/>
                <a:gd name="T30" fmla="*/ 50 w 57"/>
                <a:gd name="T3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90">
                  <a:moveTo>
                    <a:pt x="50" y="90"/>
                  </a:moveTo>
                  <a:cubicBezTo>
                    <a:pt x="47" y="90"/>
                    <a:pt x="42" y="87"/>
                    <a:pt x="37" y="81"/>
                  </a:cubicBezTo>
                  <a:cubicBezTo>
                    <a:pt x="41" y="78"/>
                    <a:pt x="41" y="78"/>
                    <a:pt x="41" y="78"/>
                  </a:cubicBezTo>
                  <a:cubicBezTo>
                    <a:pt x="47" y="85"/>
                    <a:pt x="50" y="85"/>
                    <a:pt x="50" y="85"/>
                  </a:cubicBezTo>
                  <a:cubicBezTo>
                    <a:pt x="51" y="84"/>
                    <a:pt x="52" y="81"/>
                    <a:pt x="49" y="71"/>
                  </a:cubicBezTo>
                  <a:cubicBezTo>
                    <a:pt x="47" y="63"/>
                    <a:pt x="42" y="52"/>
                    <a:pt x="36" y="41"/>
                  </a:cubicBezTo>
                  <a:cubicBezTo>
                    <a:pt x="29" y="30"/>
                    <a:pt x="23" y="20"/>
                    <a:pt x="17" y="14"/>
                  </a:cubicBezTo>
                  <a:cubicBezTo>
                    <a:pt x="10" y="6"/>
                    <a:pt x="6" y="6"/>
                    <a:pt x="6" y="6"/>
                  </a:cubicBezTo>
                  <a:cubicBezTo>
                    <a:pt x="6" y="6"/>
                    <a:pt x="5" y="7"/>
                    <a:pt x="5" y="11"/>
                  </a:cubicBezTo>
                  <a:cubicBezTo>
                    <a:pt x="0" y="12"/>
                    <a:pt x="0" y="12"/>
                    <a:pt x="0" y="12"/>
                  </a:cubicBezTo>
                  <a:cubicBezTo>
                    <a:pt x="0" y="7"/>
                    <a:pt x="1" y="3"/>
                    <a:pt x="3" y="2"/>
                  </a:cubicBezTo>
                  <a:cubicBezTo>
                    <a:pt x="7" y="0"/>
                    <a:pt x="13" y="2"/>
                    <a:pt x="20" y="10"/>
                  </a:cubicBezTo>
                  <a:cubicBezTo>
                    <a:pt x="27" y="17"/>
                    <a:pt x="34" y="27"/>
                    <a:pt x="40" y="39"/>
                  </a:cubicBezTo>
                  <a:cubicBezTo>
                    <a:pt x="46" y="50"/>
                    <a:pt x="51" y="61"/>
                    <a:pt x="54" y="70"/>
                  </a:cubicBezTo>
                  <a:cubicBezTo>
                    <a:pt x="57" y="81"/>
                    <a:pt x="57" y="87"/>
                    <a:pt x="53" y="89"/>
                  </a:cubicBezTo>
                  <a:cubicBezTo>
                    <a:pt x="52" y="89"/>
                    <a:pt x="51" y="90"/>
                    <a:pt x="50"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70"/>
            <p:cNvSpPr/>
            <p:nvPr/>
          </p:nvSpPr>
          <p:spPr bwMode="auto">
            <a:xfrm>
              <a:off x="4098926" y="3562350"/>
              <a:ext cx="127000" cy="88900"/>
            </a:xfrm>
            <a:custGeom>
              <a:avLst/>
              <a:gdLst>
                <a:gd name="T0" fmla="*/ 11 w 80"/>
                <a:gd name="T1" fmla="*/ 56 h 56"/>
                <a:gd name="T2" fmla="*/ 0 w 80"/>
                <a:gd name="T3" fmla="*/ 38 h 56"/>
                <a:gd name="T4" fmla="*/ 73 w 80"/>
                <a:gd name="T5" fmla="*/ 0 h 56"/>
                <a:gd name="T6" fmla="*/ 80 w 80"/>
                <a:gd name="T7" fmla="*/ 14 h 56"/>
                <a:gd name="T8" fmla="*/ 11 w 80"/>
                <a:gd name="T9" fmla="*/ 56 h 56"/>
              </a:gdLst>
              <a:ahLst/>
              <a:cxnLst>
                <a:cxn ang="0">
                  <a:pos x="T0" y="T1"/>
                </a:cxn>
                <a:cxn ang="0">
                  <a:pos x="T2" y="T3"/>
                </a:cxn>
                <a:cxn ang="0">
                  <a:pos x="T4" y="T5"/>
                </a:cxn>
                <a:cxn ang="0">
                  <a:pos x="T6" y="T7"/>
                </a:cxn>
                <a:cxn ang="0">
                  <a:pos x="T8" y="T9"/>
                </a:cxn>
              </a:cxnLst>
              <a:rect l="0" t="0" r="r" b="b"/>
              <a:pathLst>
                <a:path w="80" h="56">
                  <a:moveTo>
                    <a:pt x="11" y="56"/>
                  </a:moveTo>
                  <a:lnTo>
                    <a:pt x="0" y="38"/>
                  </a:lnTo>
                  <a:lnTo>
                    <a:pt x="73" y="0"/>
                  </a:lnTo>
                  <a:lnTo>
                    <a:pt x="80" y="14"/>
                  </a:lnTo>
                  <a:lnTo>
                    <a:pt x="11"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71"/>
            <p:cNvSpPr/>
            <p:nvPr/>
          </p:nvSpPr>
          <p:spPr bwMode="auto">
            <a:xfrm>
              <a:off x="4313238" y="3930650"/>
              <a:ext cx="131763" cy="93663"/>
            </a:xfrm>
            <a:custGeom>
              <a:avLst/>
              <a:gdLst>
                <a:gd name="T0" fmla="*/ 7 w 83"/>
                <a:gd name="T1" fmla="*/ 59 h 59"/>
                <a:gd name="T2" fmla="*/ 0 w 83"/>
                <a:gd name="T3" fmla="*/ 46 h 59"/>
                <a:gd name="T4" fmla="*/ 77 w 83"/>
                <a:gd name="T5" fmla="*/ 0 h 59"/>
                <a:gd name="T6" fmla="*/ 83 w 83"/>
                <a:gd name="T7" fmla="*/ 14 h 59"/>
                <a:gd name="T8" fmla="*/ 7 w 83"/>
                <a:gd name="T9" fmla="*/ 59 h 59"/>
              </a:gdLst>
              <a:ahLst/>
              <a:cxnLst>
                <a:cxn ang="0">
                  <a:pos x="T0" y="T1"/>
                </a:cxn>
                <a:cxn ang="0">
                  <a:pos x="T2" y="T3"/>
                </a:cxn>
                <a:cxn ang="0">
                  <a:pos x="T4" y="T5"/>
                </a:cxn>
                <a:cxn ang="0">
                  <a:pos x="T6" y="T7"/>
                </a:cxn>
                <a:cxn ang="0">
                  <a:pos x="T8" y="T9"/>
                </a:cxn>
              </a:cxnLst>
              <a:rect l="0" t="0" r="r" b="b"/>
              <a:pathLst>
                <a:path w="83" h="59">
                  <a:moveTo>
                    <a:pt x="7" y="59"/>
                  </a:moveTo>
                  <a:lnTo>
                    <a:pt x="0" y="46"/>
                  </a:lnTo>
                  <a:lnTo>
                    <a:pt x="77" y="0"/>
                  </a:lnTo>
                  <a:lnTo>
                    <a:pt x="83" y="14"/>
                  </a:lnTo>
                  <a:lnTo>
                    <a:pt x="7"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72"/>
            <p:cNvSpPr/>
            <p:nvPr/>
          </p:nvSpPr>
          <p:spPr bwMode="auto">
            <a:xfrm>
              <a:off x="4181476" y="3424238"/>
              <a:ext cx="225425" cy="138113"/>
            </a:xfrm>
            <a:custGeom>
              <a:avLst/>
              <a:gdLst>
                <a:gd name="T0" fmla="*/ 7 w 142"/>
                <a:gd name="T1" fmla="*/ 87 h 87"/>
                <a:gd name="T2" fmla="*/ 0 w 142"/>
                <a:gd name="T3" fmla="*/ 73 h 87"/>
                <a:gd name="T4" fmla="*/ 135 w 142"/>
                <a:gd name="T5" fmla="*/ 0 h 87"/>
                <a:gd name="T6" fmla="*/ 142 w 142"/>
                <a:gd name="T7" fmla="*/ 14 h 87"/>
                <a:gd name="T8" fmla="*/ 7 w 142"/>
                <a:gd name="T9" fmla="*/ 87 h 87"/>
              </a:gdLst>
              <a:ahLst/>
              <a:cxnLst>
                <a:cxn ang="0">
                  <a:pos x="T0" y="T1"/>
                </a:cxn>
                <a:cxn ang="0">
                  <a:pos x="T2" y="T3"/>
                </a:cxn>
                <a:cxn ang="0">
                  <a:pos x="T4" y="T5"/>
                </a:cxn>
                <a:cxn ang="0">
                  <a:pos x="T6" y="T7"/>
                </a:cxn>
                <a:cxn ang="0">
                  <a:pos x="T8" y="T9"/>
                </a:cxn>
              </a:cxnLst>
              <a:rect l="0" t="0" r="r" b="b"/>
              <a:pathLst>
                <a:path w="142" h="87">
                  <a:moveTo>
                    <a:pt x="7" y="87"/>
                  </a:moveTo>
                  <a:lnTo>
                    <a:pt x="0" y="73"/>
                  </a:lnTo>
                  <a:lnTo>
                    <a:pt x="135" y="0"/>
                  </a:lnTo>
                  <a:lnTo>
                    <a:pt x="142" y="14"/>
                  </a:lnTo>
                  <a:lnTo>
                    <a:pt x="7"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3"/>
            <p:cNvSpPr/>
            <p:nvPr/>
          </p:nvSpPr>
          <p:spPr bwMode="auto">
            <a:xfrm>
              <a:off x="4429126" y="3887788"/>
              <a:ext cx="225425" cy="142875"/>
            </a:xfrm>
            <a:custGeom>
              <a:avLst/>
              <a:gdLst>
                <a:gd name="T0" fmla="*/ 7 w 142"/>
                <a:gd name="T1" fmla="*/ 90 h 90"/>
                <a:gd name="T2" fmla="*/ 0 w 142"/>
                <a:gd name="T3" fmla="*/ 73 h 90"/>
                <a:gd name="T4" fmla="*/ 135 w 142"/>
                <a:gd name="T5" fmla="*/ 0 h 90"/>
                <a:gd name="T6" fmla="*/ 142 w 142"/>
                <a:gd name="T7" fmla="*/ 14 h 90"/>
                <a:gd name="T8" fmla="*/ 7 w 142"/>
                <a:gd name="T9" fmla="*/ 90 h 90"/>
              </a:gdLst>
              <a:ahLst/>
              <a:cxnLst>
                <a:cxn ang="0">
                  <a:pos x="T0" y="T1"/>
                </a:cxn>
                <a:cxn ang="0">
                  <a:pos x="T2" y="T3"/>
                </a:cxn>
                <a:cxn ang="0">
                  <a:pos x="T4" y="T5"/>
                </a:cxn>
                <a:cxn ang="0">
                  <a:pos x="T6" y="T7"/>
                </a:cxn>
                <a:cxn ang="0">
                  <a:pos x="T8" y="T9"/>
                </a:cxn>
              </a:cxnLst>
              <a:rect l="0" t="0" r="r" b="b"/>
              <a:pathLst>
                <a:path w="142" h="90">
                  <a:moveTo>
                    <a:pt x="7" y="90"/>
                  </a:moveTo>
                  <a:lnTo>
                    <a:pt x="0" y="73"/>
                  </a:lnTo>
                  <a:lnTo>
                    <a:pt x="135" y="0"/>
                  </a:lnTo>
                  <a:lnTo>
                    <a:pt x="142" y="14"/>
                  </a:lnTo>
                  <a:lnTo>
                    <a:pt x="7"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74"/>
            <p:cNvSpPr>
              <a:spLocks noEditPoints="1"/>
            </p:cNvSpPr>
            <p:nvPr/>
          </p:nvSpPr>
          <p:spPr bwMode="auto">
            <a:xfrm>
              <a:off x="4335463" y="3859213"/>
              <a:ext cx="66675" cy="77788"/>
            </a:xfrm>
            <a:custGeom>
              <a:avLst/>
              <a:gdLst>
                <a:gd name="T0" fmla="*/ 7 w 12"/>
                <a:gd name="T1" fmla="*/ 14 h 14"/>
                <a:gd name="T2" fmla="*/ 1 w 12"/>
                <a:gd name="T3" fmla="*/ 8 h 14"/>
                <a:gd name="T4" fmla="*/ 1 w 12"/>
                <a:gd name="T5" fmla="*/ 3 h 14"/>
                <a:gd name="T6" fmla="*/ 5 w 12"/>
                <a:gd name="T7" fmla="*/ 0 h 14"/>
                <a:gd name="T8" fmla="*/ 6 w 12"/>
                <a:gd name="T9" fmla="*/ 0 h 14"/>
                <a:gd name="T10" fmla="*/ 11 w 12"/>
                <a:gd name="T11" fmla="*/ 6 h 14"/>
                <a:gd name="T12" fmla="*/ 7 w 12"/>
                <a:gd name="T13" fmla="*/ 14 h 14"/>
                <a:gd name="T14" fmla="*/ 6 w 12"/>
                <a:gd name="T15" fmla="*/ 5 h 14"/>
                <a:gd name="T16" fmla="*/ 6 w 12"/>
                <a:gd name="T17" fmla="*/ 7 h 14"/>
                <a:gd name="T18" fmla="*/ 6 w 12"/>
                <a:gd name="T19" fmla="*/ 9 h 14"/>
                <a:gd name="T20" fmla="*/ 7 w 12"/>
                <a:gd name="T21" fmla="*/ 7 h 14"/>
                <a:gd name="T22" fmla="*/ 6 w 12"/>
                <a:gd name="T23"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4">
                  <a:moveTo>
                    <a:pt x="7" y="14"/>
                  </a:moveTo>
                  <a:cubicBezTo>
                    <a:pt x="4" y="14"/>
                    <a:pt x="1" y="12"/>
                    <a:pt x="1" y="8"/>
                  </a:cubicBezTo>
                  <a:cubicBezTo>
                    <a:pt x="0" y="6"/>
                    <a:pt x="1" y="5"/>
                    <a:pt x="1" y="3"/>
                  </a:cubicBezTo>
                  <a:cubicBezTo>
                    <a:pt x="2" y="2"/>
                    <a:pt x="3" y="0"/>
                    <a:pt x="5" y="0"/>
                  </a:cubicBezTo>
                  <a:cubicBezTo>
                    <a:pt x="6" y="0"/>
                    <a:pt x="6" y="0"/>
                    <a:pt x="6" y="0"/>
                  </a:cubicBezTo>
                  <a:cubicBezTo>
                    <a:pt x="8" y="0"/>
                    <a:pt x="11" y="3"/>
                    <a:pt x="11" y="6"/>
                  </a:cubicBezTo>
                  <a:cubicBezTo>
                    <a:pt x="12" y="10"/>
                    <a:pt x="10" y="14"/>
                    <a:pt x="7" y="14"/>
                  </a:cubicBezTo>
                  <a:close/>
                  <a:moveTo>
                    <a:pt x="6" y="5"/>
                  </a:moveTo>
                  <a:cubicBezTo>
                    <a:pt x="6" y="6"/>
                    <a:pt x="5" y="6"/>
                    <a:pt x="6" y="7"/>
                  </a:cubicBezTo>
                  <a:cubicBezTo>
                    <a:pt x="6" y="8"/>
                    <a:pt x="6" y="9"/>
                    <a:pt x="6" y="9"/>
                  </a:cubicBezTo>
                  <a:cubicBezTo>
                    <a:pt x="7" y="9"/>
                    <a:pt x="7" y="8"/>
                    <a:pt x="7" y="7"/>
                  </a:cubicBezTo>
                  <a:cubicBezTo>
                    <a:pt x="6" y="6"/>
                    <a:pt x="6"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75"/>
            <p:cNvSpPr/>
            <p:nvPr/>
          </p:nvSpPr>
          <p:spPr bwMode="auto">
            <a:xfrm>
              <a:off x="4127501" y="4999038"/>
              <a:ext cx="388938" cy="468313"/>
            </a:xfrm>
            <a:custGeom>
              <a:avLst/>
              <a:gdLst>
                <a:gd name="T0" fmla="*/ 68 w 71"/>
                <a:gd name="T1" fmla="*/ 85 h 85"/>
                <a:gd name="T2" fmla="*/ 50 w 71"/>
                <a:gd name="T3" fmla="*/ 67 h 85"/>
                <a:gd name="T4" fmla="*/ 35 w 71"/>
                <a:gd name="T5" fmla="*/ 34 h 85"/>
                <a:gd name="T6" fmla="*/ 32 w 71"/>
                <a:gd name="T7" fmla="*/ 26 h 85"/>
                <a:gd name="T8" fmla="*/ 21 w 71"/>
                <a:gd name="T9" fmla="*/ 10 h 85"/>
                <a:gd name="T10" fmla="*/ 4 w 71"/>
                <a:gd name="T11" fmla="*/ 5 h 85"/>
                <a:gd name="T12" fmla="*/ 0 w 71"/>
                <a:gd name="T13" fmla="*/ 5 h 85"/>
                <a:gd name="T14" fmla="*/ 1 w 71"/>
                <a:gd name="T15" fmla="*/ 0 h 85"/>
                <a:gd name="T16" fmla="*/ 4 w 71"/>
                <a:gd name="T17" fmla="*/ 0 h 85"/>
                <a:gd name="T18" fmla="*/ 24 w 71"/>
                <a:gd name="T19" fmla="*/ 6 h 85"/>
                <a:gd name="T20" fmla="*/ 37 w 71"/>
                <a:gd name="T21" fmla="*/ 24 h 85"/>
                <a:gd name="T22" fmla="*/ 40 w 71"/>
                <a:gd name="T23" fmla="*/ 32 h 85"/>
                <a:gd name="T24" fmla="*/ 54 w 71"/>
                <a:gd name="T25" fmla="*/ 65 h 85"/>
                <a:gd name="T26" fmla="*/ 71 w 71"/>
                <a:gd name="T27" fmla="*/ 81 h 85"/>
                <a:gd name="T28" fmla="*/ 68 w 71"/>
                <a:gd name="T29"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85">
                  <a:moveTo>
                    <a:pt x="68" y="85"/>
                  </a:moveTo>
                  <a:cubicBezTo>
                    <a:pt x="60" y="80"/>
                    <a:pt x="54" y="75"/>
                    <a:pt x="50" y="67"/>
                  </a:cubicBezTo>
                  <a:cubicBezTo>
                    <a:pt x="46" y="58"/>
                    <a:pt x="40" y="45"/>
                    <a:pt x="35" y="34"/>
                  </a:cubicBezTo>
                  <a:cubicBezTo>
                    <a:pt x="32" y="26"/>
                    <a:pt x="32" y="26"/>
                    <a:pt x="32" y="26"/>
                  </a:cubicBezTo>
                  <a:cubicBezTo>
                    <a:pt x="30" y="20"/>
                    <a:pt x="26" y="14"/>
                    <a:pt x="21" y="10"/>
                  </a:cubicBezTo>
                  <a:cubicBezTo>
                    <a:pt x="17" y="7"/>
                    <a:pt x="9" y="6"/>
                    <a:pt x="4" y="5"/>
                  </a:cubicBezTo>
                  <a:cubicBezTo>
                    <a:pt x="2" y="5"/>
                    <a:pt x="1" y="5"/>
                    <a:pt x="0" y="5"/>
                  </a:cubicBezTo>
                  <a:cubicBezTo>
                    <a:pt x="1" y="0"/>
                    <a:pt x="1" y="0"/>
                    <a:pt x="1" y="0"/>
                  </a:cubicBezTo>
                  <a:cubicBezTo>
                    <a:pt x="2" y="0"/>
                    <a:pt x="3" y="0"/>
                    <a:pt x="4" y="0"/>
                  </a:cubicBezTo>
                  <a:cubicBezTo>
                    <a:pt x="10" y="1"/>
                    <a:pt x="19" y="2"/>
                    <a:pt x="24" y="6"/>
                  </a:cubicBezTo>
                  <a:cubicBezTo>
                    <a:pt x="30" y="10"/>
                    <a:pt x="34" y="18"/>
                    <a:pt x="37" y="24"/>
                  </a:cubicBezTo>
                  <a:cubicBezTo>
                    <a:pt x="40" y="32"/>
                    <a:pt x="40" y="32"/>
                    <a:pt x="40" y="32"/>
                  </a:cubicBezTo>
                  <a:cubicBezTo>
                    <a:pt x="44" y="43"/>
                    <a:pt x="50" y="56"/>
                    <a:pt x="54" y="65"/>
                  </a:cubicBezTo>
                  <a:cubicBezTo>
                    <a:pt x="57" y="72"/>
                    <a:pt x="63" y="76"/>
                    <a:pt x="71" y="81"/>
                  </a:cubicBezTo>
                  <a:lnTo>
                    <a:pt x="68"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76"/>
            <p:cNvSpPr/>
            <p:nvPr/>
          </p:nvSpPr>
          <p:spPr bwMode="auto">
            <a:xfrm>
              <a:off x="3527426" y="4833938"/>
              <a:ext cx="841375" cy="925513"/>
            </a:xfrm>
            <a:custGeom>
              <a:avLst/>
              <a:gdLst>
                <a:gd name="T0" fmla="*/ 150 w 153"/>
                <a:gd name="T1" fmla="*/ 168 h 168"/>
                <a:gd name="T2" fmla="*/ 123 w 153"/>
                <a:gd name="T3" fmla="*/ 155 h 168"/>
                <a:gd name="T4" fmla="*/ 112 w 153"/>
                <a:gd name="T5" fmla="*/ 152 h 168"/>
                <a:gd name="T6" fmla="*/ 82 w 153"/>
                <a:gd name="T7" fmla="*/ 143 h 168"/>
                <a:gd name="T8" fmla="*/ 3 w 153"/>
                <a:gd name="T9" fmla="*/ 102 h 168"/>
                <a:gd name="T10" fmla="*/ 3 w 153"/>
                <a:gd name="T11" fmla="*/ 102 h 168"/>
                <a:gd name="T12" fmla="*/ 3 w 153"/>
                <a:gd name="T13" fmla="*/ 101 h 168"/>
                <a:gd name="T14" fmla="*/ 8 w 153"/>
                <a:gd name="T15" fmla="*/ 87 h 168"/>
                <a:gd name="T16" fmla="*/ 30 w 153"/>
                <a:gd name="T17" fmla="*/ 85 h 168"/>
                <a:gd name="T18" fmla="*/ 46 w 153"/>
                <a:gd name="T19" fmla="*/ 89 h 168"/>
                <a:gd name="T20" fmla="*/ 71 w 153"/>
                <a:gd name="T21" fmla="*/ 97 h 168"/>
                <a:gd name="T22" fmla="*/ 84 w 153"/>
                <a:gd name="T23" fmla="*/ 61 h 168"/>
                <a:gd name="T24" fmla="*/ 61 w 153"/>
                <a:gd name="T25" fmla="*/ 33 h 168"/>
                <a:gd name="T26" fmla="*/ 43 w 153"/>
                <a:gd name="T27" fmla="*/ 37 h 168"/>
                <a:gd name="T28" fmla="*/ 21 w 153"/>
                <a:gd name="T29" fmla="*/ 41 h 168"/>
                <a:gd name="T30" fmla="*/ 4 w 153"/>
                <a:gd name="T31" fmla="*/ 33 h 168"/>
                <a:gd name="T32" fmla="*/ 1 w 153"/>
                <a:gd name="T33" fmla="*/ 23 h 168"/>
                <a:gd name="T34" fmla="*/ 4 w 153"/>
                <a:gd name="T35" fmla="*/ 20 h 168"/>
                <a:gd name="T36" fmla="*/ 64 w 153"/>
                <a:gd name="T37" fmla="*/ 3 h 168"/>
                <a:gd name="T38" fmla="*/ 120 w 153"/>
                <a:gd name="T39" fmla="*/ 37 h 168"/>
                <a:gd name="T40" fmla="*/ 117 w 153"/>
                <a:gd name="T41" fmla="*/ 41 h 168"/>
                <a:gd name="T42" fmla="*/ 62 w 153"/>
                <a:gd name="T43" fmla="*/ 7 h 168"/>
                <a:gd name="T44" fmla="*/ 6 w 153"/>
                <a:gd name="T45" fmla="*/ 24 h 168"/>
                <a:gd name="T46" fmla="*/ 8 w 153"/>
                <a:gd name="T47" fmla="*/ 29 h 168"/>
                <a:gd name="T48" fmla="*/ 21 w 153"/>
                <a:gd name="T49" fmla="*/ 36 h 168"/>
                <a:gd name="T50" fmla="*/ 42 w 153"/>
                <a:gd name="T51" fmla="*/ 32 h 168"/>
                <a:gd name="T52" fmla="*/ 63 w 153"/>
                <a:gd name="T53" fmla="*/ 28 h 168"/>
                <a:gd name="T54" fmla="*/ 88 w 153"/>
                <a:gd name="T55" fmla="*/ 58 h 168"/>
                <a:gd name="T56" fmla="*/ 72 w 153"/>
                <a:gd name="T57" fmla="*/ 102 h 168"/>
                <a:gd name="T58" fmla="*/ 71 w 153"/>
                <a:gd name="T59" fmla="*/ 102 h 168"/>
                <a:gd name="T60" fmla="*/ 70 w 153"/>
                <a:gd name="T61" fmla="*/ 102 h 168"/>
                <a:gd name="T62" fmla="*/ 45 w 153"/>
                <a:gd name="T63" fmla="*/ 94 h 168"/>
                <a:gd name="T64" fmla="*/ 29 w 153"/>
                <a:gd name="T65" fmla="*/ 89 h 168"/>
                <a:gd name="T66" fmla="*/ 11 w 153"/>
                <a:gd name="T67" fmla="*/ 91 h 168"/>
                <a:gd name="T68" fmla="*/ 7 w 153"/>
                <a:gd name="T69" fmla="*/ 100 h 168"/>
                <a:gd name="T70" fmla="*/ 84 w 153"/>
                <a:gd name="T71" fmla="*/ 138 h 168"/>
                <a:gd name="T72" fmla="*/ 114 w 153"/>
                <a:gd name="T73" fmla="*/ 147 h 168"/>
                <a:gd name="T74" fmla="*/ 124 w 153"/>
                <a:gd name="T75" fmla="*/ 150 h 168"/>
                <a:gd name="T76" fmla="*/ 153 w 153"/>
                <a:gd name="T77" fmla="*/ 164 h 168"/>
                <a:gd name="T78" fmla="*/ 150 w 153"/>
                <a:gd name="T7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 h="168">
                  <a:moveTo>
                    <a:pt x="150" y="168"/>
                  </a:moveTo>
                  <a:cubicBezTo>
                    <a:pt x="149" y="167"/>
                    <a:pt x="131" y="157"/>
                    <a:pt x="123" y="155"/>
                  </a:cubicBezTo>
                  <a:cubicBezTo>
                    <a:pt x="120" y="154"/>
                    <a:pt x="117" y="153"/>
                    <a:pt x="112" y="152"/>
                  </a:cubicBezTo>
                  <a:cubicBezTo>
                    <a:pt x="101" y="149"/>
                    <a:pt x="88" y="145"/>
                    <a:pt x="82" y="143"/>
                  </a:cubicBezTo>
                  <a:cubicBezTo>
                    <a:pt x="72" y="139"/>
                    <a:pt x="8" y="108"/>
                    <a:pt x="3" y="102"/>
                  </a:cubicBezTo>
                  <a:cubicBezTo>
                    <a:pt x="3" y="102"/>
                    <a:pt x="3" y="102"/>
                    <a:pt x="3" y="102"/>
                  </a:cubicBezTo>
                  <a:cubicBezTo>
                    <a:pt x="3" y="101"/>
                    <a:pt x="3" y="101"/>
                    <a:pt x="3" y="101"/>
                  </a:cubicBezTo>
                  <a:cubicBezTo>
                    <a:pt x="2" y="93"/>
                    <a:pt x="5" y="89"/>
                    <a:pt x="8" y="87"/>
                  </a:cubicBezTo>
                  <a:cubicBezTo>
                    <a:pt x="14" y="82"/>
                    <a:pt x="23" y="82"/>
                    <a:pt x="30" y="85"/>
                  </a:cubicBezTo>
                  <a:cubicBezTo>
                    <a:pt x="33" y="86"/>
                    <a:pt x="39" y="87"/>
                    <a:pt x="46" y="89"/>
                  </a:cubicBezTo>
                  <a:cubicBezTo>
                    <a:pt x="58" y="93"/>
                    <a:pt x="67" y="96"/>
                    <a:pt x="71" y="97"/>
                  </a:cubicBezTo>
                  <a:cubicBezTo>
                    <a:pt x="92" y="82"/>
                    <a:pt x="87" y="67"/>
                    <a:pt x="84" y="61"/>
                  </a:cubicBezTo>
                  <a:cubicBezTo>
                    <a:pt x="83" y="58"/>
                    <a:pt x="65" y="37"/>
                    <a:pt x="61" y="33"/>
                  </a:cubicBezTo>
                  <a:cubicBezTo>
                    <a:pt x="59" y="33"/>
                    <a:pt x="50" y="35"/>
                    <a:pt x="43" y="37"/>
                  </a:cubicBezTo>
                  <a:cubicBezTo>
                    <a:pt x="32" y="40"/>
                    <a:pt x="24" y="41"/>
                    <a:pt x="21" y="41"/>
                  </a:cubicBezTo>
                  <a:cubicBezTo>
                    <a:pt x="15" y="42"/>
                    <a:pt x="8" y="37"/>
                    <a:pt x="4" y="33"/>
                  </a:cubicBezTo>
                  <a:cubicBezTo>
                    <a:pt x="2" y="29"/>
                    <a:pt x="0" y="26"/>
                    <a:pt x="1" y="23"/>
                  </a:cubicBezTo>
                  <a:cubicBezTo>
                    <a:pt x="2" y="21"/>
                    <a:pt x="3" y="21"/>
                    <a:pt x="4" y="20"/>
                  </a:cubicBezTo>
                  <a:cubicBezTo>
                    <a:pt x="11" y="17"/>
                    <a:pt x="58" y="0"/>
                    <a:pt x="64" y="3"/>
                  </a:cubicBezTo>
                  <a:cubicBezTo>
                    <a:pt x="85" y="12"/>
                    <a:pt x="112" y="32"/>
                    <a:pt x="120" y="37"/>
                  </a:cubicBezTo>
                  <a:cubicBezTo>
                    <a:pt x="117" y="41"/>
                    <a:pt x="117" y="41"/>
                    <a:pt x="117" y="41"/>
                  </a:cubicBezTo>
                  <a:cubicBezTo>
                    <a:pt x="109" y="36"/>
                    <a:pt x="83" y="16"/>
                    <a:pt x="62" y="7"/>
                  </a:cubicBezTo>
                  <a:cubicBezTo>
                    <a:pt x="57" y="6"/>
                    <a:pt x="13" y="21"/>
                    <a:pt x="6" y="24"/>
                  </a:cubicBezTo>
                  <a:cubicBezTo>
                    <a:pt x="6" y="26"/>
                    <a:pt x="7" y="28"/>
                    <a:pt x="8" y="29"/>
                  </a:cubicBezTo>
                  <a:cubicBezTo>
                    <a:pt x="12" y="34"/>
                    <a:pt x="17" y="37"/>
                    <a:pt x="21" y="36"/>
                  </a:cubicBezTo>
                  <a:cubicBezTo>
                    <a:pt x="23" y="36"/>
                    <a:pt x="34" y="34"/>
                    <a:pt x="42" y="32"/>
                  </a:cubicBezTo>
                  <a:cubicBezTo>
                    <a:pt x="61" y="28"/>
                    <a:pt x="62" y="28"/>
                    <a:pt x="63" y="28"/>
                  </a:cubicBezTo>
                  <a:cubicBezTo>
                    <a:pt x="66" y="30"/>
                    <a:pt x="88" y="57"/>
                    <a:pt x="88" y="58"/>
                  </a:cubicBezTo>
                  <a:cubicBezTo>
                    <a:pt x="91" y="64"/>
                    <a:pt x="99" y="84"/>
                    <a:pt x="72" y="102"/>
                  </a:cubicBezTo>
                  <a:cubicBezTo>
                    <a:pt x="71" y="102"/>
                    <a:pt x="71" y="102"/>
                    <a:pt x="71" y="102"/>
                  </a:cubicBezTo>
                  <a:cubicBezTo>
                    <a:pt x="70" y="102"/>
                    <a:pt x="70" y="102"/>
                    <a:pt x="70" y="102"/>
                  </a:cubicBezTo>
                  <a:cubicBezTo>
                    <a:pt x="68" y="101"/>
                    <a:pt x="55" y="97"/>
                    <a:pt x="45" y="94"/>
                  </a:cubicBezTo>
                  <a:cubicBezTo>
                    <a:pt x="38" y="92"/>
                    <a:pt x="32" y="90"/>
                    <a:pt x="29" y="89"/>
                  </a:cubicBezTo>
                  <a:cubicBezTo>
                    <a:pt x="23" y="88"/>
                    <a:pt x="15" y="87"/>
                    <a:pt x="11" y="91"/>
                  </a:cubicBezTo>
                  <a:cubicBezTo>
                    <a:pt x="9" y="93"/>
                    <a:pt x="7" y="96"/>
                    <a:pt x="7" y="100"/>
                  </a:cubicBezTo>
                  <a:cubicBezTo>
                    <a:pt x="14" y="105"/>
                    <a:pt x="71" y="133"/>
                    <a:pt x="84" y="138"/>
                  </a:cubicBezTo>
                  <a:cubicBezTo>
                    <a:pt x="89" y="140"/>
                    <a:pt x="103" y="144"/>
                    <a:pt x="114" y="147"/>
                  </a:cubicBezTo>
                  <a:cubicBezTo>
                    <a:pt x="118" y="148"/>
                    <a:pt x="122" y="149"/>
                    <a:pt x="124" y="150"/>
                  </a:cubicBezTo>
                  <a:cubicBezTo>
                    <a:pt x="133" y="153"/>
                    <a:pt x="152" y="163"/>
                    <a:pt x="153" y="164"/>
                  </a:cubicBezTo>
                  <a:lnTo>
                    <a:pt x="150" y="1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77"/>
            <p:cNvSpPr/>
            <p:nvPr/>
          </p:nvSpPr>
          <p:spPr bwMode="auto">
            <a:xfrm>
              <a:off x="3681413" y="5043488"/>
              <a:ext cx="241300" cy="274638"/>
            </a:xfrm>
            <a:custGeom>
              <a:avLst/>
              <a:gdLst>
                <a:gd name="T0" fmla="*/ 1 w 44"/>
                <a:gd name="T1" fmla="*/ 50 h 50"/>
                <a:gd name="T2" fmla="*/ 0 w 44"/>
                <a:gd name="T3" fmla="*/ 36 h 50"/>
                <a:gd name="T4" fmla="*/ 9 w 44"/>
                <a:gd name="T5" fmla="*/ 21 h 50"/>
                <a:gd name="T6" fmla="*/ 17 w 44"/>
                <a:gd name="T7" fmla="*/ 7 h 50"/>
                <a:gd name="T8" fmla="*/ 41 w 44"/>
                <a:gd name="T9" fmla="*/ 0 h 50"/>
                <a:gd name="T10" fmla="*/ 43 w 44"/>
                <a:gd name="T11" fmla="*/ 0 h 50"/>
                <a:gd name="T12" fmla="*/ 44 w 44"/>
                <a:gd name="T13" fmla="*/ 5 h 50"/>
                <a:gd name="T14" fmla="*/ 41 w 44"/>
                <a:gd name="T15" fmla="*/ 5 h 50"/>
                <a:gd name="T16" fmla="*/ 21 w 44"/>
                <a:gd name="T17" fmla="*/ 9 h 50"/>
                <a:gd name="T18" fmla="*/ 13 w 44"/>
                <a:gd name="T19" fmla="*/ 23 h 50"/>
                <a:gd name="T20" fmla="*/ 5 w 44"/>
                <a:gd name="T21" fmla="*/ 37 h 50"/>
                <a:gd name="T22" fmla="*/ 6 w 44"/>
                <a:gd name="T23" fmla="*/ 48 h 50"/>
                <a:gd name="T24" fmla="*/ 1 w 44"/>
                <a:gd name="T2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0">
                  <a:moveTo>
                    <a:pt x="1" y="50"/>
                  </a:moveTo>
                  <a:cubicBezTo>
                    <a:pt x="0" y="48"/>
                    <a:pt x="0" y="38"/>
                    <a:pt x="0" y="36"/>
                  </a:cubicBezTo>
                  <a:cubicBezTo>
                    <a:pt x="0" y="35"/>
                    <a:pt x="2" y="32"/>
                    <a:pt x="9" y="21"/>
                  </a:cubicBezTo>
                  <a:cubicBezTo>
                    <a:pt x="12" y="15"/>
                    <a:pt x="15" y="9"/>
                    <a:pt x="17" y="7"/>
                  </a:cubicBezTo>
                  <a:cubicBezTo>
                    <a:pt x="18" y="4"/>
                    <a:pt x="26" y="2"/>
                    <a:pt x="41" y="0"/>
                  </a:cubicBezTo>
                  <a:cubicBezTo>
                    <a:pt x="43" y="0"/>
                    <a:pt x="43" y="0"/>
                    <a:pt x="43" y="0"/>
                  </a:cubicBezTo>
                  <a:cubicBezTo>
                    <a:pt x="44" y="5"/>
                    <a:pt x="44" y="5"/>
                    <a:pt x="44" y="5"/>
                  </a:cubicBezTo>
                  <a:cubicBezTo>
                    <a:pt x="41" y="5"/>
                    <a:pt x="41" y="5"/>
                    <a:pt x="41" y="5"/>
                  </a:cubicBezTo>
                  <a:cubicBezTo>
                    <a:pt x="36" y="6"/>
                    <a:pt x="23" y="7"/>
                    <a:pt x="21" y="9"/>
                  </a:cubicBezTo>
                  <a:cubicBezTo>
                    <a:pt x="20" y="12"/>
                    <a:pt x="16" y="17"/>
                    <a:pt x="13" y="23"/>
                  </a:cubicBezTo>
                  <a:cubicBezTo>
                    <a:pt x="10" y="29"/>
                    <a:pt x="5" y="36"/>
                    <a:pt x="5" y="37"/>
                  </a:cubicBezTo>
                  <a:cubicBezTo>
                    <a:pt x="5" y="39"/>
                    <a:pt x="5" y="47"/>
                    <a:pt x="6" y="48"/>
                  </a:cubicBezTo>
                  <a:lnTo>
                    <a:pt x="1"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78"/>
            <p:cNvSpPr/>
            <p:nvPr/>
          </p:nvSpPr>
          <p:spPr bwMode="auto">
            <a:xfrm>
              <a:off x="3779838" y="5170488"/>
              <a:ext cx="231775" cy="180975"/>
            </a:xfrm>
            <a:custGeom>
              <a:avLst/>
              <a:gdLst>
                <a:gd name="T0" fmla="*/ 1 w 42"/>
                <a:gd name="T1" fmla="*/ 33 h 33"/>
                <a:gd name="T2" fmla="*/ 1 w 42"/>
                <a:gd name="T3" fmla="*/ 30 h 33"/>
                <a:gd name="T4" fmla="*/ 0 w 42"/>
                <a:gd name="T5" fmla="*/ 23 h 33"/>
                <a:gd name="T6" fmla="*/ 0 w 42"/>
                <a:gd name="T7" fmla="*/ 22 h 33"/>
                <a:gd name="T8" fmla="*/ 0 w 42"/>
                <a:gd name="T9" fmla="*/ 22 h 33"/>
                <a:gd name="T10" fmla="*/ 2 w 42"/>
                <a:gd name="T11" fmla="*/ 19 h 33"/>
                <a:gd name="T12" fmla="*/ 14 w 42"/>
                <a:gd name="T13" fmla="*/ 3 h 33"/>
                <a:gd name="T14" fmla="*/ 15 w 42"/>
                <a:gd name="T15" fmla="*/ 3 h 33"/>
                <a:gd name="T16" fmla="*/ 15 w 42"/>
                <a:gd name="T17" fmla="*/ 2 h 33"/>
                <a:gd name="T18" fmla="*/ 40 w 42"/>
                <a:gd name="T19" fmla="*/ 0 h 33"/>
                <a:gd name="T20" fmla="*/ 41 w 42"/>
                <a:gd name="T21" fmla="*/ 0 h 33"/>
                <a:gd name="T22" fmla="*/ 42 w 42"/>
                <a:gd name="T23" fmla="*/ 5 h 33"/>
                <a:gd name="T24" fmla="*/ 40 w 42"/>
                <a:gd name="T25" fmla="*/ 5 h 33"/>
                <a:gd name="T26" fmla="*/ 17 w 42"/>
                <a:gd name="T27" fmla="*/ 7 h 33"/>
                <a:gd name="T28" fmla="*/ 7 w 42"/>
                <a:gd name="T29" fmla="*/ 21 h 33"/>
                <a:gd name="T30" fmla="*/ 5 w 42"/>
                <a:gd name="T31" fmla="*/ 24 h 33"/>
                <a:gd name="T32" fmla="*/ 6 w 42"/>
                <a:gd name="T33" fmla="*/ 29 h 33"/>
                <a:gd name="T34" fmla="*/ 6 w 42"/>
                <a:gd name="T35" fmla="*/ 32 h 33"/>
                <a:gd name="T36" fmla="*/ 1 w 42"/>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33">
                  <a:moveTo>
                    <a:pt x="1" y="33"/>
                  </a:moveTo>
                  <a:cubicBezTo>
                    <a:pt x="1" y="32"/>
                    <a:pt x="1" y="31"/>
                    <a:pt x="1" y="30"/>
                  </a:cubicBezTo>
                  <a:cubicBezTo>
                    <a:pt x="0" y="27"/>
                    <a:pt x="0" y="24"/>
                    <a:pt x="0" y="23"/>
                  </a:cubicBezTo>
                  <a:cubicBezTo>
                    <a:pt x="0" y="22"/>
                    <a:pt x="0" y="22"/>
                    <a:pt x="0" y="22"/>
                  </a:cubicBezTo>
                  <a:cubicBezTo>
                    <a:pt x="0" y="22"/>
                    <a:pt x="0" y="22"/>
                    <a:pt x="0" y="22"/>
                  </a:cubicBezTo>
                  <a:cubicBezTo>
                    <a:pt x="1" y="21"/>
                    <a:pt x="2" y="20"/>
                    <a:pt x="2" y="19"/>
                  </a:cubicBezTo>
                  <a:cubicBezTo>
                    <a:pt x="6" y="14"/>
                    <a:pt x="10" y="7"/>
                    <a:pt x="14" y="3"/>
                  </a:cubicBezTo>
                  <a:cubicBezTo>
                    <a:pt x="15" y="3"/>
                    <a:pt x="15" y="3"/>
                    <a:pt x="15" y="3"/>
                  </a:cubicBezTo>
                  <a:cubicBezTo>
                    <a:pt x="15" y="2"/>
                    <a:pt x="15" y="2"/>
                    <a:pt x="15" y="2"/>
                  </a:cubicBezTo>
                  <a:cubicBezTo>
                    <a:pt x="24" y="1"/>
                    <a:pt x="31" y="1"/>
                    <a:pt x="40" y="0"/>
                  </a:cubicBezTo>
                  <a:cubicBezTo>
                    <a:pt x="41" y="0"/>
                    <a:pt x="41" y="0"/>
                    <a:pt x="41" y="0"/>
                  </a:cubicBezTo>
                  <a:cubicBezTo>
                    <a:pt x="42" y="5"/>
                    <a:pt x="42" y="5"/>
                    <a:pt x="42" y="5"/>
                  </a:cubicBezTo>
                  <a:cubicBezTo>
                    <a:pt x="40" y="5"/>
                    <a:pt x="40" y="5"/>
                    <a:pt x="40" y="5"/>
                  </a:cubicBezTo>
                  <a:cubicBezTo>
                    <a:pt x="32" y="6"/>
                    <a:pt x="25" y="6"/>
                    <a:pt x="17" y="7"/>
                  </a:cubicBezTo>
                  <a:cubicBezTo>
                    <a:pt x="13" y="11"/>
                    <a:pt x="9" y="17"/>
                    <a:pt x="7" y="21"/>
                  </a:cubicBezTo>
                  <a:cubicBezTo>
                    <a:pt x="6" y="22"/>
                    <a:pt x="5" y="23"/>
                    <a:pt x="5" y="24"/>
                  </a:cubicBezTo>
                  <a:cubicBezTo>
                    <a:pt x="5" y="25"/>
                    <a:pt x="5" y="27"/>
                    <a:pt x="6" y="29"/>
                  </a:cubicBezTo>
                  <a:cubicBezTo>
                    <a:pt x="6" y="31"/>
                    <a:pt x="6" y="32"/>
                    <a:pt x="6" y="32"/>
                  </a:cubicBezTo>
                  <a:lnTo>
                    <a:pt x="1"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79"/>
            <p:cNvSpPr/>
            <p:nvPr/>
          </p:nvSpPr>
          <p:spPr bwMode="auto">
            <a:xfrm>
              <a:off x="3917951" y="5253038"/>
              <a:ext cx="93663" cy="103188"/>
            </a:xfrm>
            <a:custGeom>
              <a:avLst/>
              <a:gdLst>
                <a:gd name="T0" fmla="*/ 3 w 17"/>
                <a:gd name="T1" fmla="*/ 19 h 19"/>
                <a:gd name="T2" fmla="*/ 2 w 17"/>
                <a:gd name="T3" fmla="*/ 16 h 19"/>
                <a:gd name="T4" fmla="*/ 0 w 17"/>
                <a:gd name="T5" fmla="*/ 7 h 19"/>
                <a:gd name="T6" fmla="*/ 0 w 17"/>
                <a:gd name="T7" fmla="*/ 5 h 19"/>
                <a:gd name="T8" fmla="*/ 2 w 17"/>
                <a:gd name="T9" fmla="*/ 4 h 19"/>
                <a:gd name="T10" fmla="*/ 6 w 17"/>
                <a:gd name="T11" fmla="*/ 3 h 19"/>
                <a:gd name="T12" fmla="*/ 16 w 17"/>
                <a:gd name="T13" fmla="*/ 0 h 19"/>
                <a:gd name="T14" fmla="*/ 17 w 17"/>
                <a:gd name="T15" fmla="*/ 5 h 19"/>
                <a:gd name="T16" fmla="*/ 7 w 17"/>
                <a:gd name="T17" fmla="*/ 8 h 19"/>
                <a:gd name="T18" fmla="*/ 5 w 17"/>
                <a:gd name="T19" fmla="*/ 8 h 19"/>
                <a:gd name="T20" fmla="*/ 6 w 17"/>
                <a:gd name="T21" fmla="*/ 15 h 19"/>
                <a:gd name="T22" fmla="*/ 7 w 17"/>
                <a:gd name="T23" fmla="*/ 18 h 19"/>
                <a:gd name="T24" fmla="*/ 3 w 17"/>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9">
                  <a:moveTo>
                    <a:pt x="3" y="19"/>
                  </a:moveTo>
                  <a:cubicBezTo>
                    <a:pt x="2" y="18"/>
                    <a:pt x="2" y="17"/>
                    <a:pt x="2" y="16"/>
                  </a:cubicBezTo>
                  <a:cubicBezTo>
                    <a:pt x="1" y="14"/>
                    <a:pt x="0" y="12"/>
                    <a:pt x="0" y="7"/>
                  </a:cubicBezTo>
                  <a:cubicBezTo>
                    <a:pt x="0" y="5"/>
                    <a:pt x="0" y="5"/>
                    <a:pt x="0" y="5"/>
                  </a:cubicBezTo>
                  <a:cubicBezTo>
                    <a:pt x="2" y="4"/>
                    <a:pt x="2" y="4"/>
                    <a:pt x="2" y="4"/>
                  </a:cubicBezTo>
                  <a:cubicBezTo>
                    <a:pt x="3" y="4"/>
                    <a:pt x="4" y="3"/>
                    <a:pt x="6" y="3"/>
                  </a:cubicBezTo>
                  <a:cubicBezTo>
                    <a:pt x="9" y="2"/>
                    <a:pt x="12" y="2"/>
                    <a:pt x="16" y="0"/>
                  </a:cubicBezTo>
                  <a:cubicBezTo>
                    <a:pt x="17" y="5"/>
                    <a:pt x="17" y="5"/>
                    <a:pt x="17" y="5"/>
                  </a:cubicBezTo>
                  <a:cubicBezTo>
                    <a:pt x="14" y="6"/>
                    <a:pt x="10" y="7"/>
                    <a:pt x="7" y="8"/>
                  </a:cubicBezTo>
                  <a:cubicBezTo>
                    <a:pt x="6" y="8"/>
                    <a:pt x="6" y="8"/>
                    <a:pt x="5" y="8"/>
                  </a:cubicBezTo>
                  <a:cubicBezTo>
                    <a:pt x="5" y="11"/>
                    <a:pt x="6" y="13"/>
                    <a:pt x="6" y="15"/>
                  </a:cubicBezTo>
                  <a:cubicBezTo>
                    <a:pt x="7" y="16"/>
                    <a:pt x="7" y="17"/>
                    <a:pt x="7" y="18"/>
                  </a:cubicBezTo>
                  <a:lnTo>
                    <a:pt x="3"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0"/>
            <p:cNvSpPr/>
            <p:nvPr/>
          </p:nvSpPr>
          <p:spPr bwMode="auto">
            <a:xfrm>
              <a:off x="3797301" y="5273675"/>
              <a:ext cx="60325" cy="93663"/>
            </a:xfrm>
            <a:custGeom>
              <a:avLst/>
              <a:gdLst>
                <a:gd name="T0" fmla="*/ 6 w 11"/>
                <a:gd name="T1" fmla="*/ 17 h 17"/>
                <a:gd name="T2" fmla="*/ 0 w 11"/>
                <a:gd name="T3" fmla="*/ 0 h 17"/>
                <a:gd name="T4" fmla="*/ 5 w 11"/>
                <a:gd name="T5" fmla="*/ 0 h 17"/>
                <a:gd name="T6" fmla="*/ 11 w 11"/>
                <a:gd name="T7" fmla="*/ 15 h 17"/>
                <a:gd name="T8" fmla="*/ 6 w 11"/>
                <a:gd name="T9" fmla="*/ 17 h 17"/>
              </a:gdLst>
              <a:ahLst/>
              <a:cxnLst>
                <a:cxn ang="0">
                  <a:pos x="T0" y="T1"/>
                </a:cxn>
                <a:cxn ang="0">
                  <a:pos x="T2" y="T3"/>
                </a:cxn>
                <a:cxn ang="0">
                  <a:pos x="T4" y="T5"/>
                </a:cxn>
                <a:cxn ang="0">
                  <a:pos x="T6" y="T7"/>
                </a:cxn>
                <a:cxn ang="0">
                  <a:pos x="T8" y="T9"/>
                </a:cxn>
              </a:cxnLst>
              <a:rect l="0" t="0" r="r" b="b"/>
              <a:pathLst>
                <a:path w="11" h="17">
                  <a:moveTo>
                    <a:pt x="6" y="17"/>
                  </a:moveTo>
                  <a:cubicBezTo>
                    <a:pt x="6" y="16"/>
                    <a:pt x="0" y="4"/>
                    <a:pt x="0" y="0"/>
                  </a:cubicBezTo>
                  <a:cubicBezTo>
                    <a:pt x="5" y="0"/>
                    <a:pt x="5" y="0"/>
                    <a:pt x="5" y="0"/>
                  </a:cubicBezTo>
                  <a:cubicBezTo>
                    <a:pt x="5" y="2"/>
                    <a:pt x="10" y="13"/>
                    <a:pt x="11" y="15"/>
                  </a:cubicBezTo>
                  <a:lnTo>
                    <a:pt x="6"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1"/>
            <p:cNvSpPr/>
            <p:nvPr/>
          </p:nvSpPr>
          <p:spPr bwMode="auto">
            <a:xfrm>
              <a:off x="4252913" y="5389563"/>
              <a:ext cx="292100" cy="419100"/>
            </a:xfrm>
            <a:custGeom>
              <a:avLst/>
              <a:gdLst>
                <a:gd name="T0" fmla="*/ 8 w 53"/>
                <a:gd name="T1" fmla="*/ 76 h 76"/>
                <a:gd name="T2" fmla="*/ 5 w 53"/>
                <a:gd name="T3" fmla="*/ 75 h 76"/>
                <a:gd name="T4" fmla="*/ 3 w 53"/>
                <a:gd name="T5" fmla="*/ 57 h 76"/>
                <a:gd name="T6" fmla="*/ 7 w 53"/>
                <a:gd name="T7" fmla="*/ 58 h 76"/>
                <a:gd name="T8" fmla="*/ 7 w 53"/>
                <a:gd name="T9" fmla="*/ 71 h 76"/>
                <a:gd name="T10" fmla="*/ 33 w 53"/>
                <a:gd name="T11" fmla="*/ 43 h 76"/>
                <a:gd name="T12" fmla="*/ 43 w 53"/>
                <a:gd name="T13" fmla="*/ 6 h 76"/>
                <a:gd name="T14" fmla="*/ 38 w 53"/>
                <a:gd name="T15" fmla="*/ 8 h 76"/>
                <a:gd name="T16" fmla="*/ 35 w 53"/>
                <a:gd name="T17" fmla="*/ 4 h 76"/>
                <a:gd name="T18" fmla="*/ 46 w 53"/>
                <a:gd name="T19" fmla="*/ 2 h 76"/>
                <a:gd name="T20" fmla="*/ 37 w 53"/>
                <a:gd name="T21" fmla="*/ 45 h 76"/>
                <a:gd name="T22" fmla="*/ 8 w 53"/>
                <a:gd name="T2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76">
                  <a:moveTo>
                    <a:pt x="8" y="76"/>
                  </a:moveTo>
                  <a:cubicBezTo>
                    <a:pt x="7" y="76"/>
                    <a:pt x="6" y="76"/>
                    <a:pt x="5" y="75"/>
                  </a:cubicBezTo>
                  <a:cubicBezTo>
                    <a:pt x="1" y="73"/>
                    <a:pt x="0" y="67"/>
                    <a:pt x="3" y="57"/>
                  </a:cubicBezTo>
                  <a:cubicBezTo>
                    <a:pt x="7" y="58"/>
                    <a:pt x="7" y="58"/>
                    <a:pt x="7" y="58"/>
                  </a:cubicBezTo>
                  <a:cubicBezTo>
                    <a:pt x="5" y="66"/>
                    <a:pt x="6" y="70"/>
                    <a:pt x="7" y="71"/>
                  </a:cubicBezTo>
                  <a:cubicBezTo>
                    <a:pt x="10" y="72"/>
                    <a:pt x="21" y="64"/>
                    <a:pt x="33" y="43"/>
                  </a:cubicBezTo>
                  <a:cubicBezTo>
                    <a:pt x="44" y="23"/>
                    <a:pt x="46" y="9"/>
                    <a:pt x="43" y="6"/>
                  </a:cubicBezTo>
                  <a:cubicBezTo>
                    <a:pt x="42" y="6"/>
                    <a:pt x="41" y="6"/>
                    <a:pt x="38" y="8"/>
                  </a:cubicBezTo>
                  <a:cubicBezTo>
                    <a:pt x="35" y="4"/>
                    <a:pt x="35" y="4"/>
                    <a:pt x="35" y="4"/>
                  </a:cubicBezTo>
                  <a:cubicBezTo>
                    <a:pt x="41" y="0"/>
                    <a:pt x="44" y="1"/>
                    <a:pt x="46" y="2"/>
                  </a:cubicBezTo>
                  <a:cubicBezTo>
                    <a:pt x="53" y="8"/>
                    <a:pt x="47" y="28"/>
                    <a:pt x="37" y="45"/>
                  </a:cubicBezTo>
                  <a:cubicBezTo>
                    <a:pt x="30" y="57"/>
                    <a:pt x="17" y="76"/>
                    <a:pt x="8"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2"/>
            <p:cNvSpPr/>
            <p:nvPr/>
          </p:nvSpPr>
          <p:spPr bwMode="auto">
            <a:xfrm>
              <a:off x="4319588" y="5411788"/>
              <a:ext cx="341313" cy="495300"/>
            </a:xfrm>
            <a:custGeom>
              <a:avLst/>
              <a:gdLst>
                <a:gd name="T0" fmla="*/ 7 w 62"/>
                <a:gd name="T1" fmla="*/ 90 h 90"/>
                <a:gd name="T2" fmla="*/ 4 w 62"/>
                <a:gd name="T3" fmla="*/ 89 h 90"/>
                <a:gd name="T4" fmla="*/ 2 w 62"/>
                <a:gd name="T5" fmla="*/ 72 h 90"/>
                <a:gd name="T6" fmla="*/ 7 w 62"/>
                <a:gd name="T7" fmla="*/ 73 h 90"/>
                <a:gd name="T8" fmla="*/ 7 w 62"/>
                <a:gd name="T9" fmla="*/ 85 h 90"/>
                <a:gd name="T10" fmla="*/ 36 w 62"/>
                <a:gd name="T11" fmla="*/ 50 h 90"/>
                <a:gd name="T12" fmla="*/ 50 w 62"/>
                <a:gd name="T13" fmla="*/ 6 h 90"/>
                <a:gd name="T14" fmla="*/ 46 w 62"/>
                <a:gd name="T15" fmla="*/ 8 h 90"/>
                <a:gd name="T16" fmla="*/ 43 w 62"/>
                <a:gd name="T17" fmla="*/ 4 h 90"/>
                <a:gd name="T18" fmla="*/ 53 w 62"/>
                <a:gd name="T19" fmla="*/ 1 h 90"/>
                <a:gd name="T20" fmla="*/ 40 w 62"/>
                <a:gd name="T21" fmla="*/ 52 h 90"/>
                <a:gd name="T22" fmla="*/ 7 w 62"/>
                <a:gd name="T2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90">
                  <a:moveTo>
                    <a:pt x="7" y="90"/>
                  </a:moveTo>
                  <a:cubicBezTo>
                    <a:pt x="6" y="90"/>
                    <a:pt x="5" y="90"/>
                    <a:pt x="4" y="89"/>
                  </a:cubicBezTo>
                  <a:cubicBezTo>
                    <a:pt x="0" y="87"/>
                    <a:pt x="0" y="81"/>
                    <a:pt x="2" y="72"/>
                  </a:cubicBezTo>
                  <a:cubicBezTo>
                    <a:pt x="7" y="73"/>
                    <a:pt x="7" y="73"/>
                    <a:pt x="7" y="73"/>
                  </a:cubicBezTo>
                  <a:cubicBezTo>
                    <a:pt x="5" y="82"/>
                    <a:pt x="6" y="85"/>
                    <a:pt x="7" y="85"/>
                  </a:cubicBezTo>
                  <a:cubicBezTo>
                    <a:pt x="9" y="86"/>
                    <a:pt x="22" y="76"/>
                    <a:pt x="36" y="50"/>
                  </a:cubicBezTo>
                  <a:cubicBezTo>
                    <a:pt x="51" y="23"/>
                    <a:pt x="53" y="7"/>
                    <a:pt x="50" y="6"/>
                  </a:cubicBezTo>
                  <a:cubicBezTo>
                    <a:pt x="50" y="6"/>
                    <a:pt x="49" y="6"/>
                    <a:pt x="46" y="8"/>
                  </a:cubicBezTo>
                  <a:cubicBezTo>
                    <a:pt x="43" y="4"/>
                    <a:pt x="43" y="4"/>
                    <a:pt x="43" y="4"/>
                  </a:cubicBezTo>
                  <a:cubicBezTo>
                    <a:pt x="47" y="1"/>
                    <a:pt x="50" y="0"/>
                    <a:pt x="53" y="1"/>
                  </a:cubicBezTo>
                  <a:cubicBezTo>
                    <a:pt x="62" y="7"/>
                    <a:pt x="49" y="37"/>
                    <a:pt x="40" y="52"/>
                  </a:cubicBezTo>
                  <a:cubicBezTo>
                    <a:pt x="33" y="66"/>
                    <a:pt x="17" y="90"/>
                    <a:pt x="7" y="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3"/>
            <p:cNvSpPr/>
            <p:nvPr/>
          </p:nvSpPr>
          <p:spPr bwMode="auto">
            <a:xfrm>
              <a:off x="4489451" y="5400675"/>
              <a:ext cx="127000" cy="88900"/>
            </a:xfrm>
            <a:custGeom>
              <a:avLst/>
              <a:gdLst>
                <a:gd name="T0" fmla="*/ 73 w 80"/>
                <a:gd name="T1" fmla="*/ 56 h 56"/>
                <a:gd name="T2" fmla="*/ 0 w 80"/>
                <a:gd name="T3" fmla="*/ 14 h 56"/>
                <a:gd name="T4" fmla="*/ 7 w 80"/>
                <a:gd name="T5" fmla="*/ 0 h 56"/>
                <a:gd name="T6" fmla="*/ 80 w 80"/>
                <a:gd name="T7" fmla="*/ 42 h 56"/>
                <a:gd name="T8" fmla="*/ 73 w 80"/>
                <a:gd name="T9" fmla="*/ 56 h 56"/>
              </a:gdLst>
              <a:ahLst/>
              <a:cxnLst>
                <a:cxn ang="0">
                  <a:pos x="T0" y="T1"/>
                </a:cxn>
                <a:cxn ang="0">
                  <a:pos x="T2" y="T3"/>
                </a:cxn>
                <a:cxn ang="0">
                  <a:pos x="T4" y="T5"/>
                </a:cxn>
                <a:cxn ang="0">
                  <a:pos x="T6" y="T7"/>
                </a:cxn>
                <a:cxn ang="0">
                  <a:pos x="T8" y="T9"/>
                </a:cxn>
              </a:cxnLst>
              <a:rect l="0" t="0" r="r" b="b"/>
              <a:pathLst>
                <a:path w="80" h="56">
                  <a:moveTo>
                    <a:pt x="73" y="56"/>
                  </a:moveTo>
                  <a:lnTo>
                    <a:pt x="0" y="14"/>
                  </a:lnTo>
                  <a:lnTo>
                    <a:pt x="7" y="0"/>
                  </a:lnTo>
                  <a:lnTo>
                    <a:pt x="80" y="42"/>
                  </a:lnTo>
                  <a:lnTo>
                    <a:pt x="7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4"/>
            <p:cNvSpPr/>
            <p:nvPr/>
          </p:nvSpPr>
          <p:spPr bwMode="auto">
            <a:xfrm>
              <a:off x="4281488" y="5780088"/>
              <a:ext cx="131763" cy="88900"/>
            </a:xfrm>
            <a:custGeom>
              <a:avLst/>
              <a:gdLst>
                <a:gd name="T0" fmla="*/ 76 w 83"/>
                <a:gd name="T1" fmla="*/ 56 h 56"/>
                <a:gd name="T2" fmla="*/ 0 w 83"/>
                <a:gd name="T3" fmla="*/ 14 h 56"/>
                <a:gd name="T4" fmla="*/ 6 w 83"/>
                <a:gd name="T5" fmla="*/ 0 h 56"/>
                <a:gd name="T6" fmla="*/ 83 w 83"/>
                <a:gd name="T7" fmla="*/ 39 h 56"/>
                <a:gd name="T8" fmla="*/ 76 w 83"/>
                <a:gd name="T9" fmla="*/ 56 h 56"/>
              </a:gdLst>
              <a:ahLst/>
              <a:cxnLst>
                <a:cxn ang="0">
                  <a:pos x="T0" y="T1"/>
                </a:cxn>
                <a:cxn ang="0">
                  <a:pos x="T2" y="T3"/>
                </a:cxn>
                <a:cxn ang="0">
                  <a:pos x="T4" y="T5"/>
                </a:cxn>
                <a:cxn ang="0">
                  <a:pos x="T6" y="T7"/>
                </a:cxn>
                <a:cxn ang="0">
                  <a:pos x="T8" y="T9"/>
                </a:cxn>
              </a:cxnLst>
              <a:rect l="0" t="0" r="r" b="b"/>
              <a:pathLst>
                <a:path w="83" h="56">
                  <a:moveTo>
                    <a:pt x="76" y="56"/>
                  </a:moveTo>
                  <a:lnTo>
                    <a:pt x="0" y="14"/>
                  </a:lnTo>
                  <a:lnTo>
                    <a:pt x="6" y="0"/>
                  </a:lnTo>
                  <a:lnTo>
                    <a:pt x="83" y="39"/>
                  </a:lnTo>
                  <a:lnTo>
                    <a:pt x="76"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85"/>
            <p:cNvSpPr/>
            <p:nvPr/>
          </p:nvSpPr>
          <p:spPr bwMode="auto">
            <a:xfrm>
              <a:off x="4598988" y="5422900"/>
              <a:ext cx="231775" cy="149225"/>
            </a:xfrm>
            <a:custGeom>
              <a:avLst/>
              <a:gdLst>
                <a:gd name="T0" fmla="*/ 136 w 146"/>
                <a:gd name="T1" fmla="*/ 94 h 94"/>
                <a:gd name="T2" fmla="*/ 0 w 146"/>
                <a:gd name="T3" fmla="*/ 17 h 94"/>
                <a:gd name="T4" fmla="*/ 11 w 146"/>
                <a:gd name="T5" fmla="*/ 0 h 94"/>
                <a:gd name="T6" fmla="*/ 146 w 146"/>
                <a:gd name="T7" fmla="*/ 76 h 94"/>
                <a:gd name="T8" fmla="*/ 136 w 146"/>
                <a:gd name="T9" fmla="*/ 94 h 94"/>
              </a:gdLst>
              <a:ahLst/>
              <a:cxnLst>
                <a:cxn ang="0">
                  <a:pos x="T0" y="T1"/>
                </a:cxn>
                <a:cxn ang="0">
                  <a:pos x="T2" y="T3"/>
                </a:cxn>
                <a:cxn ang="0">
                  <a:pos x="T4" y="T5"/>
                </a:cxn>
                <a:cxn ang="0">
                  <a:pos x="T6" y="T7"/>
                </a:cxn>
                <a:cxn ang="0">
                  <a:pos x="T8" y="T9"/>
                </a:cxn>
              </a:cxnLst>
              <a:rect l="0" t="0" r="r" b="b"/>
              <a:pathLst>
                <a:path w="146" h="94">
                  <a:moveTo>
                    <a:pt x="136" y="94"/>
                  </a:moveTo>
                  <a:lnTo>
                    <a:pt x="0" y="17"/>
                  </a:lnTo>
                  <a:lnTo>
                    <a:pt x="11" y="0"/>
                  </a:lnTo>
                  <a:lnTo>
                    <a:pt x="146" y="76"/>
                  </a:lnTo>
                  <a:lnTo>
                    <a:pt x="136"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6"/>
            <p:cNvSpPr/>
            <p:nvPr/>
          </p:nvSpPr>
          <p:spPr bwMode="auto">
            <a:xfrm>
              <a:off x="4335463" y="5880100"/>
              <a:ext cx="225425" cy="142875"/>
            </a:xfrm>
            <a:custGeom>
              <a:avLst/>
              <a:gdLst>
                <a:gd name="T0" fmla="*/ 135 w 142"/>
                <a:gd name="T1" fmla="*/ 90 h 90"/>
                <a:gd name="T2" fmla="*/ 0 w 142"/>
                <a:gd name="T3" fmla="*/ 14 h 90"/>
                <a:gd name="T4" fmla="*/ 11 w 142"/>
                <a:gd name="T5" fmla="*/ 0 h 90"/>
                <a:gd name="T6" fmla="*/ 142 w 142"/>
                <a:gd name="T7" fmla="*/ 76 h 90"/>
                <a:gd name="T8" fmla="*/ 135 w 142"/>
                <a:gd name="T9" fmla="*/ 90 h 90"/>
              </a:gdLst>
              <a:ahLst/>
              <a:cxnLst>
                <a:cxn ang="0">
                  <a:pos x="T0" y="T1"/>
                </a:cxn>
                <a:cxn ang="0">
                  <a:pos x="T2" y="T3"/>
                </a:cxn>
                <a:cxn ang="0">
                  <a:pos x="T4" y="T5"/>
                </a:cxn>
                <a:cxn ang="0">
                  <a:pos x="T6" y="T7"/>
                </a:cxn>
                <a:cxn ang="0">
                  <a:pos x="T8" y="T9"/>
                </a:cxn>
              </a:cxnLst>
              <a:rect l="0" t="0" r="r" b="b"/>
              <a:pathLst>
                <a:path w="142" h="90">
                  <a:moveTo>
                    <a:pt x="135" y="90"/>
                  </a:moveTo>
                  <a:lnTo>
                    <a:pt x="0" y="14"/>
                  </a:lnTo>
                  <a:lnTo>
                    <a:pt x="11" y="0"/>
                  </a:lnTo>
                  <a:lnTo>
                    <a:pt x="142" y="76"/>
                  </a:lnTo>
                  <a:lnTo>
                    <a:pt x="135"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87"/>
            <p:cNvSpPr>
              <a:spLocks noEditPoints="1"/>
            </p:cNvSpPr>
            <p:nvPr/>
          </p:nvSpPr>
          <p:spPr bwMode="auto">
            <a:xfrm>
              <a:off x="4373563" y="5737225"/>
              <a:ext cx="71438" cy="71438"/>
            </a:xfrm>
            <a:custGeom>
              <a:avLst/>
              <a:gdLst>
                <a:gd name="T0" fmla="*/ 5 w 13"/>
                <a:gd name="T1" fmla="*/ 13 h 13"/>
                <a:gd name="T2" fmla="*/ 5 w 13"/>
                <a:gd name="T3" fmla="*/ 13 h 13"/>
                <a:gd name="T4" fmla="*/ 1 w 13"/>
                <a:gd name="T5" fmla="*/ 11 h 13"/>
                <a:gd name="T6" fmla="*/ 0 w 13"/>
                <a:gd name="T7" fmla="*/ 7 h 13"/>
                <a:gd name="T8" fmla="*/ 3 w 13"/>
                <a:gd name="T9" fmla="*/ 3 h 13"/>
                <a:gd name="T10" fmla="*/ 12 w 13"/>
                <a:gd name="T11" fmla="*/ 2 h 13"/>
                <a:gd name="T12" fmla="*/ 13 w 13"/>
                <a:gd name="T13" fmla="*/ 7 h 13"/>
                <a:gd name="T14" fmla="*/ 10 w 13"/>
                <a:gd name="T15" fmla="*/ 11 h 13"/>
                <a:gd name="T16" fmla="*/ 5 w 13"/>
                <a:gd name="T17" fmla="*/ 13 h 13"/>
                <a:gd name="T18" fmla="*/ 8 w 13"/>
                <a:gd name="T19" fmla="*/ 5 h 13"/>
                <a:gd name="T20" fmla="*/ 6 w 13"/>
                <a:gd name="T21" fmla="*/ 6 h 13"/>
                <a:gd name="T22" fmla="*/ 5 w 13"/>
                <a:gd name="T23" fmla="*/ 8 h 13"/>
                <a:gd name="T24" fmla="*/ 7 w 13"/>
                <a:gd name="T25" fmla="*/ 7 h 13"/>
                <a:gd name="T26" fmla="*/ 8 w 13"/>
                <a:gd name="T27"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13">
                  <a:moveTo>
                    <a:pt x="5" y="13"/>
                  </a:moveTo>
                  <a:cubicBezTo>
                    <a:pt x="5" y="13"/>
                    <a:pt x="5" y="13"/>
                    <a:pt x="5" y="13"/>
                  </a:cubicBezTo>
                  <a:cubicBezTo>
                    <a:pt x="3" y="13"/>
                    <a:pt x="2" y="12"/>
                    <a:pt x="1" y="11"/>
                  </a:cubicBezTo>
                  <a:cubicBezTo>
                    <a:pt x="0" y="10"/>
                    <a:pt x="0" y="8"/>
                    <a:pt x="0" y="7"/>
                  </a:cubicBezTo>
                  <a:cubicBezTo>
                    <a:pt x="1" y="5"/>
                    <a:pt x="2" y="4"/>
                    <a:pt x="3" y="3"/>
                  </a:cubicBezTo>
                  <a:cubicBezTo>
                    <a:pt x="6" y="0"/>
                    <a:pt x="10" y="0"/>
                    <a:pt x="12" y="2"/>
                  </a:cubicBezTo>
                  <a:cubicBezTo>
                    <a:pt x="13" y="3"/>
                    <a:pt x="13" y="5"/>
                    <a:pt x="13" y="7"/>
                  </a:cubicBezTo>
                  <a:cubicBezTo>
                    <a:pt x="12" y="8"/>
                    <a:pt x="11" y="9"/>
                    <a:pt x="10" y="11"/>
                  </a:cubicBezTo>
                  <a:cubicBezTo>
                    <a:pt x="9" y="12"/>
                    <a:pt x="7" y="13"/>
                    <a:pt x="5" y="13"/>
                  </a:cubicBezTo>
                  <a:close/>
                  <a:moveTo>
                    <a:pt x="8" y="5"/>
                  </a:moveTo>
                  <a:cubicBezTo>
                    <a:pt x="7" y="5"/>
                    <a:pt x="7" y="6"/>
                    <a:pt x="6" y="6"/>
                  </a:cubicBezTo>
                  <a:cubicBezTo>
                    <a:pt x="6" y="7"/>
                    <a:pt x="5" y="7"/>
                    <a:pt x="5" y="8"/>
                  </a:cubicBezTo>
                  <a:cubicBezTo>
                    <a:pt x="6" y="8"/>
                    <a:pt x="6" y="7"/>
                    <a:pt x="7" y="7"/>
                  </a:cubicBezTo>
                  <a:cubicBezTo>
                    <a:pt x="7" y="6"/>
                    <a:pt x="8" y="6"/>
                    <a:pt x="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8"/>
            <p:cNvSpPr/>
            <p:nvPr/>
          </p:nvSpPr>
          <p:spPr bwMode="auto">
            <a:xfrm>
              <a:off x="1800226" y="3711575"/>
              <a:ext cx="593725" cy="125413"/>
            </a:xfrm>
            <a:custGeom>
              <a:avLst/>
              <a:gdLst>
                <a:gd name="T0" fmla="*/ 105 w 108"/>
                <a:gd name="T1" fmla="*/ 23 h 23"/>
                <a:gd name="T2" fmla="*/ 102 w 108"/>
                <a:gd name="T3" fmla="*/ 20 h 23"/>
                <a:gd name="T4" fmla="*/ 88 w 108"/>
                <a:gd name="T5" fmla="*/ 7 h 23"/>
                <a:gd name="T6" fmla="*/ 69 w 108"/>
                <a:gd name="T7" fmla="*/ 7 h 23"/>
                <a:gd name="T8" fmla="*/ 61 w 108"/>
                <a:gd name="T9" fmla="*/ 8 h 23"/>
                <a:gd name="T10" fmla="*/ 25 w 108"/>
                <a:gd name="T11" fmla="*/ 13 h 23"/>
                <a:gd name="T12" fmla="*/ 0 w 108"/>
                <a:gd name="T13" fmla="*/ 7 h 23"/>
                <a:gd name="T14" fmla="*/ 2 w 108"/>
                <a:gd name="T15" fmla="*/ 3 h 23"/>
                <a:gd name="T16" fmla="*/ 25 w 108"/>
                <a:gd name="T17" fmla="*/ 9 h 23"/>
                <a:gd name="T18" fmla="*/ 60 w 108"/>
                <a:gd name="T19" fmla="*/ 3 h 23"/>
                <a:gd name="T20" fmla="*/ 68 w 108"/>
                <a:gd name="T21" fmla="*/ 2 h 23"/>
                <a:gd name="T22" fmla="*/ 90 w 108"/>
                <a:gd name="T23" fmla="*/ 3 h 23"/>
                <a:gd name="T24" fmla="*/ 106 w 108"/>
                <a:gd name="T25" fmla="*/ 16 h 23"/>
                <a:gd name="T26" fmla="*/ 108 w 108"/>
                <a:gd name="T27" fmla="*/ 19 h 23"/>
                <a:gd name="T28" fmla="*/ 105 w 108"/>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23">
                  <a:moveTo>
                    <a:pt x="105" y="23"/>
                  </a:moveTo>
                  <a:cubicBezTo>
                    <a:pt x="104" y="22"/>
                    <a:pt x="103" y="21"/>
                    <a:pt x="102" y="20"/>
                  </a:cubicBezTo>
                  <a:cubicBezTo>
                    <a:pt x="98" y="15"/>
                    <a:pt x="93" y="9"/>
                    <a:pt x="88" y="7"/>
                  </a:cubicBezTo>
                  <a:cubicBezTo>
                    <a:pt x="83" y="5"/>
                    <a:pt x="75" y="6"/>
                    <a:pt x="69" y="7"/>
                  </a:cubicBezTo>
                  <a:cubicBezTo>
                    <a:pt x="61" y="8"/>
                    <a:pt x="61" y="8"/>
                    <a:pt x="61" y="8"/>
                  </a:cubicBezTo>
                  <a:cubicBezTo>
                    <a:pt x="49" y="10"/>
                    <a:pt x="35" y="12"/>
                    <a:pt x="25" y="13"/>
                  </a:cubicBezTo>
                  <a:cubicBezTo>
                    <a:pt x="16" y="15"/>
                    <a:pt x="9" y="12"/>
                    <a:pt x="0" y="7"/>
                  </a:cubicBezTo>
                  <a:cubicBezTo>
                    <a:pt x="2" y="3"/>
                    <a:pt x="2" y="3"/>
                    <a:pt x="2" y="3"/>
                  </a:cubicBezTo>
                  <a:cubicBezTo>
                    <a:pt x="10" y="7"/>
                    <a:pt x="17" y="10"/>
                    <a:pt x="25" y="9"/>
                  </a:cubicBezTo>
                  <a:cubicBezTo>
                    <a:pt x="34" y="7"/>
                    <a:pt x="48" y="5"/>
                    <a:pt x="60" y="3"/>
                  </a:cubicBezTo>
                  <a:cubicBezTo>
                    <a:pt x="68" y="2"/>
                    <a:pt x="68" y="2"/>
                    <a:pt x="68" y="2"/>
                  </a:cubicBezTo>
                  <a:cubicBezTo>
                    <a:pt x="75" y="1"/>
                    <a:pt x="83" y="0"/>
                    <a:pt x="90" y="3"/>
                  </a:cubicBezTo>
                  <a:cubicBezTo>
                    <a:pt x="96" y="5"/>
                    <a:pt x="102" y="12"/>
                    <a:pt x="106" y="16"/>
                  </a:cubicBezTo>
                  <a:cubicBezTo>
                    <a:pt x="107" y="18"/>
                    <a:pt x="107" y="19"/>
                    <a:pt x="108" y="19"/>
                  </a:cubicBezTo>
                  <a:lnTo>
                    <a:pt x="105"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89"/>
            <p:cNvSpPr/>
            <p:nvPr/>
          </p:nvSpPr>
          <p:spPr bwMode="auto">
            <a:xfrm>
              <a:off x="1630363" y="3787775"/>
              <a:ext cx="1122363" cy="738188"/>
            </a:xfrm>
            <a:custGeom>
              <a:avLst/>
              <a:gdLst>
                <a:gd name="T0" fmla="*/ 135 w 204"/>
                <a:gd name="T1" fmla="*/ 134 h 134"/>
                <a:gd name="T2" fmla="*/ 134 w 204"/>
                <a:gd name="T3" fmla="*/ 134 h 134"/>
                <a:gd name="T4" fmla="*/ 58 w 204"/>
                <a:gd name="T5" fmla="*/ 89 h 134"/>
                <a:gd name="T6" fmla="*/ 34 w 204"/>
                <a:gd name="T7" fmla="*/ 68 h 134"/>
                <a:gd name="T8" fmla="*/ 26 w 204"/>
                <a:gd name="T9" fmla="*/ 61 h 134"/>
                <a:gd name="T10" fmla="*/ 0 w 204"/>
                <a:gd name="T11" fmla="*/ 44 h 134"/>
                <a:gd name="T12" fmla="*/ 2 w 204"/>
                <a:gd name="T13" fmla="*/ 40 h 134"/>
                <a:gd name="T14" fmla="*/ 29 w 204"/>
                <a:gd name="T15" fmla="*/ 57 h 134"/>
                <a:gd name="T16" fmla="*/ 37 w 204"/>
                <a:gd name="T17" fmla="*/ 64 h 134"/>
                <a:gd name="T18" fmla="*/ 61 w 204"/>
                <a:gd name="T19" fmla="*/ 85 h 134"/>
                <a:gd name="T20" fmla="*/ 134 w 204"/>
                <a:gd name="T21" fmla="*/ 129 h 134"/>
                <a:gd name="T22" fmla="*/ 140 w 204"/>
                <a:gd name="T23" fmla="*/ 121 h 134"/>
                <a:gd name="T24" fmla="*/ 132 w 204"/>
                <a:gd name="T25" fmla="*/ 106 h 134"/>
                <a:gd name="T26" fmla="*/ 119 w 204"/>
                <a:gd name="T27" fmla="*/ 94 h 134"/>
                <a:gd name="T28" fmla="*/ 99 w 204"/>
                <a:gd name="T29" fmla="*/ 77 h 134"/>
                <a:gd name="T30" fmla="*/ 98 w 204"/>
                <a:gd name="T31" fmla="*/ 77 h 134"/>
                <a:gd name="T32" fmla="*/ 98 w 204"/>
                <a:gd name="T33" fmla="*/ 75 h 134"/>
                <a:gd name="T34" fmla="*/ 126 w 204"/>
                <a:gd name="T35" fmla="*/ 39 h 134"/>
                <a:gd name="T36" fmla="*/ 165 w 204"/>
                <a:gd name="T37" fmla="*/ 44 h 134"/>
                <a:gd name="T38" fmla="*/ 173 w 204"/>
                <a:gd name="T39" fmla="*/ 64 h 134"/>
                <a:gd name="T40" fmla="*/ 181 w 204"/>
                <a:gd name="T41" fmla="*/ 84 h 134"/>
                <a:gd name="T42" fmla="*/ 193 w 204"/>
                <a:gd name="T43" fmla="*/ 91 h 134"/>
                <a:gd name="T44" fmla="*/ 199 w 204"/>
                <a:gd name="T45" fmla="*/ 90 h 134"/>
                <a:gd name="T46" fmla="*/ 183 w 204"/>
                <a:gd name="T47" fmla="*/ 34 h 134"/>
                <a:gd name="T48" fmla="*/ 125 w 204"/>
                <a:gd name="T49" fmla="*/ 5 h 134"/>
                <a:gd name="T50" fmla="*/ 127 w 204"/>
                <a:gd name="T51" fmla="*/ 0 h 134"/>
                <a:gd name="T52" fmla="*/ 186 w 204"/>
                <a:gd name="T53" fmla="*/ 30 h 134"/>
                <a:gd name="T54" fmla="*/ 203 w 204"/>
                <a:gd name="T55" fmla="*/ 89 h 134"/>
                <a:gd name="T56" fmla="*/ 203 w 204"/>
                <a:gd name="T57" fmla="*/ 93 h 134"/>
                <a:gd name="T58" fmla="*/ 193 w 204"/>
                <a:gd name="T59" fmla="*/ 96 h 134"/>
                <a:gd name="T60" fmla="*/ 176 w 204"/>
                <a:gd name="T61" fmla="*/ 87 h 134"/>
                <a:gd name="T62" fmla="*/ 168 w 204"/>
                <a:gd name="T63" fmla="*/ 65 h 134"/>
                <a:gd name="T64" fmla="*/ 162 w 204"/>
                <a:gd name="T65" fmla="*/ 48 h 134"/>
                <a:gd name="T66" fmla="*/ 127 w 204"/>
                <a:gd name="T67" fmla="*/ 43 h 134"/>
                <a:gd name="T68" fmla="*/ 103 w 204"/>
                <a:gd name="T69" fmla="*/ 74 h 134"/>
                <a:gd name="T70" fmla="*/ 122 w 204"/>
                <a:gd name="T71" fmla="*/ 91 h 134"/>
                <a:gd name="T72" fmla="*/ 135 w 204"/>
                <a:gd name="T73" fmla="*/ 102 h 134"/>
                <a:gd name="T74" fmla="*/ 145 w 204"/>
                <a:gd name="T75" fmla="*/ 122 h 134"/>
                <a:gd name="T76" fmla="*/ 136 w 204"/>
                <a:gd name="T77" fmla="*/ 134 h 134"/>
                <a:gd name="T78" fmla="*/ 135 w 204"/>
                <a:gd name="T79"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4" h="134">
                  <a:moveTo>
                    <a:pt x="135" y="134"/>
                  </a:moveTo>
                  <a:cubicBezTo>
                    <a:pt x="134" y="134"/>
                    <a:pt x="134" y="134"/>
                    <a:pt x="134" y="134"/>
                  </a:cubicBezTo>
                  <a:cubicBezTo>
                    <a:pt x="127" y="133"/>
                    <a:pt x="67" y="95"/>
                    <a:pt x="58" y="89"/>
                  </a:cubicBezTo>
                  <a:cubicBezTo>
                    <a:pt x="53" y="85"/>
                    <a:pt x="43" y="76"/>
                    <a:pt x="34" y="68"/>
                  </a:cubicBezTo>
                  <a:cubicBezTo>
                    <a:pt x="31" y="65"/>
                    <a:pt x="28" y="62"/>
                    <a:pt x="26" y="61"/>
                  </a:cubicBezTo>
                  <a:cubicBezTo>
                    <a:pt x="20" y="55"/>
                    <a:pt x="2" y="45"/>
                    <a:pt x="0" y="44"/>
                  </a:cubicBezTo>
                  <a:cubicBezTo>
                    <a:pt x="2" y="40"/>
                    <a:pt x="2" y="40"/>
                    <a:pt x="2" y="40"/>
                  </a:cubicBezTo>
                  <a:cubicBezTo>
                    <a:pt x="3" y="40"/>
                    <a:pt x="22" y="51"/>
                    <a:pt x="29" y="57"/>
                  </a:cubicBezTo>
                  <a:cubicBezTo>
                    <a:pt x="31" y="59"/>
                    <a:pt x="34" y="61"/>
                    <a:pt x="37" y="64"/>
                  </a:cubicBezTo>
                  <a:cubicBezTo>
                    <a:pt x="45" y="71"/>
                    <a:pt x="56" y="81"/>
                    <a:pt x="61" y="85"/>
                  </a:cubicBezTo>
                  <a:cubicBezTo>
                    <a:pt x="72" y="93"/>
                    <a:pt x="126" y="126"/>
                    <a:pt x="134" y="129"/>
                  </a:cubicBezTo>
                  <a:cubicBezTo>
                    <a:pt x="138" y="127"/>
                    <a:pt x="139" y="124"/>
                    <a:pt x="140" y="121"/>
                  </a:cubicBezTo>
                  <a:cubicBezTo>
                    <a:pt x="140" y="116"/>
                    <a:pt x="136" y="109"/>
                    <a:pt x="132" y="106"/>
                  </a:cubicBezTo>
                  <a:cubicBezTo>
                    <a:pt x="129" y="104"/>
                    <a:pt x="124" y="99"/>
                    <a:pt x="119" y="94"/>
                  </a:cubicBezTo>
                  <a:cubicBezTo>
                    <a:pt x="111" y="88"/>
                    <a:pt x="101" y="78"/>
                    <a:pt x="99" y="77"/>
                  </a:cubicBezTo>
                  <a:cubicBezTo>
                    <a:pt x="98" y="77"/>
                    <a:pt x="98" y="77"/>
                    <a:pt x="98" y="77"/>
                  </a:cubicBezTo>
                  <a:cubicBezTo>
                    <a:pt x="98" y="75"/>
                    <a:pt x="98" y="75"/>
                    <a:pt x="98" y="75"/>
                  </a:cubicBezTo>
                  <a:cubicBezTo>
                    <a:pt x="99" y="43"/>
                    <a:pt x="120" y="39"/>
                    <a:pt x="126" y="39"/>
                  </a:cubicBezTo>
                  <a:cubicBezTo>
                    <a:pt x="128" y="38"/>
                    <a:pt x="162" y="42"/>
                    <a:pt x="165" y="44"/>
                  </a:cubicBezTo>
                  <a:cubicBezTo>
                    <a:pt x="166" y="45"/>
                    <a:pt x="167" y="46"/>
                    <a:pt x="173" y="64"/>
                  </a:cubicBezTo>
                  <a:cubicBezTo>
                    <a:pt x="176" y="72"/>
                    <a:pt x="179" y="82"/>
                    <a:pt x="181" y="84"/>
                  </a:cubicBezTo>
                  <a:cubicBezTo>
                    <a:pt x="182" y="87"/>
                    <a:pt x="188" y="90"/>
                    <a:pt x="193" y="91"/>
                  </a:cubicBezTo>
                  <a:cubicBezTo>
                    <a:pt x="196" y="91"/>
                    <a:pt x="198" y="91"/>
                    <a:pt x="199" y="90"/>
                  </a:cubicBezTo>
                  <a:cubicBezTo>
                    <a:pt x="198" y="83"/>
                    <a:pt x="187" y="37"/>
                    <a:pt x="183" y="34"/>
                  </a:cubicBezTo>
                  <a:cubicBezTo>
                    <a:pt x="165" y="21"/>
                    <a:pt x="134" y="9"/>
                    <a:pt x="125" y="5"/>
                  </a:cubicBezTo>
                  <a:cubicBezTo>
                    <a:pt x="127" y="0"/>
                    <a:pt x="127" y="0"/>
                    <a:pt x="127" y="0"/>
                  </a:cubicBezTo>
                  <a:cubicBezTo>
                    <a:pt x="136" y="4"/>
                    <a:pt x="167" y="17"/>
                    <a:pt x="186" y="30"/>
                  </a:cubicBezTo>
                  <a:cubicBezTo>
                    <a:pt x="192" y="33"/>
                    <a:pt x="203" y="82"/>
                    <a:pt x="203" y="89"/>
                  </a:cubicBezTo>
                  <a:cubicBezTo>
                    <a:pt x="204" y="91"/>
                    <a:pt x="204" y="92"/>
                    <a:pt x="203" y="93"/>
                  </a:cubicBezTo>
                  <a:cubicBezTo>
                    <a:pt x="201" y="96"/>
                    <a:pt x="197" y="97"/>
                    <a:pt x="193" y="96"/>
                  </a:cubicBezTo>
                  <a:cubicBezTo>
                    <a:pt x="187" y="95"/>
                    <a:pt x="179" y="92"/>
                    <a:pt x="176" y="87"/>
                  </a:cubicBezTo>
                  <a:cubicBezTo>
                    <a:pt x="175" y="84"/>
                    <a:pt x="172" y="77"/>
                    <a:pt x="168" y="65"/>
                  </a:cubicBezTo>
                  <a:cubicBezTo>
                    <a:pt x="166" y="59"/>
                    <a:pt x="163" y="50"/>
                    <a:pt x="162" y="48"/>
                  </a:cubicBezTo>
                  <a:cubicBezTo>
                    <a:pt x="158" y="47"/>
                    <a:pt x="129" y="43"/>
                    <a:pt x="127" y="43"/>
                  </a:cubicBezTo>
                  <a:cubicBezTo>
                    <a:pt x="120" y="44"/>
                    <a:pt x="104" y="48"/>
                    <a:pt x="103" y="74"/>
                  </a:cubicBezTo>
                  <a:cubicBezTo>
                    <a:pt x="106" y="76"/>
                    <a:pt x="113" y="82"/>
                    <a:pt x="122" y="91"/>
                  </a:cubicBezTo>
                  <a:cubicBezTo>
                    <a:pt x="127" y="95"/>
                    <a:pt x="132" y="100"/>
                    <a:pt x="135" y="102"/>
                  </a:cubicBezTo>
                  <a:cubicBezTo>
                    <a:pt x="140" y="106"/>
                    <a:pt x="145" y="114"/>
                    <a:pt x="145" y="122"/>
                  </a:cubicBezTo>
                  <a:cubicBezTo>
                    <a:pt x="144" y="125"/>
                    <a:pt x="142" y="130"/>
                    <a:pt x="136" y="134"/>
                  </a:cubicBezTo>
                  <a:lnTo>
                    <a:pt x="135" y="1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90"/>
            <p:cNvSpPr/>
            <p:nvPr/>
          </p:nvSpPr>
          <p:spPr bwMode="auto">
            <a:xfrm>
              <a:off x="2351088" y="4019550"/>
              <a:ext cx="176213" cy="341313"/>
            </a:xfrm>
            <a:custGeom>
              <a:avLst/>
              <a:gdLst>
                <a:gd name="T0" fmla="*/ 1 w 32"/>
                <a:gd name="T1" fmla="*/ 62 h 62"/>
                <a:gd name="T2" fmla="*/ 0 w 32"/>
                <a:gd name="T3" fmla="*/ 58 h 62"/>
                <a:gd name="T4" fmla="*/ 10 w 32"/>
                <a:gd name="T5" fmla="*/ 52 h 62"/>
                <a:gd name="T6" fmla="*/ 18 w 32"/>
                <a:gd name="T7" fmla="*/ 38 h 62"/>
                <a:gd name="T8" fmla="*/ 26 w 32"/>
                <a:gd name="T9" fmla="*/ 24 h 62"/>
                <a:gd name="T10" fmla="*/ 18 w 32"/>
                <a:gd name="T11" fmla="*/ 5 h 62"/>
                <a:gd name="T12" fmla="*/ 17 w 32"/>
                <a:gd name="T13" fmla="*/ 3 h 62"/>
                <a:gd name="T14" fmla="*/ 22 w 32"/>
                <a:gd name="T15" fmla="*/ 0 h 62"/>
                <a:gd name="T16" fmla="*/ 23 w 32"/>
                <a:gd name="T17" fmla="*/ 3 h 62"/>
                <a:gd name="T18" fmla="*/ 30 w 32"/>
                <a:gd name="T19" fmla="*/ 26 h 62"/>
                <a:gd name="T20" fmla="*/ 22 w 32"/>
                <a:gd name="T21" fmla="*/ 41 h 62"/>
                <a:gd name="T22" fmla="*/ 14 w 32"/>
                <a:gd name="T23" fmla="*/ 56 h 62"/>
                <a:gd name="T24" fmla="*/ 1 w 32"/>
                <a:gd name="T2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62">
                  <a:moveTo>
                    <a:pt x="1" y="62"/>
                  </a:moveTo>
                  <a:cubicBezTo>
                    <a:pt x="0" y="58"/>
                    <a:pt x="0" y="58"/>
                    <a:pt x="0" y="58"/>
                  </a:cubicBezTo>
                  <a:cubicBezTo>
                    <a:pt x="2" y="57"/>
                    <a:pt x="9" y="53"/>
                    <a:pt x="10" y="52"/>
                  </a:cubicBezTo>
                  <a:cubicBezTo>
                    <a:pt x="11" y="52"/>
                    <a:pt x="15" y="44"/>
                    <a:pt x="18" y="38"/>
                  </a:cubicBezTo>
                  <a:cubicBezTo>
                    <a:pt x="21" y="32"/>
                    <a:pt x="24" y="26"/>
                    <a:pt x="26" y="24"/>
                  </a:cubicBezTo>
                  <a:cubicBezTo>
                    <a:pt x="26" y="22"/>
                    <a:pt x="20" y="9"/>
                    <a:pt x="18" y="5"/>
                  </a:cubicBezTo>
                  <a:cubicBezTo>
                    <a:pt x="17" y="3"/>
                    <a:pt x="17" y="3"/>
                    <a:pt x="17" y="3"/>
                  </a:cubicBezTo>
                  <a:cubicBezTo>
                    <a:pt x="22" y="0"/>
                    <a:pt x="22" y="0"/>
                    <a:pt x="22" y="0"/>
                  </a:cubicBezTo>
                  <a:cubicBezTo>
                    <a:pt x="23" y="3"/>
                    <a:pt x="23" y="3"/>
                    <a:pt x="23" y="3"/>
                  </a:cubicBezTo>
                  <a:cubicBezTo>
                    <a:pt x="29" y="16"/>
                    <a:pt x="32" y="23"/>
                    <a:pt x="30" y="26"/>
                  </a:cubicBezTo>
                  <a:cubicBezTo>
                    <a:pt x="28" y="29"/>
                    <a:pt x="25" y="35"/>
                    <a:pt x="22" y="41"/>
                  </a:cubicBezTo>
                  <a:cubicBezTo>
                    <a:pt x="16" y="52"/>
                    <a:pt x="15" y="55"/>
                    <a:pt x="14" y="56"/>
                  </a:cubicBezTo>
                  <a:cubicBezTo>
                    <a:pt x="12" y="58"/>
                    <a:pt x="4" y="62"/>
                    <a:pt x="1"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91"/>
            <p:cNvSpPr/>
            <p:nvPr/>
          </p:nvSpPr>
          <p:spPr bwMode="auto">
            <a:xfrm>
              <a:off x="2268538" y="4013200"/>
              <a:ext cx="115888" cy="280988"/>
            </a:xfrm>
            <a:custGeom>
              <a:avLst/>
              <a:gdLst>
                <a:gd name="T0" fmla="*/ 2 w 21"/>
                <a:gd name="T1" fmla="*/ 51 h 51"/>
                <a:gd name="T2" fmla="*/ 0 w 21"/>
                <a:gd name="T3" fmla="*/ 47 h 51"/>
                <a:gd name="T4" fmla="*/ 3 w 21"/>
                <a:gd name="T5" fmla="*/ 45 h 51"/>
                <a:gd name="T6" fmla="*/ 8 w 21"/>
                <a:gd name="T7" fmla="*/ 43 h 51"/>
                <a:gd name="T8" fmla="*/ 9 w 21"/>
                <a:gd name="T9" fmla="*/ 40 h 51"/>
                <a:gd name="T10" fmla="*/ 15 w 21"/>
                <a:gd name="T11" fmla="*/ 24 h 51"/>
                <a:gd name="T12" fmla="*/ 5 w 21"/>
                <a:gd name="T13" fmla="*/ 3 h 51"/>
                <a:gd name="T14" fmla="*/ 4 w 21"/>
                <a:gd name="T15" fmla="*/ 2 h 51"/>
                <a:gd name="T16" fmla="*/ 8 w 21"/>
                <a:gd name="T17" fmla="*/ 0 h 51"/>
                <a:gd name="T18" fmla="*/ 9 w 21"/>
                <a:gd name="T19" fmla="*/ 1 h 51"/>
                <a:gd name="T20" fmla="*/ 20 w 21"/>
                <a:gd name="T21" fmla="*/ 23 h 51"/>
                <a:gd name="T22" fmla="*/ 21 w 21"/>
                <a:gd name="T23" fmla="*/ 24 h 51"/>
                <a:gd name="T24" fmla="*/ 20 w 21"/>
                <a:gd name="T25" fmla="*/ 25 h 51"/>
                <a:gd name="T26" fmla="*/ 13 w 21"/>
                <a:gd name="T27" fmla="*/ 43 h 51"/>
                <a:gd name="T28" fmla="*/ 12 w 21"/>
                <a:gd name="T29" fmla="*/ 46 h 51"/>
                <a:gd name="T30" fmla="*/ 12 w 21"/>
                <a:gd name="T31" fmla="*/ 47 h 51"/>
                <a:gd name="T32" fmla="*/ 11 w 21"/>
                <a:gd name="T33" fmla="*/ 47 h 51"/>
                <a:gd name="T34" fmla="*/ 5 w 21"/>
                <a:gd name="T35" fmla="*/ 50 h 51"/>
                <a:gd name="T36" fmla="*/ 2 w 21"/>
                <a:gd name="T3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51">
                  <a:moveTo>
                    <a:pt x="2" y="51"/>
                  </a:moveTo>
                  <a:cubicBezTo>
                    <a:pt x="0" y="47"/>
                    <a:pt x="0" y="47"/>
                    <a:pt x="0" y="47"/>
                  </a:cubicBezTo>
                  <a:cubicBezTo>
                    <a:pt x="0" y="47"/>
                    <a:pt x="1" y="46"/>
                    <a:pt x="3" y="45"/>
                  </a:cubicBezTo>
                  <a:cubicBezTo>
                    <a:pt x="4" y="45"/>
                    <a:pt x="7" y="44"/>
                    <a:pt x="8" y="43"/>
                  </a:cubicBezTo>
                  <a:cubicBezTo>
                    <a:pt x="8" y="42"/>
                    <a:pt x="9" y="41"/>
                    <a:pt x="9" y="40"/>
                  </a:cubicBezTo>
                  <a:cubicBezTo>
                    <a:pt x="11" y="36"/>
                    <a:pt x="14" y="29"/>
                    <a:pt x="15" y="24"/>
                  </a:cubicBezTo>
                  <a:cubicBezTo>
                    <a:pt x="12" y="17"/>
                    <a:pt x="8" y="11"/>
                    <a:pt x="5" y="3"/>
                  </a:cubicBezTo>
                  <a:cubicBezTo>
                    <a:pt x="4" y="2"/>
                    <a:pt x="4" y="2"/>
                    <a:pt x="4" y="2"/>
                  </a:cubicBezTo>
                  <a:cubicBezTo>
                    <a:pt x="8" y="0"/>
                    <a:pt x="8" y="0"/>
                    <a:pt x="8" y="0"/>
                  </a:cubicBezTo>
                  <a:cubicBezTo>
                    <a:pt x="9" y="1"/>
                    <a:pt x="9" y="1"/>
                    <a:pt x="9" y="1"/>
                  </a:cubicBezTo>
                  <a:cubicBezTo>
                    <a:pt x="13" y="9"/>
                    <a:pt x="17" y="16"/>
                    <a:pt x="20" y="23"/>
                  </a:cubicBezTo>
                  <a:cubicBezTo>
                    <a:pt x="21" y="24"/>
                    <a:pt x="21" y="24"/>
                    <a:pt x="21" y="24"/>
                  </a:cubicBezTo>
                  <a:cubicBezTo>
                    <a:pt x="20" y="25"/>
                    <a:pt x="20" y="25"/>
                    <a:pt x="20" y="25"/>
                  </a:cubicBezTo>
                  <a:cubicBezTo>
                    <a:pt x="19" y="30"/>
                    <a:pt x="16" y="37"/>
                    <a:pt x="13" y="43"/>
                  </a:cubicBezTo>
                  <a:cubicBezTo>
                    <a:pt x="13" y="44"/>
                    <a:pt x="12" y="45"/>
                    <a:pt x="12" y="46"/>
                  </a:cubicBezTo>
                  <a:cubicBezTo>
                    <a:pt x="12" y="47"/>
                    <a:pt x="12" y="47"/>
                    <a:pt x="12" y="47"/>
                  </a:cubicBezTo>
                  <a:cubicBezTo>
                    <a:pt x="11" y="47"/>
                    <a:pt x="11" y="47"/>
                    <a:pt x="11" y="47"/>
                  </a:cubicBezTo>
                  <a:cubicBezTo>
                    <a:pt x="10" y="48"/>
                    <a:pt x="8" y="49"/>
                    <a:pt x="5" y="50"/>
                  </a:cubicBezTo>
                  <a:cubicBezTo>
                    <a:pt x="4" y="51"/>
                    <a:pt x="3" y="51"/>
                    <a:pt x="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92"/>
            <p:cNvSpPr/>
            <p:nvPr/>
          </p:nvSpPr>
          <p:spPr bwMode="auto">
            <a:xfrm>
              <a:off x="2185988" y="4064000"/>
              <a:ext cx="87313" cy="114300"/>
            </a:xfrm>
            <a:custGeom>
              <a:avLst/>
              <a:gdLst>
                <a:gd name="T0" fmla="*/ 2 w 16"/>
                <a:gd name="T1" fmla="*/ 21 h 21"/>
                <a:gd name="T2" fmla="*/ 0 w 16"/>
                <a:gd name="T3" fmla="*/ 16 h 21"/>
                <a:gd name="T4" fmla="*/ 3 w 16"/>
                <a:gd name="T5" fmla="*/ 15 h 21"/>
                <a:gd name="T6" fmla="*/ 10 w 16"/>
                <a:gd name="T7" fmla="*/ 13 h 21"/>
                <a:gd name="T8" fmla="*/ 9 w 16"/>
                <a:gd name="T9" fmla="*/ 11 h 21"/>
                <a:gd name="T10" fmla="*/ 6 w 16"/>
                <a:gd name="T11" fmla="*/ 1 h 21"/>
                <a:gd name="T12" fmla="*/ 11 w 16"/>
                <a:gd name="T13" fmla="*/ 0 h 21"/>
                <a:gd name="T14" fmla="*/ 14 w 16"/>
                <a:gd name="T15" fmla="*/ 9 h 21"/>
                <a:gd name="T16" fmla="*/ 15 w 16"/>
                <a:gd name="T17" fmla="*/ 13 h 21"/>
                <a:gd name="T18" fmla="*/ 16 w 16"/>
                <a:gd name="T19" fmla="*/ 15 h 21"/>
                <a:gd name="T20" fmla="*/ 14 w 16"/>
                <a:gd name="T21" fmla="*/ 16 h 21"/>
                <a:gd name="T22" fmla="*/ 5 w 16"/>
                <a:gd name="T23" fmla="*/ 20 h 21"/>
                <a:gd name="T24" fmla="*/ 2 w 16"/>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1">
                  <a:moveTo>
                    <a:pt x="2" y="21"/>
                  </a:moveTo>
                  <a:cubicBezTo>
                    <a:pt x="0" y="16"/>
                    <a:pt x="0" y="16"/>
                    <a:pt x="0" y="16"/>
                  </a:cubicBezTo>
                  <a:cubicBezTo>
                    <a:pt x="1" y="16"/>
                    <a:pt x="2" y="15"/>
                    <a:pt x="3" y="15"/>
                  </a:cubicBezTo>
                  <a:cubicBezTo>
                    <a:pt x="5" y="14"/>
                    <a:pt x="7" y="14"/>
                    <a:pt x="10" y="13"/>
                  </a:cubicBezTo>
                  <a:cubicBezTo>
                    <a:pt x="10" y="12"/>
                    <a:pt x="9" y="12"/>
                    <a:pt x="9" y="11"/>
                  </a:cubicBezTo>
                  <a:cubicBezTo>
                    <a:pt x="8" y="8"/>
                    <a:pt x="7" y="4"/>
                    <a:pt x="6" y="1"/>
                  </a:cubicBezTo>
                  <a:cubicBezTo>
                    <a:pt x="11" y="0"/>
                    <a:pt x="11" y="0"/>
                    <a:pt x="11" y="0"/>
                  </a:cubicBezTo>
                  <a:cubicBezTo>
                    <a:pt x="12" y="3"/>
                    <a:pt x="13" y="6"/>
                    <a:pt x="14" y="9"/>
                  </a:cubicBezTo>
                  <a:cubicBezTo>
                    <a:pt x="14" y="11"/>
                    <a:pt x="15" y="12"/>
                    <a:pt x="15" y="13"/>
                  </a:cubicBezTo>
                  <a:cubicBezTo>
                    <a:pt x="16" y="15"/>
                    <a:pt x="16" y="15"/>
                    <a:pt x="16" y="15"/>
                  </a:cubicBezTo>
                  <a:cubicBezTo>
                    <a:pt x="14" y="16"/>
                    <a:pt x="14" y="16"/>
                    <a:pt x="14" y="16"/>
                  </a:cubicBezTo>
                  <a:cubicBezTo>
                    <a:pt x="9" y="18"/>
                    <a:pt x="7" y="19"/>
                    <a:pt x="5" y="20"/>
                  </a:cubicBezTo>
                  <a:cubicBezTo>
                    <a:pt x="4" y="20"/>
                    <a:pt x="3" y="20"/>
                    <a:pt x="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93"/>
            <p:cNvSpPr/>
            <p:nvPr/>
          </p:nvSpPr>
          <p:spPr bwMode="auto">
            <a:xfrm>
              <a:off x="2235201" y="4222750"/>
              <a:ext cx="104775" cy="44450"/>
            </a:xfrm>
            <a:custGeom>
              <a:avLst/>
              <a:gdLst>
                <a:gd name="T0" fmla="*/ 1 w 19"/>
                <a:gd name="T1" fmla="*/ 8 h 8"/>
                <a:gd name="T2" fmla="*/ 0 w 19"/>
                <a:gd name="T3" fmla="*/ 3 h 8"/>
                <a:gd name="T4" fmla="*/ 16 w 19"/>
                <a:gd name="T5" fmla="*/ 0 h 8"/>
                <a:gd name="T6" fmla="*/ 19 w 19"/>
                <a:gd name="T7" fmla="*/ 4 h 8"/>
                <a:gd name="T8" fmla="*/ 1 w 19"/>
                <a:gd name="T9" fmla="*/ 8 h 8"/>
              </a:gdLst>
              <a:ahLst/>
              <a:cxnLst>
                <a:cxn ang="0">
                  <a:pos x="T0" y="T1"/>
                </a:cxn>
                <a:cxn ang="0">
                  <a:pos x="T2" y="T3"/>
                </a:cxn>
                <a:cxn ang="0">
                  <a:pos x="T4" y="T5"/>
                </a:cxn>
                <a:cxn ang="0">
                  <a:pos x="T6" y="T7"/>
                </a:cxn>
                <a:cxn ang="0">
                  <a:pos x="T8" y="T9"/>
                </a:cxn>
              </a:cxnLst>
              <a:rect l="0" t="0" r="r" b="b"/>
              <a:pathLst>
                <a:path w="19" h="8">
                  <a:moveTo>
                    <a:pt x="1" y="8"/>
                  </a:moveTo>
                  <a:cubicBezTo>
                    <a:pt x="0" y="3"/>
                    <a:pt x="0" y="3"/>
                    <a:pt x="0" y="3"/>
                  </a:cubicBezTo>
                  <a:cubicBezTo>
                    <a:pt x="3" y="3"/>
                    <a:pt x="14" y="1"/>
                    <a:pt x="16" y="0"/>
                  </a:cubicBezTo>
                  <a:cubicBezTo>
                    <a:pt x="19" y="4"/>
                    <a:pt x="19" y="4"/>
                    <a:pt x="19" y="4"/>
                  </a:cubicBezTo>
                  <a:cubicBezTo>
                    <a:pt x="15" y="6"/>
                    <a:pt x="2" y="8"/>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94"/>
            <p:cNvSpPr/>
            <p:nvPr/>
          </p:nvSpPr>
          <p:spPr bwMode="auto">
            <a:xfrm>
              <a:off x="1585913" y="3700463"/>
              <a:ext cx="296863" cy="423863"/>
            </a:xfrm>
            <a:custGeom>
              <a:avLst/>
              <a:gdLst>
                <a:gd name="T0" fmla="*/ 12 w 54"/>
                <a:gd name="T1" fmla="*/ 77 h 77"/>
                <a:gd name="T2" fmla="*/ 9 w 54"/>
                <a:gd name="T3" fmla="*/ 76 h 77"/>
                <a:gd name="T4" fmla="*/ 17 w 54"/>
                <a:gd name="T5" fmla="*/ 33 h 77"/>
                <a:gd name="T6" fmla="*/ 49 w 54"/>
                <a:gd name="T7" fmla="*/ 2 h 77"/>
                <a:gd name="T8" fmla="*/ 53 w 54"/>
                <a:gd name="T9" fmla="*/ 13 h 77"/>
                <a:gd name="T10" fmla="*/ 48 w 54"/>
                <a:gd name="T11" fmla="*/ 12 h 77"/>
                <a:gd name="T12" fmla="*/ 47 w 54"/>
                <a:gd name="T13" fmla="*/ 7 h 77"/>
                <a:gd name="T14" fmla="*/ 21 w 54"/>
                <a:gd name="T15" fmla="*/ 35 h 77"/>
                <a:gd name="T16" fmla="*/ 11 w 54"/>
                <a:gd name="T17" fmla="*/ 72 h 77"/>
                <a:gd name="T18" fmla="*/ 22 w 54"/>
                <a:gd name="T19" fmla="*/ 65 h 77"/>
                <a:gd name="T20" fmla="*/ 25 w 54"/>
                <a:gd name="T21" fmla="*/ 68 h 77"/>
                <a:gd name="T22" fmla="*/ 12 w 54"/>
                <a:gd name="T23"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77">
                  <a:moveTo>
                    <a:pt x="12" y="77"/>
                  </a:moveTo>
                  <a:cubicBezTo>
                    <a:pt x="11" y="77"/>
                    <a:pt x="10" y="76"/>
                    <a:pt x="9" y="76"/>
                  </a:cubicBezTo>
                  <a:cubicBezTo>
                    <a:pt x="0" y="71"/>
                    <a:pt x="8" y="50"/>
                    <a:pt x="17" y="33"/>
                  </a:cubicBezTo>
                  <a:cubicBezTo>
                    <a:pt x="26" y="16"/>
                    <a:pt x="39" y="0"/>
                    <a:pt x="49" y="2"/>
                  </a:cubicBezTo>
                  <a:cubicBezTo>
                    <a:pt x="51" y="3"/>
                    <a:pt x="54" y="6"/>
                    <a:pt x="53" y="13"/>
                  </a:cubicBezTo>
                  <a:cubicBezTo>
                    <a:pt x="48" y="12"/>
                    <a:pt x="48" y="12"/>
                    <a:pt x="48" y="12"/>
                  </a:cubicBezTo>
                  <a:cubicBezTo>
                    <a:pt x="48" y="9"/>
                    <a:pt x="48" y="7"/>
                    <a:pt x="47" y="7"/>
                  </a:cubicBezTo>
                  <a:cubicBezTo>
                    <a:pt x="43" y="6"/>
                    <a:pt x="32" y="15"/>
                    <a:pt x="21" y="35"/>
                  </a:cubicBezTo>
                  <a:cubicBezTo>
                    <a:pt x="10" y="57"/>
                    <a:pt x="8" y="70"/>
                    <a:pt x="11" y="72"/>
                  </a:cubicBezTo>
                  <a:cubicBezTo>
                    <a:pt x="12" y="72"/>
                    <a:pt x="16" y="71"/>
                    <a:pt x="22" y="65"/>
                  </a:cubicBezTo>
                  <a:cubicBezTo>
                    <a:pt x="25" y="68"/>
                    <a:pt x="25" y="68"/>
                    <a:pt x="25" y="68"/>
                  </a:cubicBezTo>
                  <a:cubicBezTo>
                    <a:pt x="20" y="74"/>
                    <a:pt x="15" y="77"/>
                    <a:pt x="1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95"/>
            <p:cNvSpPr/>
            <p:nvPr/>
          </p:nvSpPr>
          <p:spPr bwMode="auto">
            <a:xfrm>
              <a:off x="1465263" y="3622675"/>
              <a:ext cx="334963" cy="501650"/>
            </a:xfrm>
            <a:custGeom>
              <a:avLst/>
              <a:gdLst>
                <a:gd name="T0" fmla="*/ 12 w 61"/>
                <a:gd name="T1" fmla="*/ 91 h 91"/>
                <a:gd name="T2" fmla="*/ 9 w 61"/>
                <a:gd name="T3" fmla="*/ 90 h 91"/>
                <a:gd name="T4" fmla="*/ 22 w 61"/>
                <a:gd name="T5" fmla="*/ 40 h 91"/>
                <a:gd name="T6" fmla="*/ 41 w 61"/>
                <a:gd name="T7" fmla="*/ 11 h 91"/>
                <a:gd name="T8" fmla="*/ 58 w 61"/>
                <a:gd name="T9" fmla="*/ 2 h 91"/>
                <a:gd name="T10" fmla="*/ 61 w 61"/>
                <a:gd name="T11" fmla="*/ 12 h 91"/>
                <a:gd name="T12" fmla="*/ 56 w 61"/>
                <a:gd name="T13" fmla="*/ 12 h 91"/>
                <a:gd name="T14" fmla="*/ 55 w 61"/>
                <a:gd name="T15" fmla="*/ 7 h 91"/>
                <a:gd name="T16" fmla="*/ 45 w 61"/>
                <a:gd name="T17" fmla="*/ 14 h 91"/>
                <a:gd name="T18" fmla="*/ 26 w 61"/>
                <a:gd name="T19" fmla="*/ 42 h 91"/>
                <a:gd name="T20" fmla="*/ 12 w 61"/>
                <a:gd name="T21" fmla="*/ 86 h 91"/>
                <a:gd name="T22" fmla="*/ 21 w 61"/>
                <a:gd name="T23" fmla="*/ 79 h 91"/>
                <a:gd name="T24" fmla="*/ 25 w 61"/>
                <a:gd name="T25" fmla="*/ 82 h 91"/>
                <a:gd name="T26" fmla="*/ 12 w 61"/>
                <a:gd name="T2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91">
                  <a:moveTo>
                    <a:pt x="12" y="91"/>
                  </a:moveTo>
                  <a:cubicBezTo>
                    <a:pt x="11" y="91"/>
                    <a:pt x="10" y="90"/>
                    <a:pt x="9" y="90"/>
                  </a:cubicBezTo>
                  <a:cubicBezTo>
                    <a:pt x="0" y="85"/>
                    <a:pt x="13" y="55"/>
                    <a:pt x="22" y="40"/>
                  </a:cubicBezTo>
                  <a:cubicBezTo>
                    <a:pt x="28" y="28"/>
                    <a:pt x="35" y="18"/>
                    <a:pt x="41" y="11"/>
                  </a:cubicBezTo>
                  <a:cubicBezTo>
                    <a:pt x="48" y="3"/>
                    <a:pt x="54" y="0"/>
                    <a:pt x="58" y="2"/>
                  </a:cubicBezTo>
                  <a:cubicBezTo>
                    <a:pt x="60" y="4"/>
                    <a:pt x="61" y="7"/>
                    <a:pt x="61" y="12"/>
                  </a:cubicBezTo>
                  <a:cubicBezTo>
                    <a:pt x="56" y="12"/>
                    <a:pt x="56" y="12"/>
                    <a:pt x="56" y="12"/>
                  </a:cubicBezTo>
                  <a:cubicBezTo>
                    <a:pt x="56" y="8"/>
                    <a:pt x="56" y="7"/>
                    <a:pt x="55" y="7"/>
                  </a:cubicBezTo>
                  <a:cubicBezTo>
                    <a:pt x="55" y="6"/>
                    <a:pt x="52" y="7"/>
                    <a:pt x="45" y="14"/>
                  </a:cubicBezTo>
                  <a:cubicBezTo>
                    <a:pt x="39" y="21"/>
                    <a:pt x="32" y="31"/>
                    <a:pt x="26" y="42"/>
                  </a:cubicBezTo>
                  <a:cubicBezTo>
                    <a:pt x="11" y="68"/>
                    <a:pt x="9" y="84"/>
                    <a:pt x="12" y="86"/>
                  </a:cubicBezTo>
                  <a:cubicBezTo>
                    <a:pt x="12" y="86"/>
                    <a:pt x="15" y="86"/>
                    <a:pt x="21" y="79"/>
                  </a:cubicBezTo>
                  <a:cubicBezTo>
                    <a:pt x="25" y="82"/>
                    <a:pt x="25" y="82"/>
                    <a:pt x="25" y="82"/>
                  </a:cubicBezTo>
                  <a:cubicBezTo>
                    <a:pt x="20" y="88"/>
                    <a:pt x="15" y="91"/>
                    <a:pt x="12" y="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96"/>
            <p:cNvSpPr/>
            <p:nvPr/>
          </p:nvSpPr>
          <p:spPr bwMode="auto">
            <a:xfrm>
              <a:off x="1728788" y="3651250"/>
              <a:ext cx="127000" cy="87313"/>
            </a:xfrm>
            <a:custGeom>
              <a:avLst/>
              <a:gdLst>
                <a:gd name="T0" fmla="*/ 73 w 80"/>
                <a:gd name="T1" fmla="*/ 55 h 55"/>
                <a:gd name="T2" fmla="*/ 0 w 80"/>
                <a:gd name="T3" fmla="*/ 17 h 55"/>
                <a:gd name="T4" fmla="*/ 7 w 80"/>
                <a:gd name="T5" fmla="*/ 0 h 55"/>
                <a:gd name="T6" fmla="*/ 80 w 80"/>
                <a:gd name="T7" fmla="*/ 41 h 55"/>
                <a:gd name="T8" fmla="*/ 73 w 80"/>
                <a:gd name="T9" fmla="*/ 55 h 55"/>
              </a:gdLst>
              <a:ahLst/>
              <a:cxnLst>
                <a:cxn ang="0">
                  <a:pos x="T0" y="T1"/>
                </a:cxn>
                <a:cxn ang="0">
                  <a:pos x="T2" y="T3"/>
                </a:cxn>
                <a:cxn ang="0">
                  <a:pos x="T4" y="T5"/>
                </a:cxn>
                <a:cxn ang="0">
                  <a:pos x="T6" y="T7"/>
                </a:cxn>
                <a:cxn ang="0">
                  <a:pos x="T8" y="T9"/>
                </a:cxn>
              </a:cxnLst>
              <a:rect l="0" t="0" r="r" b="b"/>
              <a:pathLst>
                <a:path w="80" h="55">
                  <a:moveTo>
                    <a:pt x="73" y="55"/>
                  </a:moveTo>
                  <a:lnTo>
                    <a:pt x="0" y="17"/>
                  </a:lnTo>
                  <a:lnTo>
                    <a:pt x="7" y="0"/>
                  </a:lnTo>
                  <a:lnTo>
                    <a:pt x="80" y="41"/>
                  </a:lnTo>
                  <a:lnTo>
                    <a:pt x="73"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97"/>
            <p:cNvSpPr/>
            <p:nvPr/>
          </p:nvSpPr>
          <p:spPr bwMode="auto">
            <a:xfrm>
              <a:off x="1514476" y="4024313"/>
              <a:ext cx="131763" cy="93663"/>
            </a:xfrm>
            <a:custGeom>
              <a:avLst/>
              <a:gdLst>
                <a:gd name="T0" fmla="*/ 76 w 83"/>
                <a:gd name="T1" fmla="*/ 59 h 59"/>
                <a:gd name="T2" fmla="*/ 0 w 83"/>
                <a:gd name="T3" fmla="*/ 14 h 59"/>
                <a:gd name="T4" fmla="*/ 7 w 83"/>
                <a:gd name="T5" fmla="*/ 0 h 59"/>
                <a:gd name="T6" fmla="*/ 83 w 83"/>
                <a:gd name="T7" fmla="*/ 45 h 59"/>
                <a:gd name="T8" fmla="*/ 76 w 83"/>
                <a:gd name="T9" fmla="*/ 59 h 59"/>
              </a:gdLst>
              <a:ahLst/>
              <a:cxnLst>
                <a:cxn ang="0">
                  <a:pos x="T0" y="T1"/>
                </a:cxn>
                <a:cxn ang="0">
                  <a:pos x="T2" y="T3"/>
                </a:cxn>
                <a:cxn ang="0">
                  <a:pos x="T4" y="T5"/>
                </a:cxn>
                <a:cxn ang="0">
                  <a:pos x="T6" y="T7"/>
                </a:cxn>
                <a:cxn ang="0">
                  <a:pos x="T8" y="T9"/>
                </a:cxn>
              </a:cxnLst>
              <a:rect l="0" t="0" r="r" b="b"/>
              <a:pathLst>
                <a:path w="83" h="59">
                  <a:moveTo>
                    <a:pt x="76" y="59"/>
                  </a:moveTo>
                  <a:lnTo>
                    <a:pt x="0" y="14"/>
                  </a:lnTo>
                  <a:lnTo>
                    <a:pt x="7" y="0"/>
                  </a:lnTo>
                  <a:lnTo>
                    <a:pt x="83" y="45"/>
                  </a:lnTo>
                  <a:lnTo>
                    <a:pt x="76"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98"/>
            <p:cNvSpPr/>
            <p:nvPr/>
          </p:nvSpPr>
          <p:spPr bwMode="auto">
            <a:xfrm>
              <a:off x="1547813" y="3517900"/>
              <a:ext cx="230188" cy="138113"/>
            </a:xfrm>
            <a:custGeom>
              <a:avLst/>
              <a:gdLst>
                <a:gd name="T0" fmla="*/ 135 w 145"/>
                <a:gd name="T1" fmla="*/ 87 h 87"/>
                <a:gd name="T2" fmla="*/ 0 w 145"/>
                <a:gd name="T3" fmla="*/ 14 h 87"/>
                <a:gd name="T4" fmla="*/ 7 w 145"/>
                <a:gd name="T5" fmla="*/ 0 h 87"/>
                <a:gd name="T6" fmla="*/ 145 w 145"/>
                <a:gd name="T7" fmla="*/ 73 h 87"/>
                <a:gd name="T8" fmla="*/ 135 w 145"/>
                <a:gd name="T9" fmla="*/ 87 h 87"/>
              </a:gdLst>
              <a:ahLst/>
              <a:cxnLst>
                <a:cxn ang="0">
                  <a:pos x="T0" y="T1"/>
                </a:cxn>
                <a:cxn ang="0">
                  <a:pos x="T2" y="T3"/>
                </a:cxn>
                <a:cxn ang="0">
                  <a:pos x="T4" y="T5"/>
                </a:cxn>
                <a:cxn ang="0">
                  <a:pos x="T6" y="T7"/>
                </a:cxn>
                <a:cxn ang="0">
                  <a:pos x="T8" y="T9"/>
                </a:cxn>
              </a:cxnLst>
              <a:rect l="0" t="0" r="r" b="b"/>
              <a:pathLst>
                <a:path w="145" h="87">
                  <a:moveTo>
                    <a:pt x="135" y="87"/>
                  </a:moveTo>
                  <a:lnTo>
                    <a:pt x="0" y="14"/>
                  </a:lnTo>
                  <a:lnTo>
                    <a:pt x="7" y="0"/>
                  </a:lnTo>
                  <a:lnTo>
                    <a:pt x="145" y="73"/>
                  </a:lnTo>
                  <a:lnTo>
                    <a:pt x="1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99"/>
            <p:cNvSpPr/>
            <p:nvPr/>
          </p:nvSpPr>
          <p:spPr bwMode="auto">
            <a:xfrm>
              <a:off x="1306513" y="3981450"/>
              <a:ext cx="225425" cy="142875"/>
            </a:xfrm>
            <a:custGeom>
              <a:avLst/>
              <a:gdLst>
                <a:gd name="T0" fmla="*/ 135 w 142"/>
                <a:gd name="T1" fmla="*/ 90 h 90"/>
                <a:gd name="T2" fmla="*/ 0 w 142"/>
                <a:gd name="T3" fmla="*/ 17 h 90"/>
                <a:gd name="T4" fmla="*/ 7 w 142"/>
                <a:gd name="T5" fmla="*/ 0 h 90"/>
                <a:gd name="T6" fmla="*/ 142 w 142"/>
                <a:gd name="T7" fmla="*/ 72 h 90"/>
                <a:gd name="T8" fmla="*/ 135 w 142"/>
                <a:gd name="T9" fmla="*/ 90 h 90"/>
              </a:gdLst>
              <a:ahLst/>
              <a:cxnLst>
                <a:cxn ang="0">
                  <a:pos x="T0" y="T1"/>
                </a:cxn>
                <a:cxn ang="0">
                  <a:pos x="T2" y="T3"/>
                </a:cxn>
                <a:cxn ang="0">
                  <a:pos x="T4" y="T5"/>
                </a:cxn>
                <a:cxn ang="0">
                  <a:pos x="T6" y="T7"/>
                </a:cxn>
                <a:cxn ang="0">
                  <a:pos x="T8" y="T9"/>
                </a:cxn>
              </a:cxnLst>
              <a:rect l="0" t="0" r="r" b="b"/>
              <a:pathLst>
                <a:path w="142" h="90">
                  <a:moveTo>
                    <a:pt x="135" y="90"/>
                  </a:moveTo>
                  <a:lnTo>
                    <a:pt x="0" y="17"/>
                  </a:lnTo>
                  <a:lnTo>
                    <a:pt x="7" y="0"/>
                  </a:lnTo>
                  <a:lnTo>
                    <a:pt x="142" y="72"/>
                  </a:lnTo>
                  <a:lnTo>
                    <a:pt x="135"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00"/>
            <p:cNvSpPr>
              <a:spLocks noEditPoints="1"/>
            </p:cNvSpPr>
            <p:nvPr/>
          </p:nvSpPr>
          <p:spPr bwMode="auto">
            <a:xfrm>
              <a:off x="1558926" y="3952875"/>
              <a:ext cx="60325" cy="77788"/>
            </a:xfrm>
            <a:custGeom>
              <a:avLst/>
              <a:gdLst>
                <a:gd name="T0" fmla="*/ 5 w 11"/>
                <a:gd name="T1" fmla="*/ 14 h 14"/>
                <a:gd name="T2" fmla="*/ 5 w 11"/>
                <a:gd name="T3" fmla="*/ 14 h 14"/>
                <a:gd name="T4" fmla="*/ 2 w 11"/>
                <a:gd name="T5" fmla="*/ 12 h 14"/>
                <a:gd name="T6" fmla="*/ 0 w 11"/>
                <a:gd name="T7" fmla="*/ 6 h 14"/>
                <a:gd name="T8" fmla="*/ 6 w 11"/>
                <a:gd name="T9" fmla="*/ 0 h 14"/>
                <a:gd name="T10" fmla="*/ 7 w 11"/>
                <a:gd name="T11" fmla="*/ 0 h 14"/>
                <a:gd name="T12" fmla="*/ 11 w 11"/>
                <a:gd name="T13" fmla="*/ 3 h 14"/>
                <a:gd name="T14" fmla="*/ 11 w 11"/>
                <a:gd name="T15" fmla="*/ 8 h 14"/>
                <a:gd name="T16" fmla="*/ 5 w 11"/>
                <a:gd name="T17" fmla="*/ 14 h 14"/>
                <a:gd name="T18" fmla="*/ 6 w 11"/>
                <a:gd name="T19" fmla="*/ 5 h 14"/>
                <a:gd name="T20" fmla="*/ 5 w 11"/>
                <a:gd name="T21" fmla="*/ 7 h 14"/>
                <a:gd name="T22" fmla="*/ 5 w 11"/>
                <a:gd name="T23" fmla="*/ 9 h 14"/>
                <a:gd name="T24" fmla="*/ 6 w 11"/>
                <a:gd name="T25" fmla="*/ 7 h 14"/>
                <a:gd name="T26" fmla="*/ 6 w 11"/>
                <a:gd name="T2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4">
                  <a:moveTo>
                    <a:pt x="5" y="14"/>
                  </a:moveTo>
                  <a:cubicBezTo>
                    <a:pt x="5" y="14"/>
                    <a:pt x="5" y="14"/>
                    <a:pt x="5" y="14"/>
                  </a:cubicBezTo>
                  <a:cubicBezTo>
                    <a:pt x="3" y="14"/>
                    <a:pt x="2" y="13"/>
                    <a:pt x="2" y="12"/>
                  </a:cubicBezTo>
                  <a:cubicBezTo>
                    <a:pt x="0" y="10"/>
                    <a:pt x="0" y="8"/>
                    <a:pt x="0" y="6"/>
                  </a:cubicBezTo>
                  <a:cubicBezTo>
                    <a:pt x="1" y="3"/>
                    <a:pt x="3" y="0"/>
                    <a:pt x="6" y="0"/>
                  </a:cubicBezTo>
                  <a:cubicBezTo>
                    <a:pt x="7" y="0"/>
                    <a:pt x="7" y="0"/>
                    <a:pt x="7" y="0"/>
                  </a:cubicBezTo>
                  <a:cubicBezTo>
                    <a:pt x="9" y="0"/>
                    <a:pt x="10" y="1"/>
                    <a:pt x="11" y="3"/>
                  </a:cubicBezTo>
                  <a:cubicBezTo>
                    <a:pt x="11" y="5"/>
                    <a:pt x="11" y="6"/>
                    <a:pt x="11" y="8"/>
                  </a:cubicBezTo>
                  <a:cubicBezTo>
                    <a:pt x="10" y="11"/>
                    <a:pt x="8" y="14"/>
                    <a:pt x="5" y="14"/>
                  </a:cubicBezTo>
                  <a:close/>
                  <a:moveTo>
                    <a:pt x="6" y="5"/>
                  </a:moveTo>
                  <a:cubicBezTo>
                    <a:pt x="6" y="5"/>
                    <a:pt x="5" y="6"/>
                    <a:pt x="5" y="7"/>
                  </a:cubicBezTo>
                  <a:cubicBezTo>
                    <a:pt x="5" y="8"/>
                    <a:pt x="5" y="9"/>
                    <a:pt x="5" y="9"/>
                  </a:cubicBezTo>
                  <a:cubicBezTo>
                    <a:pt x="6" y="9"/>
                    <a:pt x="6" y="8"/>
                    <a:pt x="6" y="7"/>
                  </a:cubicBezTo>
                  <a:cubicBezTo>
                    <a:pt x="6" y="6"/>
                    <a:pt x="6" y="6"/>
                    <a:pt x="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01"/>
            <p:cNvSpPr/>
            <p:nvPr/>
          </p:nvSpPr>
          <p:spPr bwMode="auto">
            <a:xfrm>
              <a:off x="1641476" y="5264150"/>
              <a:ext cx="241300" cy="566738"/>
            </a:xfrm>
            <a:custGeom>
              <a:avLst/>
              <a:gdLst>
                <a:gd name="T0" fmla="*/ 4 w 44"/>
                <a:gd name="T1" fmla="*/ 103 h 103"/>
                <a:gd name="T2" fmla="*/ 0 w 44"/>
                <a:gd name="T3" fmla="*/ 99 h 103"/>
                <a:gd name="T4" fmla="*/ 11 w 44"/>
                <a:gd name="T5" fmla="*/ 79 h 103"/>
                <a:gd name="T6" fmla="*/ 14 w 44"/>
                <a:gd name="T7" fmla="*/ 43 h 103"/>
                <a:gd name="T8" fmla="*/ 15 w 44"/>
                <a:gd name="T9" fmla="*/ 35 h 103"/>
                <a:gd name="T10" fmla="*/ 21 w 44"/>
                <a:gd name="T11" fmla="*/ 13 h 103"/>
                <a:gd name="T12" fmla="*/ 38 w 44"/>
                <a:gd name="T13" fmla="*/ 2 h 103"/>
                <a:gd name="T14" fmla="*/ 41 w 44"/>
                <a:gd name="T15" fmla="*/ 0 h 103"/>
                <a:gd name="T16" fmla="*/ 44 w 44"/>
                <a:gd name="T17" fmla="*/ 4 h 103"/>
                <a:gd name="T18" fmla="*/ 40 w 44"/>
                <a:gd name="T19" fmla="*/ 6 h 103"/>
                <a:gd name="T20" fmla="*/ 25 w 44"/>
                <a:gd name="T21" fmla="*/ 16 h 103"/>
                <a:gd name="T22" fmla="*/ 19 w 44"/>
                <a:gd name="T23" fmla="*/ 35 h 103"/>
                <a:gd name="T24" fmla="*/ 19 w 44"/>
                <a:gd name="T25" fmla="*/ 43 h 103"/>
                <a:gd name="T26" fmla="*/ 16 w 44"/>
                <a:gd name="T27" fmla="*/ 79 h 103"/>
                <a:gd name="T28" fmla="*/ 4 w 44"/>
                <a:gd name="T2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03">
                  <a:moveTo>
                    <a:pt x="4" y="103"/>
                  </a:moveTo>
                  <a:cubicBezTo>
                    <a:pt x="0" y="99"/>
                    <a:pt x="0" y="99"/>
                    <a:pt x="0" y="99"/>
                  </a:cubicBezTo>
                  <a:cubicBezTo>
                    <a:pt x="6" y="92"/>
                    <a:pt x="10" y="87"/>
                    <a:pt x="11" y="79"/>
                  </a:cubicBezTo>
                  <a:cubicBezTo>
                    <a:pt x="12" y="69"/>
                    <a:pt x="13" y="55"/>
                    <a:pt x="14" y="43"/>
                  </a:cubicBezTo>
                  <a:cubicBezTo>
                    <a:pt x="15" y="35"/>
                    <a:pt x="15" y="35"/>
                    <a:pt x="15" y="35"/>
                  </a:cubicBezTo>
                  <a:cubicBezTo>
                    <a:pt x="15" y="28"/>
                    <a:pt x="16" y="20"/>
                    <a:pt x="21" y="13"/>
                  </a:cubicBezTo>
                  <a:cubicBezTo>
                    <a:pt x="24" y="8"/>
                    <a:pt x="32" y="4"/>
                    <a:pt x="38" y="2"/>
                  </a:cubicBezTo>
                  <a:cubicBezTo>
                    <a:pt x="39" y="1"/>
                    <a:pt x="40" y="1"/>
                    <a:pt x="41" y="0"/>
                  </a:cubicBezTo>
                  <a:cubicBezTo>
                    <a:pt x="44" y="4"/>
                    <a:pt x="44" y="4"/>
                    <a:pt x="44" y="4"/>
                  </a:cubicBezTo>
                  <a:cubicBezTo>
                    <a:pt x="43" y="5"/>
                    <a:pt x="41" y="6"/>
                    <a:pt x="40" y="6"/>
                  </a:cubicBezTo>
                  <a:cubicBezTo>
                    <a:pt x="35" y="9"/>
                    <a:pt x="28" y="12"/>
                    <a:pt x="25" y="16"/>
                  </a:cubicBezTo>
                  <a:cubicBezTo>
                    <a:pt x="21" y="21"/>
                    <a:pt x="20" y="29"/>
                    <a:pt x="19" y="35"/>
                  </a:cubicBezTo>
                  <a:cubicBezTo>
                    <a:pt x="19" y="43"/>
                    <a:pt x="19" y="43"/>
                    <a:pt x="19" y="43"/>
                  </a:cubicBezTo>
                  <a:cubicBezTo>
                    <a:pt x="18" y="55"/>
                    <a:pt x="17" y="70"/>
                    <a:pt x="16" y="79"/>
                  </a:cubicBezTo>
                  <a:cubicBezTo>
                    <a:pt x="15" y="88"/>
                    <a:pt x="10" y="95"/>
                    <a:pt x="4"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02"/>
            <p:cNvSpPr/>
            <p:nvPr/>
          </p:nvSpPr>
          <p:spPr bwMode="auto">
            <a:xfrm>
              <a:off x="1822451" y="5021263"/>
              <a:ext cx="725488" cy="1035050"/>
            </a:xfrm>
            <a:custGeom>
              <a:avLst/>
              <a:gdLst>
                <a:gd name="T0" fmla="*/ 13 w 132"/>
                <a:gd name="T1" fmla="*/ 188 h 188"/>
                <a:gd name="T2" fmla="*/ 9 w 132"/>
                <a:gd name="T3" fmla="*/ 185 h 188"/>
                <a:gd name="T4" fmla="*/ 32 w 132"/>
                <a:gd name="T5" fmla="*/ 163 h 188"/>
                <a:gd name="T6" fmla="*/ 41 w 132"/>
                <a:gd name="T7" fmla="*/ 157 h 188"/>
                <a:gd name="T8" fmla="*/ 67 w 132"/>
                <a:gd name="T9" fmla="*/ 139 h 188"/>
                <a:gd name="T10" fmla="*/ 127 w 132"/>
                <a:gd name="T11" fmla="*/ 78 h 188"/>
                <a:gd name="T12" fmla="*/ 121 w 132"/>
                <a:gd name="T13" fmla="*/ 71 h 188"/>
                <a:gd name="T14" fmla="*/ 104 w 132"/>
                <a:gd name="T15" fmla="*/ 75 h 188"/>
                <a:gd name="T16" fmla="*/ 90 w 132"/>
                <a:gd name="T17" fmla="*/ 85 h 188"/>
                <a:gd name="T18" fmla="*/ 68 w 132"/>
                <a:gd name="T19" fmla="*/ 100 h 188"/>
                <a:gd name="T20" fmla="*/ 67 w 132"/>
                <a:gd name="T21" fmla="*/ 101 h 188"/>
                <a:gd name="T22" fmla="*/ 66 w 132"/>
                <a:gd name="T23" fmla="*/ 101 h 188"/>
                <a:gd name="T24" fmla="*/ 37 w 132"/>
                <a:gd name="T25" fmla="*/ 65 h 188"/>
                <a:gd name="T26" fmla="*/ 52 w 132"/>
                <a:gd name="T27" fmla="*/ 28 h 188"/>
                <a:gd name="T28" fmla="*/ 73 w 132"/>
                <a:gd name="T29" fmla="*/ 25 h 188"/>
                <a:gd name="T30" fmla="*/ 94 w 132"/>
                <a:gd name="T31" fmla="*/ 23 h 188"/>
                <a:gd name="T32" fmla="*/ 104 w 132"/>
                <a:gd name="T33" fmla="*/ 12 h 188"/>
                <a:gd name="T34" fmla="*/ 105 w 132"/>
                <a:gd name="T35" fmla="*/ 7 h 188"/>
                <a:gd name="T36" fmla="*/ 46 w 132"/>
                <a:gd name="T37" fmla="*/ 8 h 188"/>
                <a:gd name="T38" fmla="*/ 4 w 132"/>
                <a:gd name="T39" fmla="*/ 58 h 188"/>
                <a:gd name="T40" fmla="*/ 0 w 132"/>
                <a:gd name="T41" fmla="*/ 55 h 188"/>
                <a:gd name="T42" fmla="*/ 43 w 132"/>
                <a:gd name="T43" fmla="*/ 4 h 188"/>
                <a:gd name="T44" fmla="*/ 105 w 132"/>
                <a:gd name="T45" fmla="*/ 2 h 188"/>
                <a:gd name="T46" fmla="*/ 109 w 132"/>
                <a:gd name="T47" fmla="*/ 3 h 188"/>
                <a:gd name="T48" fmla="*/ 109 w 132"/>
                <a:gd name="T49" fmla="*/ 14 h 188"/>
                <a:gd name="T50" fmla="*/ 96 w 132"/>
                <a:gd name="T51" fmla="*/ 27 h 188"/>
                <a:gd name="T52" fmla="*/ 73 w 132"/>
                <a:gd name="T53" fmla="*/ 30 h 188"/>
                <a:gd name="T54" fmla="*/ 55 w 132"/>
                <a:gd name="T55" fmla="*/ 32 h 188"/>
                <a:gd name="T56" fmla="*/ 42 w 132"/>
                <a:gd name="T57" fmla="*/ 65 h 188"/>
                <a:gd name="T58" fmla="*/ 66 w 132"/>
                <a:gd name="T59" fmla="*/ 96 h 188"/>
                <a:gd name="T60" fmla="*/ 87 w 132"/>
                <a:gd name="T61" fmla="*/ 81 h 188"/>
                <a:gd name="T62" fmla="*/ 101 w 132"/>
                <a:gd name="T63" fmla="*/ 71 h 188"/>
                <a:gd name="T64" fmla="*/ 123 w 132"/>
                <a:gd name="T65" fmla="*/ 67 h 188"/>
                <a:gd name="T66" fmla="*/ 132 w 132"/>
                <a:gd name="T67" fmla="*/ 78 h 188"/>
                <a:gd name="T68" fmla="*/ 132 w 132"/>
                <a:gd name="T69" fmla="*/ 79 h 188"/>
                <a:gd name="T70" fmla="*/ 132 w 132"/>
                <a:gd name="T71" fmla="*/ 80 h 188"/>
                <a:gd name="T72" fmla="*/ 70 w 132"/>
                <a:gd name="T73" fmla="*/ 143 h 188"/>
                <a:gd name="T74" fmla="*/ 44 w 132"/>
                <a:gd name="T75" fmla="*/ 161 h 188"/>
                <a:gd name="T76" fmla="*/ 35 w 132"/>
                <a:gd name="T77" fmla="*/ 167 h 188"/>
                <a:gd name="T78" fmla="*/ 13 w 132"/>
                <a:gd name="T79"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88">
                  <a:moveTo>
                    <a:pt x="13" y="188"/>
                  </a:moveTo>
                  <a:cubicBezTo>
                    <a:pt x="9" y="185"/>
                    <a:pt x="9" y="185"/>
                    <a:pt x="9" y="185"/>
                  </a:cubicBezTo>
                  <a:cubicBezTo>
                    <a:pt x="10" y="184"/>
                    <a:pt x="25" y="168"/>
                    <a:pt x="32" y="163"/>
                  </a:cubicBezTo>
                  <a:cubicBezTo>
                    <a:pt x="34" y="162"/>
                    <a:pt x="37" y="159"/>
                    <a:pt x="41" y="157"/>
                  </a:cubicBezTo>
                  <a:cubicBezTo>
                    <a:pt x="50" y="151"/>
                    <a:pt x="62" y="143"/>
                    <a:pt x="67" y="139"/>
                  </a:cubicBezTo>
                  <a:cubicBezTo>
                    <a:pt x="77" y="130"/>
                    <a:pt x="122" y="86"/>
                    <a:pt x="127" y="78"/>
                  </a:cubicBezTo>
                  <a:cubicBezTo>
                    <a:pt x="126" y="75"/>
                    <a:pt x="124" y="72"/>
                    <a:pt x="121" y="71"/>
                  </a:cubicBezTo>
                  <a:cubicBezTo>
                    <a:pt x="116" y="69"/>
                    <a:pt x="108" y="72"/>
                    <a:pt x="104" y="75"/>
                  </a:cubicBezTo>
                  <a:cubicBezTo>
                    <a:pt x="101" y="77"/>
                    <a:pt x="96" y="81"/>
                    <a:pt x="90" y="85"/>
                  </a:cubicBezTo>
                  <a:cubicBezTo>
                    <a:pt x="81" y="91"/>
                    <a:pt x="70" y="99"/>
                    <a:pt x="68" y="100"/>
                  </a:cubicBezTo>
                  <a:cubicBezTo>
                    <a:pt x="67" y="101"/>
                    <a:pt x="67" y="101"/>
                    <a:pt x="67" y="101"/>
                  </a:cubicBezTo>
                  <a:cubicBezTo>
                    <a:pt x="66" y="101"/>
                    <a:pt x="66" y="101"/>
                    <a:pt x="66" y="101"/>
                  </a:cubicBezTo>
                  <a:cubicBezTo>
                    <a:pt x="36" y="92"/>
                    <a:pt x="36" y="71"/>
                    <a:pt x="37" y="65"/>
                  </a:cubicBezTo>
                  <a:cubicBezTo>
                    <a:pt x="38" y="63"/>
                    <a:pt x="49" y="31"/>
                    <a:pt x="52" y="28"/>
                  </a:cubicBezTo>
                  <a:cubicBezTo>
                    <a:pt x="53" y="27"/>
                    <a:pt x="54" y="27"/>
                    <a:pt x="73" y="25"/>
                  </a:cubicBezTo>
                  <a:cubicBezTo>
                    <a:pt x="81" y="24"/>
                    <a:pt x="92" y="23"/>
                    <a:pt x="94" y="23"/>
                  </a:cubicBezTo>
                  <a:cubicBezTo>
                    <a:pt x="98" y="22"/>
                    <a:pt x="102" y="17"/>
                    <a:pt x="104" y="12"/>
                  </a:cubicBezTo>
                  <a:cubicBezTo>
                    <a:pt x="105" y="10"/>
                    <a:pt x="105" y="8"/>
                    <a:pt x="105" y="7"/>
                  </a:cubicBezTo>
                  <a:cubicBezTo>
                    <a:pt x="97" y="5"/>
                    <a:pt x="50" y="5"/>
                    <a:pt x="46" y="8"/>
                  </a:cubicBezTo>
                  <a:cubicBezTo>
                    <a:pt x="30" y="23"/>
                    <a:pt x="10" y="50"/>
                    <a:pt x="4" y="58"/>
                  </a:cubicBezTo>
                  <a:cubicBezTo>
                    <a:pt x="0" y="55"/>
                    <a:pt x="0" y="55"/>
                    <a:pt x="0" y="55"/>
                  </a:cubicBezTo>
                  <a:cubicBezTo>
                    <a:pt x="6" y="47"/>
                    <a:pt x="26" y="20"/>
                    <a:pt x="43" y="4"/>
                  </a:cubicBezTo>
                  <a:cubicBezTo>
                    <a:pt x="48" y="0"/>
                    <a:pt x="98" y="1"/>
                    <a:pt x="105" y="2"/>
                  </a:cubicBezTo>
                  <a:cubicBezTo>
                    <a:pt x="107" y="2"/>
                    <a:pt x="108" y="2"/>
                    <a:pt x="109" y="3"/>
                  </a:cubicBezTo>
                  <a:cubicBezTo>
                    <a:pt x="110" y="6"/>
                    <a:pt x="111" y="10"/>
                    <a:pt x="109" y="14"/>
                  </a:cubicBezTo>
                  <a:cubicBezTo>
                    <a:pt x="107" y="19"/>
                    <a:pt x="102" y="26"/>
                    <a:pt x="96" y="27"/>
                  </a:cubicBezTo>
                  <a:cubicBezTo>
                    <a:pt x="93" y="28"/>
                    <a:pt x="85" y="29"/>
                    <a:pt x="73" y="30"/>
                  </a:cubicBezTo>
                  <a:cubicBezTo>
                    <a:pt x="66" y="31"/>
                    <a:pt x="58" y="32"/>
                    <a:pt x="55" y="32"/>
                  </a:cubicBezTo>
                  <a:cubicBezTo>
                    <a:pt x="53" y="36"/>
                    <a:pt x="43" y="63"/>
                    <a:pt x="42" y="65"/>
                  </a:cubicBezTo>
                  <a:cubicBezTo>
                    <a:pt x="41" y="72"/>
                    <a:pt x="41" y="88"/>
                    <a:pt x="66" y="96"/>
                  </a:cubicBezTo>
                  <a:cubicBezTo>
                    <a:pt x="69" y="93"/>
                    <a:pt x="77" y="88"/>
                    <a:pt x="87" y="81"/>
                  </a:cubicBezTo>
                  <a:cubicBezTo>
                    <a:pt x="93" y="77"/>
                    <a:pt x="98" y="73"/>
                    <a:pt x="101" y="71"/>
                  </a:cubicBezTo>
                  <a:cubicBezTo>
                    <a:pt x="107" y="67"/>
                    <a:pt x="116" y="64"/>
                    <a:pt x="123" y="67"/>
                  </a:cubicBezTo>
                  <a:cubicBezTo>
                    <a:pt x="126" y="68"/>
                    <a:pt x="130" y="71"/>
                    <a:pt x="132" y="78"/>
                  </a:cubicBezTo>
                  <a:cubicBezTo>
                    <a:pt x="132" y="79"/>
                    <a:pt x="132" y="79"/>
                    <a:pt x="132" y="79"/>
                  </a:cubicBezTo>
                  <a:cubicBezTo>
                    <a:pt x="132" y="80"/>
                    <a:pt x="132" y="80"/>
                    <a:pt x="132" y="80"/>
                  </a:cubicBezTo>
                  <a:cubicBezTo>
                    <a:pt x="129" y="86"/>
                    <a:pt x="78" y="136"/>
                    <a:pt x="70" y="143"/>
                  </a:cubicBezTo>
                  <a:cubicBezTo>
                    <a:pt x="65" y="147"/>
                    <a:pt x="53" y="155"/>
                    <a:pt x="44" y="161"/>
                  </a:cubicBezTo>
                  <a:cubicBezTo>
                    <a:pt x="40" y="164"/>
                    <a:pt x="37" y="166"/>
                    <a:pt x="35" y="167"/>
                  </a:cubicBezTo>
                  <a:cubicBezTo>
                    <a:pt x="28" y="172"/>
                    <a:pt x="14" y="187"/>
                    <a:pt x="13" y="1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03"/>
            <p:cNvSpPr/>
            <p:nvPr/>
          </p:nvSpPr>
          <p:spPr bwMode="auto">
            <a:xfrm>
              <a:off x="2081213" y="5213350"/>
              <a:ext cx="307975" cy="220663"/>
            </a:xfrm>
            <a:custGeom>
              <a:avLst/>
              <a:gdLst>
                <a:gd name="T0" fmla="*/ 56 w 56"/>
                <a:gd name="T1" fmla="*/ 40 h 40"/>
                <a:gd name="T2" fmla="*/ 51 w 56"/>
                <a:gd name="T3" fmla="*/ 39 h 40"/>
                <a:gd name="T4" fmla="*/ 48 w 56"/>
                <a:gd name="T5" fmla="*/ 28 h 40"/>
                <a:gd name="T6" fmla="*/ 36 w 56"/>
                <a:gd name="T7" fmla="*/ 18 h 40"/>
                <a:gd name="T8" fmla="*/ 24 w 56"/>
                <a:gd name="T9" fmla="*/ 7 h 40"/>
                <a:gd name="T10" fmla="*/ 4 w 56"/>
                <a:gd name="T11" fmla="*/ 9 h 40"/>
                <a:gd name="T12" fmla="*/ 1 w 56"/>
                <a:gd name="T13" fmla="*/ 10 h 40"/>
                <a:gd name="T14" fmla="*/ 0 w 56"/>
                <a:gd name="T15" fmla="*/ 5 h 40"/>
                <a:gd name="T16" fmla="*/ 3 w 56"/>
                <a:gd name="T17" fmla="*/ 4 h 40"/>
                <a:gd name="T18" fmla="*/ 28 w 56"/>
                <a:gd name="T19" fmla="*/ 3 h 40"/>
                <a:gd name="T20" fmla="*/ 40 w 56"/>
                <a:gd name="T21" fmla="*/ 14 h 40"/>
                <a:gd name="T22" fmla="*/ 52 w 56"/>
                <a:gd name="T23" fmla="*/ 26 h 40"/>
                <a:gd name="T24" fmla="*/ 56 w 56"/>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0">
                  <a:moveTo>
                    <a:pt x="56" y="40"/>
                  </a:moveTo>
                  <a:cubicBezTo>
                    <a:pt x="51" y="39"/>
                    <a:pt x="51" y="39"/>
                    <a:pt x="51" y="39"/>
                  </a:cubicBezTo>
                  <a:cubicBezTo>
                    <a:pt x="51" y="37"/>
                    <a:pt x="49" y="30"/>
                    <a:pt x="48" y="28"/>
                  </a:cubicBezTo>
                  <a:cubicBezTo>
                    <a:pt x="47" y="27"/>
                    <a:pt x="41" y="22"/>
                    <a:pt x="36" y="18"/>
                  </a:cubicBezTo>
                  <a:cubicBezTo>
                    <a:pt x="31" y="13"/>
                    <a:pt x="26" y="9"/>
                    <a:pt x="24" y="7"/>
                  </a:cubicBezTo>
                  <a:cubicBezTo>
                    <a:pt x="22" y="6"/>
                    <a:pt x="9" y="8"/>
                    <a:pt x="4" y="9"/>
                  </a:cubicBezTo>
                  <a:cubicBezTo>
                    <a:pt x="1" y="10"/>
                    <a:pt x="1" y="10"/>
                    <a:pt x="1" y="10"/>
                  </a:cubicBezTo>
                  <a:cubicBezTo>
                    <a:pt x="0" y="5"/>
                    <a:pt x="0" y="5"/>
                    <a:pt x="0" y="5"/>
                  </a:cubicBezTo>
                  <a:cubicBezTo>
                    <a:pt x="3" y="4"/>
                    <a:pt x="3" y="4"/>
                    <a:pt x="3" y="4"/>
                  </a:cubicBezTo>
                  <a:cubicBezTo>
                    <a:pt x="18" y="1"/>
                    <a:pt x="25" y="0"/>
                    <a:pt x="28" y="3"/>
                  </a:cubicBezTo>
                  <a:cubicBezTo>
                    <a:pt x="30" y="5"/>
                    <a:pt x="35" y="10"/>
                    <a:pt x="40" y="14"/>
                  </a:cubicBezTo>
                  <a:cubicBezTo>
                    <a:pt x="49" y="22"/>
                    <a:pt x="52" y="25"/>
                    <a:pt x="52" y="26"/>
                  </a:cubicBezTo>
                  <a:cubicBezTo>
                    <a:pt x="54" y="28"/>
                    <a:pt x="56" y="37"/>
                    <a:pt x="5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04"/>
            <p:cNvSpPr/>
            <p:nvPr/>
          </p:nvSpPr>
          <p:spPr bwMode="auto">
            <a:xfrm>
              <a:off x="2036763" y="5356225"/>
              <a:ext cx="265113" cy="144463"/>
            </a:xfrm>
            <a:custGeom>
              <a:avLst/>
              <a:gdLst>
                <a:gd name="T0" fmla="*/ 44 w 48"/>
                <a:gd name="T1" fmla="*/ 26 h 26"/>
                <a:gd name="T2" fmla="*/ 43 w 48"/>
                <a:gd name="T3" fmla="*/ 22 h 26"/>
                <a:gd name="T4" fmla="*/ 42 w 48"/>
                <a:gd name="T5" fmla="*/ 17 h 26"/>
                <a:gd name="T6" fmla="*/ 40 w 48"/>
                <a:gd name="T7" fmla="*/ 15 h 26"/>
                <a:gd name="T8" fmla="*/ 26 w 48"/>
                <a:gd name="T9" fmla="*/ 5 h 26"/>
                <a:gd name="T10" fmla="*/ 3 w 48"/>
                <a:gd name="T11" fmla="*/ 10 h 26"/>
                <a:gd name="T12" fmla="*/ 1 w 48"/>
                <a:gd name="T13" fmla="*/ 11 h 26"/>
                <a:gd name="T14" fmla="*/ 0 w 48"/>
                <a:gd name="T15" fmla="*/ 6 h 26"/>
                <a:gd name="T16" fmla="*/ 1 w 48"/>
                <a:gd name="T17" fmla="*/ 6 h 26"/>
                <a:gd name="T18" fmla="*/ 26 w 48"/>
                <a:gd name="T19" fmla="*/ 0 h 26"/>
                <a:gd name="T20" fmla="*/ 26 w 48"/>
                <a:gd name="T21" fmla="*/ 0 h 26"/>
                <a:gd name="T22" fmla="*/ 27 w 48"/>
                <a:gd name="T23" fmla="*/ 0 h 26"/>
                <a:gd name="T24" fmla="*/ 43 w 48"/>
                <a:gd name="T25" fmla="*/ 11 h 26"/>
                <a:gd name="T26" fmla="*/ 46 w 48"/>
                <a:gd name="T27" fmla="*/ 14 h 26"/>
                <a:gd name="T28" fmla="*/ 46 w 48"/>
                <a:gd name="T29" fmla="*/ 14 h 26"/>
                <a:gd name="T30" fmla="*/ 47 w 48"/>
                <a:gd name="T31" fmla="*/ 15 h 26"/>
                <a:gd name="T32" fmla="*/ 48 w 48"/>
                <a:gd name="T33" fmla="*/ 21 h 26"/>
                <a:gd name="T34" fmla="*/ 48 w 48"/>
                <a:gd name="T35" fmla="*/ 24 h 26"/>
                <a:gd name="T36" fmla="*/ 44 w 48"/>
                <a:gd name="T3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26">
                  <a:moveTo>
                    <a:pt x="44" y="26"/>
                  </a:moveTo>
                  <a:cubicBezTo>
                    <a:pt x="44" y="25"/>
                    <a:pt x="43" y="24"/>
                    <a:pt x="43" y="22"/>
                  </a:cubicBezTo>
                  <a:cubicBezTo>
                    <a:pt x="43" y="21"/>
                    <a:pt x="42" y="18"/>
                    <a:pt x="42" y="17"/>
                  </a:cubicBezTo>
                  <a:cubicBezTo>
                    <a:pt x="41" y="16"/>
                    <a:pt x="41" y="16"/>
                    <a:pt x="40" y="15"/>
                  </a:cubicBezTo>
                  <a:cubicBezTo>
                    <a:pt x="36" y="12"/>
                    <a:pt x="30" y="7"/>
                    <a:pt x="26" y="5"/>
                  </a:cubicBezTo>
                  <a:cubicBezTo>
                    <a:pt x="18" y="7"/>
                    <a:pt x="10" y="8"/>
                    <a:pt x="3" y="10"/>
                  </a:cubicBezTo>
                  <a:cubicBezTo>
                    <a:pt x="1" y="11"/>
                    <a:pt x="1" y="11"/>
                    <a:pt x="1" y="11"/>
                  </a:cubicBezTo>
                  <a:cubicBezTo>
                    <a:pt x="0" y="6"/>
                    <a:pt x="0" y="6"/>
                    <a:pt x="0" y="6"/>
                  </a:cubicBezTo>
                  <a:cubicBezTo>
                    <a:pt x="1" y="6"/>
                    <a:pt x="1" y="6"/>
                    <a:pt x="1" y="6"/>
                  </a:cubicBezTo>
                  <a:cubicBezTo>
                    <a:pt x="10" y="4"/>
                    <a:pt x="17" y="2"/>
                    <a:pt x="26" y="0"/>
                  </a:cubicBezTo>
                  <a:cubicBezTo>
                    <a:pt x="26" y="0"/>
                    <a:pt x="26" y="0"/>
                    <a:pt x="26" y="0"/>
                  </a:cubicBezTo>
                  <a:cubicBezTo>
                    <a:pt x="27" y="0"/>
                    <a:pt x="27" y="0"/>
                    <a:pt x="27" y="0"/>
                  </a:cubicBezTo>
                  <a:cubicBezTo>
                    <a:pt x="32" y="3"/>
                    <a:pt x="38" y="8"/>
                    <a:pt x="43" y="11"/>
                  </a:cubicBezTo>
                  <a:cubicBezTo>
                    <a:pt x="44" y="12"/>
                    <a:pt x="45" y="13"/>
                    <a:pt x="46" y="14"/>
                  </a:cubicBezTo>
                  <a:cubicBezTo>
                    <a:pt x="46" y="14"/>
                    <a:pt x="46" y="14"/>
                    <a:pt x="46" y="14"/>
                  </a:cubicBezTo>
                  <a:cubicBezTo>
                    <a:pt x="47" y="15"/>
                    <a:pt x="47" y="15"/>
                    <a:pt x="47" y="15"/>
                  </a:cubicBezTo>
                  <a:cubicBezTo>
                    <a:pt x="47" y="16"/>
                    <a:pt x="47" y="18"/>
                    <a:pt x="48" y="21"/>
                  </a:cubicBezTo>
                  <a:cubicBezTo>
                    <a:pt x="48" y="23"/>
                    <a:pt x="48" y="24"/>
                    <a:pt x="48" y="24"/>
                  </a:cubicBezTo>
                  <a:lnTo>
                    <a:pt x="4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05"/>
            <p:cNvSpPr/>
            <p:nvPr/>
          </p:nvSpPr>
          <p:spPr bwMode="auto">
            <a:xfrm>
              <a:off x="2065338" y="5461000"/>
              <a:ext cx="103188" cy="82550"/>
            </a:xfrm>
            <a:custGeom>
              <a:avLst/>
              <a:gdLst>
                <a:gd name="T0" fmla="*/ 14 w 19"/>
                <a:gd name="T1" fmla="*/ 15 h 15"/>
                <a:gd name="T2" fmla="*/ 14 w 19"/>
                <a:gd name="T3" fmla="*/ 12 h 15"/>
                <a:gd name="T4" fmla="*/ 13 w 19"/>
                <a:gd name="T5" fmla="*/ 5 h 15"/>
                <a:gd name="T6" fmla="*/ 11 w 19"/>
                <a:gd name="T7" fmla="*/ 5 h 15"/>
                <a:gd name="T8" fmla="*/ 0 w 19"/>
                <a:gd name="T9" fmla="*/ 6 h 15"/>
                <a:gd name="T10" fmla="*/ 1 w 19"/>
                <a:gd name="T11" fmla="*/ 1 h 15"/>
                <a:gd name="T12" fmla="*/ 11 w 19"/>
                <a:gd name="T13" fmla="*/ 1 h 15"/>
                <a:gd name="T14" fmla="*/ 15 w 19"/>
                <a:gd name="T15" fmla="*/ 0 h 15"/>
                <a:gd name="T16" fmla="*/ 17 w 19"/>
                <a:gd name="T17" fmla="*/ 0 h 15"/>
                <a:gd name="T18" fmla="*/ 17 w 19"/>
                <a:gd name="T19" fmla="*/ 2 h 15"/>
                <a:gd name="T20" fmla="*/ 19 w 19"/>
                <a:gd name="T21" fmla="*/ 12 h 15"/>
                <a:gd name="T22" fmla="*/ 19 w 19"/>
                <a:gd name="T23" fmla="*/ 15 h 15"/>
                <a:gd name="T24" fmla="*/ 14 w 19"/>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5">
                  <a:moveTo>
                    <a:pt x="14" y="15"/>
                  </a:moveTo>
                  <a:cubicBezTo>
                    <a:pt x="14" y="14"/>
                    <a:pt x="14" y="13"/>
                    <a:pt x="14" y="12"/>
                  </a:cubicBezTo>
                  <a:cubicBezTo>
                    <a:pt x="14" y="10"/>
                    <a:pt x="14" y="8"/>
                    <a:pt x="13" y="5"/>
                  </a:cubicBezTo>
                  <a:cubicBezTo>
                    <a:pt x="12" y="5"/>
                    <a:pt x="12" y="5"/>
                    <a:pt x="11" y="5"/>
                  </a:cubicBezTo>
                  <a:cubicBezTo>
                    <a:pt x="8" y="6"/>
                    <a:pt x="4" y="6"/>
                    <a:pt x="0" y="6"/>
                  </a:cubicBezTo>
                  <a:cubicBezTo>
                    <a:pt x="1" y="1"/>
                    <a:pt x="1" y="1"/>
                    <a:pt x="1" y="1"/>
                  </a:cubicBezTo>
                  <a:cubicBezTo>
                    <a:pt x="4" y="1"/>
                    <a:pt x="8" y="1"/>
                    <a:pt x="11" y="1"/>
                  </a:cubicBezTo>
                  <a:cubicBezTo>
                    <a:pt x="12" y="0"/>
                    <a:pt x="14" y="0"/>
                    <a:pt x="15" y="0"/>
                  </a:cubicBezTo>
                  <a:cubicBezTo>
                    <a:pt x="17" y="0"/>
                    <a:pt x="17" y="0"/>
                    <a:pt x="17" y="0"/>
                  </a:cubicBezTo>
                  <a:cubicBezTo>
                    <a:pt x="17" y="2"/>
                    <a:pt x="17" y="2"/>
                    <a:pt x="17" y="2"/>
                  </a:cubicBezTo>
                  <a:cubicBezTo>
                    <a:pt x="19" y="7"/>
                    <a:pt x="19" y="10"/>
                    <a:pt x="19" y="12"/>
                  </a:cubicBezTo>
                  <a:cubicBezTo>
                    <a:pt x="19" y="13"/>
                    <a:pt x="19" y="14"/>
                    <a:pt x="19" y="15"/>
                  </a:cubicBezTo>
                  <a:lnTo>
                    <a:pt x="1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06"/>
            <p:cNvSpPr/>
            <p:nvPr/>
          </p:nvSpPr>
          <p:spPr bwMode="auto">
            <a:xfrm>
              <a:off x="2239963" y="5422900"/>
              <a:ext cx="33338" cy="98425"/>
            </a:xfrm>
            <a:custGeom>
              <a:avLst/>
              <a:gdLst>
                <a:gd name="T0" fmla="*/ 5 w 6"/>
                <a:gd name="T1" fmla="*/ 18 h 18"/>
                <a:gd name="T2" fmla="*/ 0 w 6"/>
                <a:gd name="T3" fmla="*/ 18 h 18"/>
                <a:gd name="T4" fmla="*/ 0 w 6"/>
                <a:gd name="T5" fmla="*/ 1 h 18"/>
                <a:gd name="T6" fmla="*/ 5 w 6"/>
                <a:gd name="T7" fmla="*/ 0 h 18"/>
                <a:gd name="T8" fmla="*/ 5 w 6"/>
                <a:gd name="T9" fmla="*/ 18 h 18"/>
              </a:gdLst>
              <a:ahLst/>
              <a:cxnLst>
                <a:cxn ang="0">
                  <a:pos x="T0" y="T1"/>
                </a:cxn>
                <a:cxn ang="0">
                  <a:pos x="T2" y="T3"/>
                </a:cxn>
                <a:cxn ang="0">
                  <a:pos x="T4" y="T5"/>
                </a:cxn>
                <a:cxn ang="0">
                  <a:pos x="T6" y="T7"/>
                </a:cxn>
                <a:cxn ang="0">
                  <a:pos x="T8" y="T9"/>
                </a:cxn>
              </a:cxnLst>
              <a:rect l="0" t="0" r="r" b="b"/>
              <a:pathLst>
                <a:path w="6" h="18">
                  <a:moveTo>
                    <a:pt x="5" y="18"/>
                  </a:moveTo>
                  <a:cubicBezTo>
                    <a:pt x="0" y="18"/>
                    <a:pt x="0" y="18"/>
                    <a:pt x="0" y="18"/>
                  </a:cubicBezTo>
                  <a:cubicBezTo>
                    <a:pt x="0" y="15"/>
                    <a:pt x="1" y="4"/>
                    <a:pt x="0" y="1"/>
                  </a:cubicBezTo>
                  <a:cubicBezTo>
                    <a:pt x="5" y="0"/>
                    <a:pt x="5" y="0"/>
                    <a:pt x="5" y="0"/>
                  </a:cubicBezTo>
                  <a:cubicBezTo>
                    <a:pt x="6" y="4"/>
                    <a:pt x="5" y="17"/>
                    <a:pt x="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07"/>
            <p:cNvSpPr/>
            <p:nvPr/>
          </p:nvSpPr>
          <p:spPr bwMode="auto">
            <a:xfrm>
              <a:off x="1608138" y="5741988"/>
              <a:ext cx="385763" cy="347663"/>
            </a:xfrm>
            <a:custGeom>
              <a:avLst/>
              <a:gdLst>
                <a:gd name="T0" fmla="*/ 62 w 70"/>
                <a:gd name="T1" fmla="*/ 63 h 63"/>
                <a:gd name="T2" fmla="*/ 27 w 70"/>
                <a:gd name="T3" fmla="*/ 42 h 63"/>
                <a:gd name="T4" fmla="*/ 5 w 70"/>
                <a:gd name="T5" fmla="*/ 4 h 63"/>
                <a:gd name="T6" fmla="*/ 16 w 70"/>
                <a:gd name="T7" fmla="*/ 3 h 63"/>
                <a:gd name="T8" fmla="*/ 15 w 70"/>
                <a:gd name="T9" fmla="*/ 7 h 63"/>
                <a:gd name="T10" fmla="*/ 10 w 70"/>
                <a:gd name="T11" fmla="*/ 7 h 63"/>
                <a:gd name="T12" fmla="*/ 30 w 70"/>
                <a:gd name="T13" fmla="*/ 39 h 63"/>
                <a:gd name="T14" fmla="*/ 64 w 70"/>
                <a:gd name="T15" fmla="*/ 57 h 63"/>
                <a:gd name="T16" fmla="*/ 59 w 70"/>
                <a:gd name="T17" fmla="*/ 45 h 63"/>
                <a:gd name="T18" fmla="*/ 63 w 70"/>
                <a:gd name="T19" fmla="*/ 43 h 63"/>
                <a:gd name="T20" fmla="*/ 67 w 70"/>
                <a:gd name="T21" fmla="*/ 61 h 63"/>
                <a:gd name="T22" fmla="*/ 62 w 70"/>
                <a:gd name="T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63">
                  <a:moveTo>
                    <a:pt x="62" y="63"/>
                  </a:moveTo>
                  <a:cubicBezTo>
                    <a:pt x="53" y="63"/>
                    <a:pt x="39" y="53"/>
                    <a:pt x="27" y="42"/>
                  </a:cubicBezTo>
                  <a:cubicBezTo>
                    <a:pt x="13" y="29"/>
                    <a:pt x="0" y="13"/>
                    <a:pt x="5" y="4"/>
                  </a:cubicBezTo>
                  <a:cubicBezTo>
                    <a:pt x="7" y="2"/>
                    <a:pt x="9" y="0"/>
                    <a:pt x="16" y="3"/>
                  </a:cubicBezTo>
                  <a:cubicBezTo>
                    <a:pt x="15" y="7"/>
                    <a:pt x="15" y="7"/>
                    <a:pt x="15" y="7"/>
                  </a:cubicBezTo>
                  <a:cubicBezTo>
                    <a:pt x="11" y="6"/>
                    <a:pt x="10" y="6"/>
                    <a:pt x="10" y="7"/>
                  </a:cubicBezTo>
                  <a:cubicBezTo>
                    <a:pt x="7" y="10"/>
                    <a:pt x="13" y="23"/>
                    <a:pt x="30" y="39"/>
                  </a:cubicBezTo>
                  <a:cubicBezTo>
                    <a:pt x="49" y="55"/>
                    <a:pt x="62" y="59"/>
                    <a:pt x="64" y="57"/>
                  </a:cubicBezTo>
                  <a:cubicBezTo>
                    <a:pt x="64" y="56"/>
                    <a:pt x="64" y="52"/>
                    <a:pt x="59" y="45"/>
                  </a:cubicBezTo>
                  <a:cubicBezTo>
                    <a:pt x="63" y="43"/>
                    <a:pt x="63" y="43"/>
                    <a:pt x="63" y="43"/>
                  </a:cubicBezTo>
                  <a:cubicBezTo>
                    <a:pt x="69" y="51"/>
                    <a:pt x="70" y="57"/>
                    <a:pt x="67" y="61"/>
                  </a:cubicBezTo>
                  <a:cubicBezTo>
                    <a:pt x="66" y="62"/>
                    <a:pt x="64" y="63"/>
                    <a:pt x="6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08"/>
            <p:cNvSpPr/>
            <p:nvPr/>
          </p:nvSpPr>
          <p:spPr bwMode="auto">
            <a:xfrm>
              <a:off x="1525588" y="5802313"/>
              <a:ext cx="439738" cy="396875"/>
            </a:xfrm>
            <a:custGeom>
              <a:avLst/>
              <a:gdLst>
                <a:gd name="T0" fmla="*/ 72 w 80"/>
                <a:gd name="T1" fmla="*/ 72 h 72"/>
                <a:gd name="T2" fmla="*/ 58 w 80"/>
                <a:gd name="T3" fmla="*/ 67 h 72"/>
                <a:gd name="T4" fmla="*/ 31 w 80"/>
                <a:gd name="T5" fmla="*/ 46 h 72"/>
                <a:gd name="T6" fmla="*/ 8 w 80"/>
                <a:gd name="T7" fmla="*/ 21 h 72"/>
                <a:gd name="T8" fmla="*/ 3 w 80"/>
                <a:gd name="T9" fmla="*/ 2 h 72"/>
                <a:gd name="T10" fmla="*/ 14 w 80"/>
                <a:gd name="T11" fmla="*/ 2 h 72"/>
                <a:gd name="T12" fmla="*/ 12 w 80"/>
                <a:gd name="T13" fmla="*/ 6 h 72"/>
                <a:gd name="T14" fmla="*/ 7 w 80"/>
                <a:gd name="T15" fmla="*/ 6 h 72"/>
                <a:gd name="T16" fmla="*/ 12 w 80"/>
                <a:gd name="T17" fmla="*/ 18 h 72"/>
                <a:gd name="T18" fmla="*/ 34 w 80"/>
                <a:gd name="T19" fmla="*/ 43 h 72"/>
                <a:gd name="T20" fmla="*/ 61 w 80"/>
                <a:gd name="T21" fmla="*/ 63 h 72"/>
                <a:gd name="T22" fmla="*/ 73 w 80"/>
                <a:gd name="T23" fmla="*/ 67 h 72"/>
                <a:gd name="T24" fmla="*/ 69 w 80"/>
                <a:gd name="T25" fmla="*/ 56 h 72"/>
                <a:gd name="T26" fmla="*/ 73 w 80"/>
                <a:gd name="T27" fmla="*/ 53 h 72"/>
                <a:gd name="T28" fmla="*/ 77 w 80"/>
                <a:gd name="T29" fmla="*/ 70 h 72"/>
                <a:gd name="T30" fmla="*/ 72 w 80"/>
                <a:gd name="T3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72">
                  <a:moveTo>
                    <a:pt x="72" y="72"/>
                  </a:moveTo>
                  <a:cubicBezTo>
                    <a:pt x="69" y="72"/>
                    <a:pt x="64" y="71"/>
                    <a:pt x="58" y="67"/>
                  </a:cubicBezTo>
                  <a:cubicBezTo>
                    <a:pt x="50" y="63"/>
                    <a:pt x="40" y="55"/>
                    <a:pt x="31" y="46"/>
                  </a:cubicBezTo>
                  <a:cubicBezTo>
                    <a:pt x="21" y="38"/>
                    <a:pt x="13" y="28"/>
                    <a:pt x="8" y="21"/>
                  </a:cubicBezTo>
                  <a:cubicBezTo>
                    <a:pt x="2" y="12"/>
                    <a:pt x="0" y="6"/>
                    <a:pt x="3" y="2"/>
                  </a:cubicBezTo>
                  <a:cubicBezTo>
                    <a:pt x="5" y="0"/>
                    <a:pt x="9" y="0"/>
                    <a:pt x="14" y="2"/>
                  </a:cubicBezTo>
                  <a:cubicBezTo>
                    <a:pt x="12" y="6"/>
                    <a:pt x="12" y="6"/>
                    <a:pt x="12" y="6"/>
                  </a:cubicBezTo>
                  <a:cubicBezTo>
                    <a:pt x="9" y="5"/>
                    <a:pt x="7" y="5"/>
                    <a:pt x="7" y="6"/>
                  </a:cubicBezTo>
                  <a:cubicBezTo>
                    <a:pt x="7" y="6"/>
                    <a:pt x="6" y="9"/>
                    <a:pt x="12" y="18"/>
                  </a:cubicBezTo>
                  <a:cubicBezTo>
                    <a:pt x="17" y="25"/>
                    <a:pt x="25" y="34"/>
                    <a:pt x="34" y="43"/>
                  </a:cubicBezTo>
                  <a:cubicBezTo>
                    <a:pt x="44" y="51"/>
                    <a:pt x="53" y="58"/>
                    <a:pt x="61" y="63"/>
                  </a:cubicBezTo>
                  <a:cubicBezTo>
                    <a:pt x="70" y="68"/>
                    <a:pt x="73" y="67"/>
                    <a:pt x="73" y="67"/>
                  </a:cubicBezTo>
                  <a:cubicBezTo>
                    <a:pt x="74" y="67"/>
                    <a:pt x="74" y="64"/>
                    <a:pt x="69" y="56"/>
                  </a:cubicBezTo>
                  <a:cubicBezTo>
                    <a:pt x="73" y="53"/>
                    <a:pt x="73" y="53"/>
                    <a:pt x="73" y="53"/>
                  </a:cubicBezTo>
                  <a:cubicBezTo>
                    <a:pt x="79" y="62"/>
                    <a:pt x="80" y="67"/>
                    <a:pt x="77" y="70"/>
                  </a:cubicBezTo>
                  <a:cubicBezTo>
                    <a:pt x="76" y="72"/>
                    <a:pt x="74" y="72"/>
                    <a:pt x="72"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09"/>
            <p:cNvSpPr/>
            <p:nvPr/>
          </p:nvSpPr>
          <p:spPr bwMode="auto">
            <a:xfrm>
              <a:off x="1552576" y="5764213"/>
              <a:ext cx="104775" cy="115888"/>
            </a:xfrm>
            <a:custGeom>
              <a:avLst/>
              <a:gdLst>
                <a:gd name="T0" fmla="*/ 11 w 66"/>
                <a:gd name="T1" fmla="*/ 73 h 73"/>
                <a:gd name="T2" fmla="*/ 0 w 66"/>
                <a:gd name="T3" fmla="*/ 59 h 73"/>
                <a:gd name="T4" fmla="*/ 56 w 66"/>
                <a:gd name="T5" fmla="*/ 0 h 73"/>
                <a:gd name="T6" fmla="*/ 66 w 66"/>
                <a:gd name="T7" fmla="*/ 10 h 73"/>
                <a:gd name="T8" fmla="*/ 11 w 66"/>
                <a:gd name="T9" fmla="*/ 73 h 73"/>
              </a:gdLst>
              <a:ahLst/>
              <a:cxnLst>
                <a:cxn ang="0">
                  <a:pos x="T0" y="T1"/>
                </a:cxn>
                <a:cxn ang="0">
                  <a:pos x="T2" y="T3"/>
                </a:cxn>
                <a:cxn ang="0">
                  <a:pos x="T4" y="T5"/>
                </a:cxn>
                <a:cxn ang="0">
                  <a:pos x="T6" y="T7"/>
                </a:cxn>
                <a:cxn ang="0">
                  <a:pos x="T8" y="T9"/>
                </a:cxn>
              </a:cxnLst>
              <a:rect l="0" t="0" r="r" b="b"/>
              <a:pathLst>
                <a:path w="66" h="73">
                  <a:moveTo>
                    <a:pt x="11" y="73"/>
                  </a:moveTo>
                  <a:lnTo>
                    <a:pt x="0" y="59"/>
                  </a:lnTo>
                  <a:lnTo>
                    <a:pt x="56" y="0"/>
                  </a:lnTo>
                  <a:lnTo>
                    <a:pt x="66" y="10"/>
                  </a:lnTo>
                  <a:lnTo>
                    <a:pt x="11"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10"/>
            <p:cNvSpPr/>
            <p:nvPr/>
          </p:nvSpPr>
          <p:spPr bwMode="auto">
            <a:xfrm>
              <a:off x="1860551" y="6056313"/>
              <a:ext cx="115888" cy="120650"/>
            </a:xfrm>
            <a:custGeom>
              <a:avLst/>
              <a:gdLst>
                <a:gd name="T0" fmla="*/ 14 w 73"/>
                <a:gd name="T1" fmla="*/ 76 h 76"/>
                <a:gd name="T2" fmla="*/ 0 w 73"/>
                <a:gd name="T3" fmla="*/ 62 h 76"/>
                <a:gd name="T4" fmla="*/ 63 w 73"/>
                <a:gd name="T5" fmla="*/ 0 h 76"/>
                <a:gd name="T6" fmla="*/ 73 w 73"/>
                <a:gd name="T7" fmla="*/ 14 h 76"/>
                <a:gd name="T8" fmla="*/ 14 w 73"/>
                <a:gd name="T9" fmla="*/ 76 h 76"/>
              </a:gdLst>
              <a:ahLst/>
              <a:cxnLst>
                <a:cxn ang="0">
                  <a:pos x="T0" y="T1"/>
                </a:cxn>
                <a:cxn ang="0">
                  <a:pos x="T2" y="T3"/>
                </a:cxn>
                <a:cxn ang="0">
                  <a:pos x="T4" y="T5"/>
                </a:cxn>
                <a:cxn ang="0">
                  <a:pos x="T6" y="T7"/>
                </a:cxn>
                <a:cxn ang="0">
                  <a:pos x="T8" y="T9"/>
                </a:cxn>
              </a:cxnLst>
              <a:rect l="0" t="0" r="r" b="b"/>
              <a:pathLst>
                <a:path w="73" h="76">
                  <a:moveTo>
                    <a:pt x="14" y="76"/>
                  </a:moveTo>
                  <a:lnTo>
                    <a:pt x="0" y="62"/>
                  </a:lnTo>
                  <a:lnTo>
                    <a:pt x="63" y="0"/>
                  </a:lnTo>
                  <a:lnTo>
                    <a:pt x="73" y="14"/>
                  </a:lnTo>
                  <a:lnTo>
                    <a:pt x="14"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11"/>
            <p:cNvSpPr/>
            <p:nvPr/>
          </p:nvSpPr>
          <p:spPr bwMode="auto">
            <a:xfrm>
              <a:off x="1377951" y="5819775"/>
              <a:ext cx="180975" cy="203200"/>
            </a:xfrm>
            <a:custGeom>
              <a:avLst/>
              <a:gdLst>
                <a:gd name="T0" fmla="*/ 10 w 114"/>
                <a:gd name="T1" fmla="*/ 128 h 128"/>
                <a:gd name="T2" fmla="*/ 0 w 114"/>
                <a:gd name="T3" fmla="*/ 114 h 128"/>
                <a:gd name="T4" fmla="*/ 104 w 114"/>
                <a:gd name="T5" fmla="*/ 0 h 128"/>
                <a:gd name="T6" fmla="*/ 114 w 114"/>
                <a:gd name="T7" fmla="*/ 14 h 128"/>
                <a:gd name="T8" fmla="*/ 10 w 114"/>
                <a:gd name="T9" fmla="*/ 128 h 128"/>
              </a:gdLst>
              <a:ahLst/>
              <a:cxnLst>
                <a:cxn ang="0">
                  <a:pos x="T0" y="T1"/>
                </a:cxn>
                <a:cxn ang="0">
                  <a:pos x="T2" y="T3"/>
                </a:cxn>
                <a:cxn ang="0">
                  <a:pos x="T4" y="T5"/>
                </a:cxn>
                <a:cxn ang="0">
                  <a:pos x="T6" y="T7"/>
                </a:cxn>
                <a:cxn ang="0">
                  <a:pos x="T8" y="T9"/>
                </a:cxn>
              </a:cxnLst>
              <a:rect l="0" t="0" r="r" b="b"/>
              <a:pathLst>
                <a:path w="114" h="128">
                  <a:moveTo>
                    <a:pt x="10" y="128"/>
                  </a:moveTo>
                  <a:lnTo>
                    <a:pt x="0" y="114"/>
                  </a:lnTo>
                  <a:lnTo>
                    <a:pt x="104" y="0"/>
                  </a:lnTo>
                  <a:lnTo>
                    <a:pt x="114" y="14"/>
                  </a:lnTo>
                  <a:lnTo>
                    <a:pt x="10"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12"/>
            <p:cNvSpPr/>
            <p:nvPr/>
          </p:nvSpPr>
          <p:spPr bwMode="auto">
            <a:xfrm>
              <a:off x="1768476" y="6172200"/>
              <a:ext cx="185738" cy="196850"/>
            </a:xfrm>
            <a:custGeom>
              <a:avLst/>
              <a:gdLst>
                <a:gd name="T0" fmla="*/ 13 w 117"/>
                <a:gd name="T1" fmla="*/ 124 h 124"/>
                <a:gd name="T2" fmla="*/ 0 w 117"/>
                <a:gd name="T3" fmla="*/ 114 h 124"/>
                <a:gd name="T4" fmla="*/ 103 w 117"/>
                <a:gd name="T5" fmla="*/ 0 h 124"/>
                <a:gd name="T6" fmla="*/ 117 w 117"/>
                <a:gd name="T7" fmla="*/ 10 h 124"/>
                <a:gd name="T8" fmla="*/ 13 w 117"/>
                <a:gd name="T9" fmla="*/ 124 h 124"/>
              </a:gdLst>
              <a:ahLst/>
              <a:cxnLst>
                <a:cxn ang="0">
                  <a:pos x="T0" y="T1"/>
                </a:cxn>
                <a:cxn ang="0">
                  <a:pos x="T2" y="T3"/>
                </a:cxn>
                <a:cxn ang="0">
                  <a:pos x="T4" y="T5"/>
                </a:cxn>
                <a:cxn ang="0">
                  <a:pos x="T6" y="T7"/>
                </a:cxn>
                <a:cxn ang="0">
                  <a:pos x="T8" y="T9"/>
                </a:cxn>
              </a:cxnLst>
              <a:rect l="0" t="0" r="r" b="b"/>
              <a:pathLst>
                <a:path w="117" h="124">
                  <a:moveTo>
                    <a:pt x="13" y="124"/>
                  </a:moveTo>
                  <a:lnTo>
                    <a:pt x="0" y="114"/>
                  </a:lnTo>
                  <a:lnTo>
                    <a:pt x="103" y="0"/>
                  </a:lnTo>
                  <a:lnTo>
                    <a:pt x="117" y="10"/>
                  </a:lnTo>
                  <a:lnTo>
                    <a:pt x="13"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13"/>
            <p:cNvSpPr>
              <a:spLocks noEditPoints="1"/>
            </p:cNvSpPr>
            <p:nvPr/>
          </p:nvSpPr>
          <p:spPr bwMode="auto">
            <a:xfrm>
              <a:off x="1800226" y="6049963"/>
              <a:ext cx="88900" cy="71438"/>
            </a:xfrm>
            <a:custGeom>
              <a:avLst/>
              <a:gdLst>
                <a:gd name="T0" fmla="*/ 9 w 16"/>
                <a:gd name="T1" fmla="*/ 13 h 13"/>
                <a:gd name="T2" fmla="*/ 6 w 16"/>
                <a:gd name="T3" fmla="*/ 12 h 13"/>
                <a:gd name="T4" fmla="*/ 1 w 16"/>
                <a:gd name="T5" fmla="*/ 4 h 13"/>
                <a:gd name="T6" fmla="*/ 10 w 16"/>
                <a:gd name="T7" fmla="*/ 2 h 13"/>
                <a:gd name="T8" fmla="*/ 14 w 16"/>
                <a:gd name="T9" fmla="*/ 10 h 13"/>
                <a:gd name="T10" fmla="*/ 9 w 16"/>
                <a:gd name="T11" fmla="*/ 13 h 13"/>
                <a:gd name="T12" fmla="*/ 6 w 16"/>
                <a:gd name="T13" fmla="*/ 6 h 13"/>
                <a:gd name="T14" fmla="*/ 8 w 16"/>
                <a:gd name="T15" fmla="*/ 7 h 13"/>
                <a:gd name="T16" fmla="*/ 10 w 16"/>
                <a:gd name="T17" fmla="*/ 8 h 13"/>
                <a:gd name="T18" fmla="*/ 8 w 16"/>
                <a:gd name="T19" fmla="*/ 6 h 13"/>
                <a:gd name="T20" fmla="*/ 6 w 16"/>
                <a:gd name="T2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3">
                  <a:moveTo>
                    <a:pt x="9" y="13"/>
                  </a:moveTo>
                  <a:cubicBezTo>
                    <a:pt x="8" y="13"/>
                    <a:pt x="7" y="12"/>
                    <a:pt x="6" y="12"/>
                  </a:cubicBezTo>
                  <a:cubicBezTo>
                    <a:pt x="2" y="10"/>
                    <a:pt x="0" y="7"/>
                    <a:pt x="1" y="4"/>
                  </a:cubicBezTo>
                  <a:cubicBezTo>
                    <a:pt x="3" y="1"/>
                    <a:pt x="7" y="0"/>
                    <a:pt x="10" y="2"/>
                  </a:cubicBezTo>
                  <a:cubicBezTo>
                    <a:pt x="14" y="3"/>
                    <a:pt x="16" y="7"/>
                    <a:pt x="14" y="10"/>
                  </a:cubicBezTo>
                  <a:cubicBezTo>
                    <a:pt x="14" y="11"/>
                    <a:pt x="12" y="13"/>
                    <a:pt x="9" y="13"/>
                  </a:cubicBezTo>
                  <a:close/>
                  <a:moveTo>
                    <a:pt x="6" y="6"/>
                  </a:moveTo>
                  <a:cubicBezTo>
                    <a:pt x="6" y="6"/>
                    <a:pt x="7" y="7"/>
                    <a:pt x="8" y="7"/>
                  </a:cubicBezTo>
                  <a:cubicBezTo>
                    <a:pt x="8" y="8"/>
                    <a:pt x="9" y="8"/>
                    <a:pt x="10" y="8"/>
                  </a:cubicBezTo>
                  <a:cubicBezTo>
                    <a:pt x="9" y="7"/>
                    <a:pt x="9" y="7"/>
                    <a:pt x="8" y="6"/>
                  </a:cubicBezTo>
                  <a:cubicBezTo>
                    <a:pt x="7" y="6"/>
                    <a:pt x="7" y="6"/>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14"/>
            <p:cNvSpPr/>
            <p:nvPr/>
          </p:nvSpPr>
          <p:spPr bwMode="auto">
            <a:xfrm>
              <a:off x="2690813" y="4564063"/>
              <a:ext cx="39688" cy="209550"/>
            </a:xfrm>
            <a:custGeom>
              <a:avLst/>
              <a:gdLst>
                <a:gd name="T0" fmla="*/ 3 w 7"/>
                <a:gd name="T1" fmla="*/ 38 h 38"/>
                <a:gd name="T2" fmla="*/ 2 w 7"/>
                <a:gd name="T3" fmla="*/ 38 h 38"/>
                <a:gd name="T4" fmla="*/ 0 w 7"/>
                <a:gd name="T5" fmla="*/ 35 h 38"/>
                <a:gd name="T6" fmla="*/ 1 w 7"/>
                <a:gd name="T7" fmla="*/ 3 h 38"/>
                <a:gd name="T8" fmla="*/ 4 w 7"/>
                <a:gd name="T9" fmla="*/ 0 h 38"/>
                <a:gd name="T10" fmla="*/ 7 w 7"/>
                <a:gd name="T11" fmla="*/ 4 h 38"/>
                <a:gd name="T12" fmla="*/ 6 w 7"/>
                <a:gd name="T13" fmla="*/ 36 h 38"/>
                <a:gd name="T14" fmla="*/ 3 w 7"/>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8">
                  <a:moveTo>
                    <a:pt x="3" y="38"/>
                  </a:moveTo>
                  <a:cubicBezTo>
                    <a:pt x="3" y="38"/>
                    <a:pt x="3" y="38"/>
                    <a:pt x="2" y="38"/>
                  </a:cubicBezTo>
                  <a:cubicBezTo>
                    <a:pt x="1" y="38"/>
                    <a:pt x="0" y="37"/>
                    <a:pt x="0" y="35"/>
                  </a:cubicBezTo>
                  <a:cubicBezTo>
                    <a:pt x="0" y="26"/>
                    <a:pt x="0" y="17"/>
                    <a:pt x="1" y="3"/>
                  </a:cubicBezTo>
                  <a:cubicBezTo>
                    <a:pt x="1" y="1"/>
                    <a:pt x="3" y="0"/>
                    <a:pt x="4" y="0"/>
                  </a:cubicBezTo>
                  <a:cubicBezTo>
                    <a:pt x="6" y="0"/>
                    <a:pt x="7" y="2"/>
                    <a:pt x="7" y="4"/>
                  </a:cubicBezTo>
                  <a:cubicBezTo>
                    <a:pt x="6" y="17"/>
                    <a:pt x="6" y="26"/>
                    <a:pt x="6" y="36"/>
                  </a:cubicBezTo>
                  <a:cubicBezTo>
                    <a:pt x="6" y="37"/>
                    <a:pt x="4"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15"/>
            <p:cNvSpPr/>
            <p:nvPr/>
          </p:nvSpPr>
          <p:spPr bwMode="auto">
            <a:xfrm>
              <a:off x="2614613" y="4559300"/>
              <a:ext cx="198438" cy="42863"/>
            </a:xfrm>
            <a:custGeom>
              <a:avLst/>
              <a:gdLst>
                <a:gd name="T0" fmla="*/ 33 w 36"/>
                <a:gd name="T1" fmla="*/ 8 h 8"/>
                <a:gd name="T2" fmla="*/ 32 w 36"/>
                <a:gd name="T3" fmla="*/ 8 h 8"/>
                <a:gd name="T4" fmla="*/ 22 w 36"/>
                <a:gd name="T5" fmla="*/ 8 h 8"/>
                <a:gd name="T6" fmla="*/ 3 w 36"/>
                <a:gd name="T7" fmla="*/ 6 h 8"/>
                <a:gd name="T8" fmla="*/ 0 w 36"/>
                <a:gd name="T9" fmla="*/ 3 h 8"/>
                <a:gd name="T10" fmla="*/ 3 w 36"/>
                <a:gd name="T11" fmla="*/ 0 h 8"/>
                <a:gd name="T12" fmla="*/ 23 w 36"/>
                <a:gd name="T13" fmla="*/ 2 h 8"/>
                <a:gd name="T14" fmla="*/ 33 w 36"/>
                <a:gd name="T15" fmla="*/ 2 h 8"/>
                <a:gd name="T16" fmla="*/ 36 w 36"/>
                <a:gd name="T17" fmla="*/ 6 h 8"/>
                <a:gd name="T18" fmla="*/ 33 w 36"/>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8">
                  <a:moveTo>
                    <a:pt x="33" y="8"/>
                  </a:moveTo>
                  <a:cubicBezTo>
                    <a:pt x="33" y="8"/>
                    <a:pt x="33" y="8"/>
                    <a:pt x="32" y="8"/>
                  </a:cubicBezTo>
                  <a:cubicBezTo>
                    <a:pt x="29" y="8"/>
                    <a:pt x="26" y="8"/>
                    <a:pt x="22" y="8"/>
                  </a:cubicBezTo>
                  <a:cubicBezTo>
                    <a:pt x="16" y="7"/>
                    <a:pt x="9" y="6"/>
                    <a:pt x="3" y="6"/>
                  </a:cubicBezTo>
                  <a:cubicBezTo>
                    <a:pt x="2" y="6"/>
                    <a:pt x="0" y="5"/>
                    <a:pt x="0" y="3"/>
                  </a:cubicBezTo>
                  <a:cubicBezTo>
                    <a:pt x="0" y="2"/>
                    <a:pt x="2" y="0"/>
                    <a:pt x="3" y="0"/>
                  </a:cubicBezTo>
                  <a:cubicBezTo>
                    <a:pt x="9" y="0"/>
                    <a:pt x="16" y="1"/>
                    <a:pt x="23" y="2"/>
                  </a:cubicBezTo>
                  <a:cubicBezTo>
                    <a:pt x="26" y="2"/>
                    <a:pt x="30" y="2"/>
                    <a:pt x="33" y="2"/>
                  </a:cubicBezTo>
                  <a:cubicBezTo>
                    <a:pt x="35" y="2"/>
                    <a:pt x="36" y="4"/>
                    <a:pt x="36" y="6"/>
                  </a:cubicBezTo>
                  <a:cubicBezTo>
                    <a:pt x="36" y="7"/>
                    <a:pt x="34" y="8"/>
                    <a:pt x="3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16"/>
            <p:cNvSpPr/>
            <p:nvPr/>
          </p:nvSpPr>
          <p:spPr bwMode="auto">
            <a:xfrm>
              <a:off x="3152776" y="4987925"/>
              <a:ext cx="220663" cy="198438"/>
            </a:xfrm>
            <a:custGeom>
              <a:avLst/>
              <a:gdLst>
                <a:gd name="T0" fmla="*/ 38 w 40"/>
                <a:gd name="T1" fmla="*/ 36 h 36"/>
                <a:gd name="T2" fmla="*/ 36 w 40"/>
                <a:gd name="T3" fmla="*/ 34 h 36"/>
                <a:gd name="T4" fmla="*/ 34 w 40"/>
                <a:gd name="T5" fmla="*/ 23 h 36"/>
                <a:gd name="T6" fmla="*/ 31 w 40"/>
                <a:gd name="T7" fmla="*/ 11 h 36"/>
                <a:gd name="T8" fmla="*/ 26 w 40"/>
                <a:gd name="T9" fmla="*/ 23 h 36"/>
                <a:gd name="T10" fmla="*/ 21 w 40"/>
                <a:gd name="T11" fmla="*/ 33 h 36"/>
                <a:gd name="T12" fmla="*/ 19 w 40"/>
                <a:gd name="T13" fmla="*/ 34 h 36"/>
                <a:gd name="T14" fmla="*/ 18 w 40"/>
                <a:gd name="T15" fmla="*/ 33 h 36"/>
                <a:gd name="T16" fmla="*/ 10 w 40"/>
                <a:gd name="T17" fmla="*/ 8 h 36"/>
                <a:gd name="T18" fmla="*/ 4 w 40"/>
                <a:gd name="T19" fmla="*/ 31 h 36"/>
                <a:gd name="T20" fmla="*/ 2 w 40"/>
                <a:gd name="T21" fmla="*/ 33 h 36"/>
                <a:gd name="T22" fmla="*/ 0 w 40"/>
                <a:gd name="T23" fmla="*/ 31 h 36"/>
                <a:gd name="T24" fmla="*/ 8 w 40"/>
                <a:gd name="T25" fmla="*/ 1 h 36"/>
                <a:gd name="T26" fmla="*/ 10 w 40"/>
                <a:gd name="T27" fmla="*/ 0 h 36"/>
                <a:gd name="T28" fmla="*/ 12 w 40"/>
                <a:gd name="T29" fmla="*/ 1 h 36"/>
                <a:gd name="T30" fmla="*/ 20 w 40"/>
                <a:gd name="T31" fmla="*/ 26 h 36"/>
                <a:gd name="T32" fmla="*/ 22 w 40"/>
                <a:gd name="T33" fmla="*/ 21 h 36"/>
                <a:gd name="T34" fmla="*/ 30 w 40"/>
                <a:gd name="T35" fmla="*/ 3 h 36"/>
                <a:gd name="T36" fmla="*/ 32 w 40"/>
                <a:gd name="T37" fmla="*/ 2 h 36"/>
                <a:gd name="T38" fmla="*/ 34 w 40"/>
                <a:gd name="T39" fmla="*/ 3 h 36"/>
                <a:gd name="T40" fmla="*/ 38 w 40"/>
                <a:gd name="T41" fmla="*/ 22 h 36"/>
                <a:gd name="T42" fmla="*/ 40 w 40"/>
                <a:gd name="T43" fmla="*/ 33 h 36"/>
                <a:gd name="T44" fmla="*/ 38 w 40"/>
                <a:gd name="T45" fmla="*/ 36 h 36"/>
                <a:gd name="T46" fmla="*/ 38 w 40"/>
                <a:gd name="T4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6">
                  <a:moveTo>
                    <a:pt x="38" y="36"/>
                  </a:moveTo>
                  <a:cubicBezTo>
                    <a:pt x="37" y="36"/>
                    <a:pt x="36" y="35"/>
                    <a:pt x="36" y="34"/>
                  </a:cubicBezTo>
                  <a:cubicBezTo>
                    <a:pt x="35" y="31"/>
                    <a:pt x="35" y="27"/>
                    <a:pt x="34" y="23"/>
                  </a:cubicBezTo>
                  <a:cubicBezTo>
                    <a:pt x="33" y="19"/>
                    <a:pt x="32" y="15"/>
                    <a:pt x="31" y="11"/>
                  </a:cubicBezTo>
                  <a:cubicBezTo>
                    <a:pt x="30" y="15"/>
                    <a:pt x="28" y="19"/>
                    <a:pt x="26" y="23"/>
                  </a:cubicBezTo>
                  <a:cubicBezTo>
                    <a:pt x="24" y="26"/>
                    <a:pt x="23" y="30"/>
                    <a:pt x="21" y="33"/>
                  </a:cubicBezTo>
                  <a:cubicBezTo>
                    <a:pt x="21" y="34"/>
                    <a:pt x="20" y="34"/>
                    <a:pt x="19" y="34"/>
                  </a:cubicBezTo>
                  <a:cubicBezTo>
                    <a:pt x="18" y="34"/>
                    <a:pt x="18" y="33"/>
                    <a:pt x="18" y="33"/>
                  </a:cubicBezTo>
                  <a:cubicBezTo>
                    <a:pt x="15" y="25"/>
                    <a:pt x="13" y="16"/>
                    <a:pt x="10" y="8"/>
                  </a:cubicBezTo>
                  <a:cubicBezTo>
                    <a:pt x="8" y="17"/>
                    <a:pt x="4" y="29"/>
                    <a:pt x="4" y="31"/>
                  </a:cubicBezTo>
                  <a:cubicBezTo>
                    <a:pt x="4" y="32"/>
                    <a:pt x="3" y="33"/>
                    <a:pt x="2" y="33"/>
                  </a:cubicBezTo>
                  <a:cubicBezTo>
                    <a:pt x="1" y="33"/>
                    <a:pt x="0" y="32"/>
                    <a:pt x="0" y="31"/>
                  </a:cubicBezTo>
                  <a:cubicBezTo>
                    <a:pt x="1" y="26"/>
                    <a:pt x="7" y="6"/>
                    <a:pt x="8" y="1"/>
                  </a:cubicBezTo>
                  <a:cubicBezTo>
                    <a:pt x="8" y="0"/>
                    <a:pt x="9" y="0"/>
                    <a:pt x="10" y="0"/>
                  </a:cubicBezTo>
                  <a:cubicBezTo>
                    <a:pt x="11" y="0"/>
                    <a:pt x="12" y="0"/>
                    <a:pt x="12" y="1"/>
                  </a:cubicBezTo>
                  <a:cubicBezTo>
                    <a:pt x="15" y="9"/>
                    <a:pt x="17" y="18"/>
                    <a:pt x="20" y="26"/>
                  </a:cubicBezTo>
                  <a:cubicBezTo>
                    <a:pt x="21" y="24"/>
                    <a:pt x="21" y="23"/>
                    <a:pt x="22" y="21"/>
                  </a:cubicBezTo>
                  <a:cubicBezTo>
                    <a:pt x="25" y="15"/>
                    <a:pt x="28" y="9"/>
                    <a:pt x="30" y="3"/>
                  </a:cubicBezTo>
                  <a:cubicBezTo>
                    <a:pt x="30" y="2"/>
                    <a:pt x="31" y="2"/>
                    <a:pt x="32" y="2"/>
                  </a:cubicBezTo>
                  <a:cubicBezTo>
                    <a:pt x="33" y="2"/>
                    <a:pt x="34" y="2"/>
                    <a:pt x="34" y="3"/>
                  </a:cubicBezTo>
                  <a:cubicBezTo>
                    <a:pt x="35" y="9"/>
                    <a:pt x="36" y="16"/>
                    <a:pt x="38" y="22"/>
                  </a:cubicBezTo>
                  <a:cubicBezTo>
                    <a:pt x="38" y="26"/>
                    <a:pt x="39" y="30"/>
                    <a:pt x="40" y="33"/>
                  </a:cubicBezTo>
                  <a:cubicBezTo>
                    <a:pt x="40" y="34"/>
                    <a:pt x="39" y="36"/>
                    <a:pt x="38" y="36"/>
                  </a:cubicBezTo>
                  <a:cubicBezTo>
                    <a:pt x="38" y="36"/>
                    <a:pt x="38" y="36"/>
                    <a:pt x="3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117"/>
            <p:cNvSpPr/>
            <p:nvPr/>
          </p:nvSpPr>
          <p:spPr bwMode="auto">
            <a:xfrm>
              <a:off x="3148013" y="4487863"/>
              <a:ext cx="169863" cy="230188"/>
            </a:xfrm>
            <a:custGeom>
              <a:avLst/>
              <a:gdLst>
                <a:gd name="T0" fmla="*/ 28 w 31"/>
                <a:gd name="T1" fmla="*/ 42 h 42"/>
                <a:gd name="T2" fmla="*/ 27 w 31"/>
                <a:gd name="T3" fmla="*/ 42 h 42"/>
                <a:gd name="T4" fmla="*/ 11 w 31"/>
                <a:gd name="T5" fmla="*/ 42 h 42"/>
                <a:gd name="T6" fmla="*/ 3 w 31"/>
                <a:gd name="T7" fmla="*/ 42 h 42"/>
                <a:gd name="T8" fmla="*/ 3 w 31"/>
                <a:gd name="T9" fmla="*/ 42 h 42"/>
                <a:gd name="T10" fmla="*/ 0 w 31"/>
                <a:gd name="T11" fmla="*/ 39 h 42"/>
                <a:gd name="T12" fmla="*/ 0 w 31"/>
                <a:gd name="T13" fmla="*/ 14 h 42"/>
                <a:gd name="T14" fmla="*/ 0 w 31"/>
                <a:gd name="T15" fmla="*/ 3 h 42"/>
                <a:gd name="T16" fmla="*/ 3 w 31"/>
                <a:gd name="T17" fmla="*/ 0 h 42"/>
                <a:gd name="T18" fmla="*/ 26 w 31"/>
                <a:gd name="T19" fmla="*/ 1 h 42"/>
                <a:gd name="T20" fmla="*/ 28 w 31"/>
                <a:gd name="T21" fmla="*/ 1 h 42"/>
                <a:gd name="T22" fmla="*/ 31 w 31"/>
                <a:gd name="T23" fmla="*/ 4 h 42"/>
                <a:gd name="T24" fmla="*/ 28 w 31"/>
                <a:gd name="T25" fmla="*/ 7 h 42"/>
                <a:gd name="T26" fmla="*/ 26 w 31"/>
                <a:gd name="T27" fmla="*/ 7 h 42"/>
                <a:gd name="T28" fmla="*/ 6 w 31"/>
                <a:gd name="T29" fmla="*/ 6 h 42"/>
                <a:gd name="T30" fmla="*/ 6 w 31"/>
                <a:gd name="T31" fmla="*/ 14 h 42"/>
                <a:gd name="T32" fmla="*/ 6 w 31"/>
                <a:gd name="T33" fmla="*/ 36 h 42"/>
                <a:gd name="T34" fmla="*/ 11 w 31"/>
                <a:gd name="T35" fmla="*/ 36 h 42"/>
                <a:gd name="T36" fmla="*/ 28 w 31"/>
                <a:gd name="T37" fmla="*/ 36 h 42"/>
                <a:gd name="T38" fmla="*/ 31 w 31"/>
                <a:gd name="T39" fmla="*/ 40 h 42"/>
                <a:gd name="T40" fmla="*/ 28 w 31"/>
                <a:gd name="T4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42">
                  <a:moveTo>
                    <a:pt x="28" y="42"/>
                  </a:moveTo>
                  <a:cubicBezTo>
                    <a:pt x="28" y="42"/>
                    <a:pt x="27" y="42"/>
                    <a:pt x="27" y="42"/>
                  </a:cubicBezTo>
                  <a:cubicBezTo>
                    <a:pt x="22" y="42"/>
                    <a:pt x="16" y="42"/>
                    <a:pt x="11" y="42"/>
                  </a:cubicBezTo>
                  <a:cubicBezTo>
                    <a:pt x="8" y="42"/>
                    <a:pt x="6" y="42"/>
                    <a:pt x="3" y="42"/>
                  </a:cubicBezTo>
                  <a:cubicBezTo>
                    <a:pt x="3" y="42"/>
                    <a:pt x="3" y="42"/>
                    <a:pt x="3" y="42"/>
                  </a:cubicBezTo>
                  <a:cubicBezTo>
                    <a:pt x="2" y="42"/>
                    <a:pt x="0" y="41"/>
                    <a:pt x="0" y="39"/>
                  </a:cubicBezTo>
                  <a:cubicBezTo>
                    <a:pt x="0" y="33"/>
                    <a:pt x="0" y="23"/>
                    <a:pt x="0" y="14"/>
                  </a:cubicBezTo>
                  <a:cubicBezTo>
                    <a:pt x="0" y="10"/>
                    <a:pt x="0" y="6"/>
                    <a:pt x="0" y="3"/>
                  </a:cubicBezTo>
                  <a:cubicBezTo>
                    <a:pt x="0" y="2"/>
                    <a:pt x="1" y="0"/>
                    <a:pt x="3" y="0"/>
                  </a:cubicBezTo>
                  <a:cubicBezTo>
                    <a:pt x="11" y="0"/>
                    <a:pt x="19" y="0"/>
                    <a:pt x="26" y="1"/>
                  </a:cubicBezTo>
                  <a:cubicBezTo>
                    <a:pt x="28" y="1"/>
                    <a:pt x="28" y="1"/>
                    <a:pt x="28" y="1"/>
                  </a:cubicBezTo>
                  <a:cubicBezTo>
                    <a:pt x="30" y="1"/>
                    <a:pt x="31" y="2"/>
                    <a:pt x="31" y="4"/>
                  </a:cubicBezTo>
                  <a:cubicBezTo>
                    <a:pt x="31" y="6"/>
                    <a:pt x="30" y="7"/>
                    <a:pt x="28" y="7"/>
                  </a:cubicBezTo>
                  <a:cubicBezTo>
                    <a:pt x="26" y="7"/>
                    <a:pt x="26" y="7"/>
                    <a:pt x="26" y="7"/>
                  </a:cubicBezTo>
                  <a:cubicBezTo>
                    <a:pt x="19" y="6"/>
                    <a:pt x="13" y="6"/>
                    <a:pt x="6" y="6"/>
                  </a:cubicBezTo>
                  <a:cubicBezTo>
                    <a:pt x="6" y="9"/>
                    <a:pt x="6" y="11"/>
                    <a:pt x="6" y="14"/>
                  </a:cubicBezTo>
                  <a:cubicBezTo>
                    <a:pt x="6" y="22"/>
                    <a:pt x="6" y="30"/>
                    <a:pt x="6" y="36"/>
                  </a:cubicBezTo>
                  <a:cubicBezTo>
                    <a:pt x="8" y="36"/>
                    <a:pt x="9" y="36"/>
                    <a:pt x="11" y="36"/>
                  </a:cubicBezTo>
                  <a:cubicBezTo>
                    <a:pt x="16" y="36"/>
                    <a:pt x="22" y="36"/>
                    <a:pt x="28" y="36"/>
                  </a:cubicBezTo>
                  <a:cubicBezTo>
                    <a:pt x="30" y="37"/>
                    <a:pt x="31" y="38"/>
                    <a:pt x="31" y="40"/>
                  </a:cubicBezTo>
                  <a:cubicBezTo>
                    <a:pt x="30" y="41"/>
                    <a:pt x="29" y="42"/>
                    <a:pt x="28"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118"/>
            <p:cNvSpPr/>
            <p:nvPr/>
          </p:nvSpPr>
          <p:spPr bwMode="auto">
            <a:xfrm>
              <a:off x="3148013" y="4592638"/>
              <a:ext cx="165100" cy="31750"/>
            </a:xfrm>
            <a:custGeom>
              <a:avLst/>
              <a:gdLst>
                <a:gd name="T0" fmla="*/ 27 w 30"/>
                <a:gd name="T1" fmla="*/ 6 h 6"/>
                <a:gd name="T2" fmla="*/ 27 w 30"/>
                <a:gd name="T3" fmla="*/ 6 h 6"/>
                <a:gd name="T4" fmla="*/ 3 w 30"/>
                <a:gd name="T5" fmla="*/ 6 h 6"/>
                <a:gd name="T6" fmla="*/ 0 w 30"/>
                <a:gd name="T7" fmla="*/ 3 h 6"/>
                <a:gd name="T8" fmla="*/ 3 w 30"/>
                <a:gd name="T9" fmla="*/ 0 h 6"/>
                <a:gd name="T10" fmla="*/ 27 w 30"/>
                <a:gd name="T11" fmla="*/ 0 h 6"/>
                <a:gd name="T12" fmla="*/ 30 w 30"/>
                <a:gd name="T13" fmla="*/ 3 h 6"/>
                <a:gd name="T14" fmla="*/ 27 w 30"/>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6">
                  <a:moveTo>
                    <a:pt x="27" y="6"/>
                  </a:moveTo>
                  <a:cubicBezTo>
                    <a:pt x="27" y="6"/>
                    <a:pt x="27" y="6"/>
                    <a:pt x="27" y="6"/>
                  </a:cubicBezTo>
                  <a:cubicBezTo>
                    <a:pt x="16" y="6"/>
                    <a:pt x="10" y="6"/>
                    <a:pt x="3" y="6"/>
                  </a:cubicBezTo>
                  <a:cubicBezTo>
                    <a:pt x="1" y="6"/>
                    <a:pt x="0" y="4"/>
                    <a:pt x="0" y="3"/>
                  </a:cubicBezTo>
                  <a:cubicBezTo>
                    <a:pt x="0" y="1"/>
                    <a:pt x="1" y="0"/>
                    <a:pt x="3" y="0"/>
                  </a:cubicBezTo>
                  <a:cubicBezTo>
                    <a:pt x="10" y="0"/>
                    <a:pt x="16" y="0"/>
                    <a:pt x="27" y="0"/>
                  </a:cubicBezTo>
                  <a:cubicBezTo>
                    <a:pt x="28" y="0"/>
                    <a:pt x="30" y="2"/>
                    <a:pt x="30" y="3"/>
                  </a:cubicBezTo>
                  <a:cubicBezTo>
                    <a:pt x="30" y="5"/>
                    <a:pt x="28" y="6"/>
                    <a:pt x="2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19"/>
            <p:cNvSpPr/>
            <p:nvPr/>
          </p:nvSpPr>
          <p:spPr bwMode="auto">
            <a:xfrm>
              <a:off x="2636838" y="5037138"/>
              <a:ext cx="158750" cy="209550"/>
            </a:xfrm>
            <a:custGeom>
              <a:avLst/>
              <a:gdLst>
                <a:gd name="T0" fmla="*/ 27 w 29"/>
                <a:gd name="T1" fmla="*/ 38 h 38"/>
                <a:gd name="T2" fmla="*/ 25 w 29"/>
                <a:gd name="T3" fmla="*/ 36 h 38"/>
                <a:gd name="T4" fmla="*/ 21 w 29"/>
                <a:gd name="T5" fmla="*/ 27 h 38"/>
                <a:gd name="T6" fmla="*/ 14 w 29"/>
                <a:gd name="T7" fmla="*/ 7 h 38"/>
                <a:gd name="T8" fmla="*/ 9 w 29"/>
                <a:gd name="T9" fmla="*/ 21 h 38"/>
                <a:gd name="T10" fmla="*/ 4 w 29"/>
                <a:gd name="T11" fmla="*/ 35 h 38"/>
                <a:gd name="T12" fmla="*/ 1 w 29"/>
                <a:gd name="T13" fmla="*/ 36 h 38"/>
                <a:gd name="T14" fmla="*/ 0 w 29"/>
                <a:gd name="T15" fmla="*/ 34 h 38"/>
                <a:gd name="T16" fmla="*/ 5 w 29"/>
                <a:gd name="T17" fmla="*/ 20 h 38"/>
                <a:gd name="T18" fmla="*/ 12 w 29"/>
                <a:gd name="T19" fmla="*/ 1 h 38"/>
                <a:gd name="T20" fmla="*/ 14 w 29"/>
                <a:gd name="T21" fmla="*/ 0 h 38"/>
                <a:gd name="T22" fmla="*/ 14 w 29"/>
                <a:gd name="T23" fmla="*/ 0 h 38"/>
                <a:gd name="T24" fmla="*/ 16 w 29"/>
                <a:gd name="T25" fmla="*/ 1 h 38"/>
                <a:gd name="T26" fmla="*/ 25 w 29"/>
                <a:gd name="T27" fmla="*/ 25 h 38"/>
                <a:gd name="T28" fmla="*/ 28 w 29"/>
                <a:gd name="T29" fmla="*/ 35 h 38"/>
                <a:gd name="T30" fmla="*/ 27 w 29"/>
                <a:gd name="T31" fmla="*/ 38 h 38"/>
                <a:gd name="T32" fmla="*/ 27 w 29"/>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8">
                  <a:moveTo>
                    <a:pt x="27" y="38"/>
                  </a:moveTo>
                  <a:cubicBezTo>
                    <a:pt x="26" y="38"/>
                    <a:pt x="25" y="37"/>
                    <a:pt x="25" y="36"/>
                  </a:cubicBezTo>
                  <a:cubicBezTo>
                    <a:pt x="24" y="35"/>
                    <a:pt x="23" y="31"/>
                    <a:pt x="21" y="27"/>
                  </a:cubicBezTo>
                  <a:cubicBezTo>
                    <a:pt x="19" y="21"/>
                    <a:pt x="16" y="13"/>
                    <a:pt x="14" y="7"/>
                  </a:cubicBezTo>
                  <a:cubicBezTo>
                    <a:pt x="12" y="11"/>
                    <a:pt x="11" y="16"/>
                    <a:pt x="9" y="21"/>
                  </a:cubicBezTo>
                  <a:cubicBezTo>
                    <a:pt x="7" y="27"/>
                    <a:pt x="5" y="32"/>
                    <a:pt x="4" y="35"/>
                  </a:cubicBezTo>
                  <a:cubicBezTo>
                    <a:pt x="3" y="36"/>
                    <a:pt x="2" y="37"/>
                    <a:pt x="1" y="36"/>
                  </a:cubicBezTo>
                  <a:cubicBezTo>
                    <a:pt x="0" y="36"/>
                    <a:pt x="0" y="35"/>
                    <a:pt x="0" y="34"/>
                  </a:cubicBezTo>
                  <a:cubicBezTo>
                    <a:pt x="2" y="30"/>
                    <a:pt x="3" y="25"/>
                    <a:pt x="5" y="20"/>
                  </a:cubicBezTo>
                  <a:cubicBezTo>
                    <a:pt x="8" y="13"/>
                    <a:pt x="10" y="6"/>
                    <a:pt x="12" y="1"/>
                  </a:cubicBezTo>
                  <a:cubicBezTo>
                    <a:pt x="12" y="1"/>
                    <a:pt x="13" y="0"/>
                    <a:pt x="14" y="0"/>
                  </a:cubicBezTo>
                  <a:cubicBezTo>
                    <a:pt x="14" y="0"/>
                    <a:pt x="14" y="0"/>
                    <a:pt x="14" y="0"/>
                  </a:cubicBezTo>
                  <a:cubicBezTo>
                    <a:pt x="15" y="0"/>
                    <a:pt x="15" y="1"/>
                    <a:pt x="16" y="1"/>
                  </a:cubicBezTo>
                  <a:cubicBezTo>
                    <a:pt x="19" y="8"/>
                    <a:pt x="22" y="18"/>
                    <a:pt x="25" y="25"/>
                  </a:cubicBezTo>
                  <a:cubicBezTo>
                    <a:pt x="26" y="30"/>
                    <a:pt x="28" y="33"/>
                    <a:pt x="28" y="35"/>
                  </a:cubicBezTo>
                  <a:cubicBezTo>
                    <a:pt x="29" y="36"/>
                    <a:pt x="28" y="37"/>
                    <a:pt x="27" y="38"/>
                  </a:cubicBezTo>
                  <a:cubicBezTo>
                    <a:pt x="27" y="38"/>
                    <a:pt x="27" y="38"/>
                    <a:pt x="27"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20"/>
            <p:cNvSpPr/>
            <p:nvPr/>
          </p:nvSpPr>
          <p:spPr bwMode="auto">
            <a:xfrm>
              <a:off x="2630488" y="5153025"/>
              <a:ext cx="165100" cy="22225"/>
            </a:xfrm>
            <a:custGeom>
              <a:avLst/>
              <a:gdLst>
                <a:gd name="T0" fmla="*/ 28 w 30"/>
                <a:gd name="T1" fmla="*/ 4 h 4"/>
                <a:gd name="T2" fmla="*/ 18 w 30"/>
                <a:gd name="T3" fmla="*/ 4 h 4"/>
                <a:gd name="T4" fmla="*/ 2 w 30"/>
                <a:gd name="T5" fmla="*/ 4 h 4"/>
                <a:gd name="T6" fmla="*/ 2 w 30"/>
                <a:gd name="T7" fmla="*/ 4 h 4"/>
                <a:gd name="T8" fmla="*/ 0 w 30"/>
                <a:gd name="T9" fmla="*/ 2 h 4"/>
                <a:gd name="T10" fmla="*/ 2 w 30"/>
                <a:gd name="T11" fmla="*/ 0 h 4"/>
                <a:gd name="T12" fmla="*/ 18 w 30"/>
                <a:gd name="T13" fmla="*/ 0 h 4"/>
                <a:gd name="T14" fmla="*/ 28 w 30"/>
                <a:gd name="T15" fmla="*/ 0 h 4"/>
                <a:gd name="T16" fmla="*/ 30 w 30"/>
                <a:gd name="T17" fmla="*/ 2 h 4"/>
                <a:gd name="T18" fmla="*/ 28 w 30"/>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4">
                  <a:moveTo>
                    <a:pt x="28" y="4"/>
                  </a:moveTo>
                  <a:cubicBezTo>
                    <a:pt x="25" y="4"/>
                    <a:pt x="22" y="4"/>
                    <a:pt x="18" y="4"/>
                  </a:cubicBezTo>
                  <a:cubicBezTo>
                    <a:pt x="12" y="4"/>
                    <a:pt x="6" y="4"/>
                    <a:pt x="2" y="4"/>
                  </a:cubicBezTo>
                  <a:cubicBezTo>
                    <a:pt x="2" y="4"/>
                    <a:pt x="2" y="4"/>
                    <a:pt x="2" y="4"/>
                  </a:cubicBezTo>
                  <a:cubicBezTo>
                    <a:pt x="1" y="4"/>
                    <a:pt x="0" y="3"/>
                    <a:pt x="0" y="2"/>
                  </a:cubicBezTo>
                  <a:cubicBezTo>
                    <a:pt x="0" y="1"/>
                    <a:pt x="1" y="0"/>
                    <a:pt x="2" y="0"/>
                  </a:cubicBezTo>
                  <a:cubicBezTo>
                    <a:pt x="6" y="0"/>
                    <a:pt x="12" y="0"/>
                    <a:pt x="18" y="0"/>
                  </a:cubicBezTo>
                  <a:cubicBezTo>
                    <a:pt x="22" y="0"/>
                    <a:pt x="25" y="0"/>
                    <a:pt x="28" y="0"/>
                  </a:cubicBezTo>
                  <a:cubicBezTo>
                    <a:pt x="29" y="0"/>
                    <a:pt x="30" y="1"/>
                    <a:pt x="30" y="2"/>
                  </a:cubicBezTo>
                  <a:cubicBezTo>
                    <a:pt x="30" y="3"/>
                    <a:pt x="29" y="4"/>
                    <a:pt x="2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 name="组合 1"/>
          <p:cNvGrpSpPr/>
          <p:nvPr/>
        </p:nvGrpSpPr>
        <p:grpSpPr>
          <a:xfrm>
            <a:off x="6470015" y="2244090"/>
            <a:ext cx="4112895" cy="2709545"/>
            <a:chOff x="10189" y="3534"/>
            <a:chExt cx="6477" cy="4267"/>
          </a:xfrm>
        </p:grpSpPr>
        <p:sp>
          <p:nvSpPr>
            <p:cNvPr id="71" name="矩形 70"/>
            <p:cNvSpPr/>
            <p:nvPr/>
          </p:nvSpPr>
          <p:spPr>
            <a:xfrm>
              <a:off x="10189" y="4507"/>
              <a:ext cx="6477" cy="3294"/>
            </a:xfrm>
            <a:prstGeom prst="rect">
              <a:avLst/>
            </a:prstGeom>
          </p:spPr>
          <p:txBody>
            <a:bodyPr wrap="square">
              <a:spAutoFit/>
            </a:bodyPr>
            <a:lstStyle/>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1、以下哪个银行不是商业银行？</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A  中国工商银行                  </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B  中国人民银行</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C  中国建设银行                    </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D  中国银行</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10289" y="3534"/>
              <a:ext cx="2329" cy="725"/>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r>
                <a:rPr lang="zh-CN" altLang="en-US" sz="2400" dirty="0">
                  <a:solidFill>
                    <a:srgbClr val="A18560"/>
                  </a:solidFill>
                </a:rPr>
                <a:t>有奖竞答</a:t>
              </a:r>
              <a:endParaRPr lang="zh-CN" altLang="en-US" sz="2400" dirty="0">
                <a:solidFill>
                  <a:srgbClr val="A18560"/>
                </a:solidFill>
              </a:endParaRPr>
            </a:p>
          </p:txBody>
        </p:sp>
        <p:cxnSp>
          <p:nvCxnSpPr>
            <p:cNvPr id="73" name="直接连接符 72"/>
            <p:cNvCxnSpPr/>
            <p:nvPr/>
          </p:nvCxnSpPr>
          <p:spPr>
            <a:xfrm flipV="1">
              <a:off x="10289" y="4448"/>
              <a:ext cx="5603" cy="31"/>
            </a:xfrm>
            <a:prstGeom prst="line">
              <a:avLst/>
            </a:prstGeom>
            <a:solidFill>
              <a:srgbClr val="070606"/>
            </a:solidFill>
            <a:ln w="15875">
              <a:solidFill>
                <a:srgbClr val="A18560"/>
              </a:solidFill>
              <a:round/>
            </a:ln>
          </p:spPr>
        </p:cxnSp>
      </p:grpSp>
      <p:pic>
        <p:nvPicPr>
          <p:cNvPr id="74" name="图片 73" descr="logo"/>
          <p:cNvPicPr>
            <a:picLocks noChangeAspect="1"/>
          </p:cNvPicPr>
          <p:nvPr>
            <p:custDataLst>
              <p:tags r:id="rId1"/>
            </p:custDataLst>
          </p:nvPr>
        </p:nvPicPr>
        <p:blipFill>
          <a:blip r:embed="rId2"/>
          <a:stretch>
            <a:fillRect/>
          </a:stretch>
        </p:blipFill>
        <p:spPr>
          <a:xfrm>
            <a:off x="0" y="-586105"/>
            <a:ext cx="4114800" cy="274320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160000">
            <a:off x="7982717" y="-1985761"/>
            <a:ext cx="5542940" cy="6858000"/>
          </a:xfrm>
          <a:prstGeom prst="rect">
            <a:avLst/>
          </a:prstGeom>
        </p:spPr>
      </p:pic>
      <p:sp>
        <p:nvSpPr>
          <p:cNvPr id="75" name="文本框 74"/>
          <p:cNvSpPr txBox="1"/>
          <p:nvPr/>
        </p:nvSpPr>
        <p:spPr>
          <a:xfrm>
            <a:off x="8258175" y="5445125"/>
            <a:ext cx="1118235" cy="398780"/>
          </a:xfrm>
          <a:prstGeom prst="rect">
            <a:avLst/>
          </a:prstGeom>
          <a:noFill/>
        </p:spPr>
        <p:txBody>
          <a:bodyPr wrap="square" rtlCol="0">
            <a:spAutoFit/>
          </a:bodyPr>
          <a:p>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答案：B</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800" decel="100000"/>
                                        <p:tgtEl>
                                          <p:spTgt spid="2"/>
                                        </p:tgtEl>
                                      </p:cBhvr>
                                    </p:animEffect>
                                    <p:anim calcmode="lin" valueType="num">
                                      <p:cBhvr>
                                        <p:cTn id="15" dur="800" decel="100000" fill="hold"/>
                                        <p:tgtEl>
                                          <p:spTgt spid="2"/>
                                        </p:tgtEl>
                                        <p:attrNameLst>
                                          <p:attrName>style.rotation</p:attrName>
                                        </p:attrNameLst>
                                      </p:cBhvr>
                                      <p:tavLst>
                                        <p:tav tm="0">
                                          <p:val>
                                            <p:fltVal val="-90"/>
                                          </p:val>
                                        </p:tav>
                                        <p:tav tm="100000">
                                          <p:val>
                                            <p:fltVal val="0"/>
                                          </p:val>
                                        </p:tav>
                                      </p:tavLst>
                                    </p:anim>
                                    <p:anim calcmode="lin" valueType="num">
                                      <p:cBhvr>
                                        <p:cTn id="16" dur="800" decel="100000" fill="hold"/>
                                        <p:tgtEl>
                                          <p:spTgt spid="2"/>
                                        </p:tgtEl>
                                        <p:attrNameLst>
                                          <p:attrName>ppt_x</p:attrName>
                                        </p:attrNameLst>
                                      </p:cBhvr>
                                      <p:tavLst>
                                        <p:tav tm="0">
                                          <p:val>
                                            <p:strVal val="#ppt_x+0.4"/>
                                          </p:val>
                                        </p:tav>
                                        <p:tav tm="100000">
                                          <p:val>
                                            <p:strVal val="#ppt_x-0.05"/>
                                          </p:val>
                                        </p:tav>
                                      </p:tavLst>
                                    </p:anim>
                                    <p:anim calcmode="lin" valueType="num">
                                      <p:cBhvr>
                                        <p:cTn id="17" dur="800" decel="100000" fill="hold"/>
                                        <p:tgtEl>
                                          <p:spTgt spid="2"/>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000" fill="hold">
                                          <p:stCondLst>
                                            <p:cond delay="0"/>
                                          </p:stCondLst>
                                        </p:cTn>
                                        <p:tgtEl>
                                          <p:spTgt spid="75">
                                            <p:txEl>
                                              <p:pRg st="0" end="0"/>
                                            </p:txEl>
                                          </p:spTgt>
                                        </p:tgtEl>
                                        <p:attrNameLst>
                                          <p:attrName>style.visibility</p:attrName>
                                        </p:attrNameLst>
                                      </p:cBhvr>
                                      <p:to>
                                        <p:strVal val="visible"/>
                                      </p:to>
                                    </p:set>
                                    <p:anim calcmode="lin" valueType="num">
                                      <p:cBhvr>
                                        <p:cTn id="24" dur="1000" fill="hold"/>
                                        <p:tgtEl>
                                          <p:spTgt spid="75">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75">
                                            <p:txEl>
                                              <p:pRg st="0" end="0"/>
                                            </p:txEl>
                                          </p:spTgt>
                                        </p:tgtEl>
                                        <p:attrNameLst>
                                          <p:attrName>ppt_h</p:attrName>
                                        </p:attrNameLst>
                                      </p:cBhvr>
                                      <p:tavLst>
                                        <p:tav tm="0">
                                          <p:val>
                                            <p:fltVal val="0"/>
                                          </p:val>
                                        </p:tav>
                                        <p:tav tm="100000">
                                          <p:val>
                                            <p:strVal val="#ppt_h"/>
                                          </p:val>
                                        </p:tav>
                                      </p:tavLst>
                                    </p:anim>
                                    <p:animEffect transition="in" filter="fade">
                                      <p:cBhvr>
                                        <p:cTn id="26" dur="1000"/>
                                        <p:tgtEl>
                                          <p:spTgt spid="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98295" y="1856105"/>
            <a:ext cx="5797550" cy="2811780"/>
            <a:chOff x="2517" y="2923"/>
            <a:chExt cx="9130" cy="4428"/>
          </a:xfrm>
        </p:grpSpPr>
        <p:sp>
          <p:nvSpPr>
            <p:cNvPr id="71" name="矩形 70"/>
            <p:cNvSpPr/>
            <p:nvPr/>
          </p:nvSpPr>
          <p:spPr>
            <a:xfrm>
              <a:off x="2517" y="4057"/>
              <a:ext cx="9130" cy="3294"/>
            </a:xfrm>
            <a:prstGeom prst="rect">
              <a:avLst/>
            </a:prstGeom>
          </p:spPr>
          <p:txBody>
            <a:bodyPr wrap="square">
              <a:spAutoFit/>
            </a:bodyPr>
            <a:lstStyle/>
            <a:p>
              <a:pPr>
                <a:lnSpc>
                  <a:spcPct val="130000"/>
                </a:lnSpc>
              </a:pP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2</a:t>
              </a:r>
              <a:r>
                <a:rPr lang="zh-CN" altLang="en-US" sz="200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哈利波特的魔法世界里以下哪个属于金融机构？</a:t>
              </a:r>
              <a:endPar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A</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魁地奇精品店 </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B</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韦斯莱把戏坊</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C</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奥利凡德魔杖店</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D</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sym typeface="+mn-ea"/>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sym typeface="+mn-ea"/>
                </a:rPr>
                <a:t>古灵阁巫师银行</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2517" y="2923"/>
              <a:ext cx="2329" cy="725"/>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r>
                <a:rPr lang="zh-CN" altLang="en-US" sz="2400" dirty="0">
                  <a:solidFill>
                    <a:srgbClr val="A18560"/>
                  </a:solidFill>
                </a:rPr>
                <a:t>有奖竞答</a:t>
              </a:r>
              <a:endParaRPr lang="zh-CN" altLang="en-US" sz="2400" dirty="0">
                <a:solidFill>
                  <a:srgbClr val="A18560"/>
                </a:solidFill>
              </a:endParaRPr>
            </a:p>
          </p:txBody>
        </p:sp>
        <p:cxnSp>
          <p:nvCxnSpPr>
            <p:cNvPr id="73" name="直接连接符 72"/>
            <p:cNvCxnSpPr/>
            <p:nvPr/>
          </p:nvCxnSpPr>
          <p:spPr>
            <a:xfrm flipV="1">
              <a:off x="2517" y="3837"/>
              <a:ext cx="5603" cy="31"/>
            </a:xfrm>
            <a:prstGeom prst="line">
              <a:avLst/>
            </a:prstGeom>
            <a:solidFill>
              <a:srgbClr val="070606"/>
            </a:solidFill>
            <a:ln w="15875">
              <a:solidFill>
                <a:srgbClr val="A18560"/>
              </a:solidFill>
              <a:round/>
            </a:ln>
          </p:spPr>
        </p:cxnSp>
      </p:grpSp>
      <p:pic>
        <p:nvPicPr>
          <p:cNvPr id="74" name="图片 73" descr="logo"/>
          <p:cNvPicPr>
            <a:picLocks noChangeAspect="1"/>
          </p:cNvPicPr>
          <p:nvPr>
            <p:custDataLst>
              <p:tags r:id="rId1"/>
            </p:custDataLst>
          </p:nvPr>
        </p:nvPicPr>
        <p:blipFill>
          <a:blip r:embed="rId2"/>
          <a:stretch>
            <a:fillRect/>
          </a:stretch>
        </p:blipFill>
        <p:spPr>
          <a:xfrm>
            <a:off x="0" y="-586105"/>
            <a:ext cx="4114800" cy="2743200"/>
          </a:xfrm>
          <a:prstGeom prst="rect">
            <a:avLst/>
          </a:prstGeom>
        </p:spPr>
      </p:pic>
      <p:pic>
        <p:nvPicPr>
          <p:cNvPr id="4" name="https://img7.file.cache.docer.com/storage/1634788287215563436/d47a437d91ab72ca314a5205cd48de02vcgv1.png" descr="&amp;pky02168459008_sjzg_VCG211345214857&amp;39&amp;src_toppic_inpsrchzd1&amp;"/>
          <p:cNvPicPr>
            <a:picLocks noChangeAspect="1"/>
          </p:cNvPicPr>
          <p:nvPr/>
        </p:nvPicPr>
        <p:blipFill>
          <a:blip r:embed="rId3">
            <a:lum bright="30000" contrast="-30000"/>
          </a:blip>
          <a:stretch>
            <a:fillRect/>
          </a:stretch>
        </p:blipFill>
        <p:spPr>
          <a:xfrm flipH="1">
            <a:off x="7109460" y="1938020"/>
            <a:ext cx="3003550" cy="4919980"/>
          </a:xfrm>
          <a:prstGeom prst="rect">
            <a:avLst/>
          </a:prstGeom>
        </p:spPr>
      </p:pic>
      <p:pic>
        <p:nvPicPr>
          <p:cNvPr id="75" name="图片 7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865245" y="0"/>
            <a:ext cx="8326582" cy="3245429"/>
          </a:xfrm>
          <a:prstGeom prst="rect">
            <a:avLst/>
          </a:prstGeom>
        </p:spPr>
      </p:pic>
      <p:sp>
        <p:nvSpPr>
          <p:cNvPr id="2" name="文本框 1"/>
          <p:cNvSpPr txBox="1"/>
          <p:nvPr/>
        </p:nvSpPr>
        <p:spPr>
          <a:xfrm>
            <a:off x="3077210" y="5341620"/>
            <a:ext cx="1334135" cy="398780"/>
          </a:xfrm>
          <a:prstGeom prst="rect">
            <a:avLst/>
          </a:prstGeom>
          <a:noFill/>
        </p:spPr>
        <p:txBody>
          <a:bodyPr wrap="square" rtlCol="0">
            <a:spAutoFit/>
          </a:bodyPr>
          <a:p>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答案：</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D</a:t>
            </a:r>
            <a:endPar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800" decel="100000"/>
                                        <p:tgtEl>
                                          <p:spTgt spid="3"/>
                                        </p:tgtEl>
                                      </p:cBhvr>
                                    </p:animEffect>
                                    <p:anim calcmode="lin" valueType="num">
                                      <p:cBhvr>
                                        <p:cTn id="13" dur="800" decel="100000" fill="hold"/>
                                        <p:tgtEl>
                                          <p:spTgt spid="3"/>
                                        </p:tgtEl>
                                        <p:attrNameLst>
                                          <p:attrName>style.rotation</p:attrName>
                                        </p:attrNameLst>
                                      </p:cBhvr>
                                      <p:tavLst>
                                        <p:tav tm="0">
                                          <p:val>
                                            <p:fltVal val="-90"/>
                                          </p:val>
                                        </p:tav>
                                        <p:tav tm="100000">
                                          <p:val>
                                            <p:fltVal val="0"/>
                                          </p:val>
                                        </p:tav>
                                      </p:tavLst>
                                    </p:anim>
                                    <p:anim calcmode="lin" valueType="num">
                                      <p:cBhvr>
                                        <p:cTn id="14" dur="800" decel="100000" fill="hold"/>
                                        <p:tgtEl>
                                          <p:spTgt spid="3"/>
                                        </p:tgtEl>
                                        <p:attrNameLst>
                                          <p:attrName>ppt_x</p:attrName>
                                        </p:attrNameLst>
                                      </p:cBhvr>
                                      <p:tavLst>
                                        <p:tav tm="0">
                                          <p:val>
                                            <p:strVal val="#ppt_x+0.4"/>
                                          </p:val>
                                        </p:tav>
                                        <p:tav tm="100000">
                                          <p:val>
                                            <p:strVal val="#ppt_x-0.05"/>
                                          </p:val>
                                        </p:tav>
                                      </p:tavLst>
                                    </p:anim>
                                    <p:anim calcmode="lin" valueType="num">
                                      <p:cBhvr>
                                        <p:cTn id="15" dur="800" decel="100000" fill="hold"/>
                                        <p:tgtEl>
                                          <p:spTgt spid="3"/>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000" fill="hold">
                                          <p:stCondLst>
                                            <p:cond delay="0"/>
                                          </p:stCondLst>
                                        </p:cTn>
                                        <p:tgtEl>
                                          <p:spTgt spid="2">
                                            <p:txEl>
                                              <p:pRg st="0" end="0"/>
                                            </p:txEl>
                                          </p:spTgt>
                                        </p:tgtEl>
                                        <p:attrNameLst>
                                          <p:attrName>style.visibility</p:attrName>
                                        </p:attrNameLst>
                                      </p:cBhvr>
                                      <p:to>
                                        <p:strVal val="visible"/>
                                      </p:to>
                                    </p:set>
                                    <p:anim calcmode="lin" valueType="num">
                                      <p:cBhvr>
                                        <p:cTn id="22"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4"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383655" y="2522855"/>
            <a:ext cx="4112895" cy="3109595"/>
            <a:chOff x="10053" y="3973"/>
            <a:chExt cx="6477" cy="4897"/>
          </a:xfrm>
        </p:grpSpPr>
        <p:sp>
          <p:nvSpPr>
            <p:cNvPr id="71" name="矩形 70"/>
            <p:cNvSpPr/>
            <p:nvPr/>
          </p:nvSpPr>
          <p:spPr>
            <a:xfrm>
              <a:off x="10053" y="4946"/>
              <a:ext cx="6477" cy="3924"/>
            </a:xfrm>
            <a:prstGeom prst="rect">
              <a:avLst/>
            </a:prstGeom>
          </p:spPr>
          <p:txBody>
            <a:bodyPr wrap="square">
              <a:spAutoFit/>
            </a:bodyPr>
            <a:lstStyle/>
            <a:p>
              <a:pPr>
                <a:lnSpc>
                  <a:spcPct val="130000"/>
                </a:lnSpc>
              </a:pP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3</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、以下哪个职能体现了中央银行是</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zh-CN" altLang="en-US" sz="2000">
                  <a:solidFill>
                    <a:sysClr val="windowText" lastClr="000000">
                      <a:lumMod val="65000"/>
                      <a:lumOff val="35000"/>
                    </a:sysClr>
                  </a:solidFill>
                  <a:latin typeface="微软雅黑" panose="020B0503020204020204" pitchFamily="34" charset="-122"/>
                  <a:ea typeface="微软雅黑" panose="020B0503020204020204" pitchFamily="34" charset="-122"/>
                </a:rPr>
                <a:t>政府的银行</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A</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发放贷款</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B</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制定货币政策</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C</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吸收存款</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3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D</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  </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证券发行</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72" name="文本框 71"/>
            <p:cNvSpPr txBox="1"/>
            <p:nvPr/>
          </p:nvSpPr>
          <p:spPr>
            <a:xfrm>
              <a:off x="10153" y="3973"/>
              <a:ext cx="2329" cy="725"/>
            </a:xfrm>
            <a:prstGeom prst="rect">
              <a:avLst/>
            </a:prstGeom>
            <a:noFill/>
          </p:spPr>
          <p:txBody>
            <a:bodyPr wrap="square"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r>
                <a:rPr lang="zh-CN" altLang="en-US" sz="2400" dirty="0">
                  <a:solidFill>
                    <a:srgbClr val="A18560"/>
                  </a:solidFill>
                </a:rPr>
                <a:t>有奖竞答</a:t>
              </a:r>
              <a:endParaRPr lang="zh-CN" altLang="en-US" sz="2400" dirty="0">
                <a:solidFill>
                  <a:srgbClr val="A18560"/>
                </a:solidFill>
              </a:endParaRPr>
            </a:p>
          </p:txBody>
        </p:sp>
        <p:cxnSp>
          <p:nvCxnSpPr>
            <p:cNvPr id="73" name="直接连接符 72"/>
            <p:cNvCxnSpPr/>
            <p:nvPr/>
          </p:nvCxnSpPr>
          <p:spPr>
            <a:xfrm flipV="1">
              <a:off x="10153" y="4887"/>
              <a:ext cx="5603" cy="31"/>
            </a:xfrm>
            <a:prstGeom prst="line">
              <a:avLst/>
            </a:prstGeom>
            <a:solidFill>
              <a:srgbClr val="070606"/>
            </a:solidFill>
            <a:ln w="15875">
              <a:solidFill>
                <a:srgbClr val="A18560"/>
              </a:solidFill>
              <a:round/>
            </a:ln>
          </p:spPr>
        </p:cxnSp>
      </p:grpSp>
      <p:pic>
        <p:nvPicPr>
          <p:cNvPr id="74" name="图片 73" descr="logo"/>
          <p:cNvPicPr>
            <a:picLocks noChangeAspect="1"/>
          </p:cNvPicPr>
          <p:nvPr>
            <p:custDataLst>
              <p:tags r:id="rId1"/>
            </p:custDataLst>
          </p:nvPr>
        </p:nvPicPr>
        <p:blipFill>
          <a:blip r:embed="rId2"/>
          <a:stretch>
            <a:fillRect/>
          </a:stretch>
        </p:blipFill>
        <p:spPr>
          <a:xfrm>
            <a:off x="0" y="-586105"/>
            <a:ext cx="4114800" cy="2743200"/>
          </a:xfrm>
          <a:prstGeom prst="rect">
            <a:avLst/>
          </a:prstGeom>
        </p:spPr>
      </p:pic>
      <p:pic>
        <p:nvPicPr>
          <p:cNvPr id="2" name="图片 1"/>
          <p:cNvPicPr>
            <a:picLocks noChangeAspect="1"/>
          </p:cNvPicPr>
          <p:nvPr/>
        </p:nvPicPr>
        <p:blipFill>
          <a:blip r:embed="rId3">
            <a:lum bright="6000" contrast="-12000"/>
          </a:blip>
          <a:stretch>
            <a:fillRect/>
          </a:stretch>
        </p:blipFill>
        <p:spPr>
          <a:xfrm>
            <a:off x="1073785" y="2675890"/>
            <a:ext cx="4249420" cy="2280285"/>
          </a:xfrm>
          <a:prstGeom prst="rect">
            <a:avLst/>
          </a:prstGeom>
        </p:spPr>
      </p:pic>
      <p:pic>
        <p:nvPicPr>
          <p:cNvPr id="4" name="图片 3"/>
          <p:cNvPicPr>
            <a:picLocks noChangeAspect="1"/>
          </p:cNvPicPr>
          <p:nvPr>
            <p:custDataLst>
              <p:tags r:id="rId4"/>
            </p:custDataLst>
          </p:nvPr>
        </p:nvPicPr>
        <p:blipFill rotWithShape="1">
          <a:blip r:embed="rId5">
            <a:extLst>
              <a:ext uri="{28A0092B-C50C-407E-A947-70E740481C1C}">
                <a14:useLocalDpi xmlns:a14="http://schemas.microsoft.com/office/drawing/2010/main" val="0"/>
              </a:ext>
            </a:extLst>
          </a:blip>
          <a:srcRect l="15679" t="10534" r="17974"/>
          <a:stretch>
            <a:fillRect/>
          </a:stretch>
        </p:blipFill>
        <p:spPr>
          <a:xfrm rot="14940271">
            <a:off x="8734953" y="-974460"/>
            <a:ext cx="3854354" cy="5116799"/>
          </a:xfrm>
          <a:prstGeom prst="rect">
            <a:avLst/>
          </a:prstGeom>
        </p:spPr>
      </p:pic>
      <p:sp>
        <p:nvSpPr>
          <p:cNvPr id="6" name="文本框 5"/>
          <p:cNvSpPr txBox="1"/>
          <p:nvPr/>
        </p:nvSpPr>
        <p:spPr>
          <a:xfrm>
            <a:off x="8442325" y="5389880"/>
            <a:ext cx="1334135" cy="398780"/>
          </a:xfrm>
          <a:prstGeom prst="rect">
            <a:avLst/>
          </a:prstGeom>
          <a:noFill/>
        </p:spPr>
        <p:txBody>
          <a:bodyPr wrap="square" rtlCol="0">
            <a:spAutoFit/>
          </a:bodyPr>
          <a:p>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答案：</a:t>
            </a:r>
            <a:r>
              <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B</a:t>
            </a:r>
            <a:endParaRPr lang="en-US" alt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800" decel="100000"/>
                                        <p:tgtEl>
                                          <p:spTgt spid="3"/>
                                        </p:tgtEl>
                                      </p:cBhvr>
                                    </p:animEffect>
                                    <p:anim calcmode="lin" valueType="num">
                                      <p:cBhvr>
                                        <p:cTn id="15" dur="800" decel="100000" fill="hold"/>
                                        <p:tgtEl>
                                          <p:spTgt spid="3"/>
                                        </p:tgtEl>
                                        <p:attrNameLst>
                                          <p:attrName>style.rotation</p:attrName>
                                        </p:attrNameLst>
                                      </p:cBhvr>
                                      <p:tavLst>
                                        <p:tav tm="0">
                                          <p:val>
                                            <p:fltVal val="-90"/>
                                          </p:val>
                                        </p:tav>
                                        <p:tav tm="100000">
                                          <p:val>
                                            <p:fltVal val="0"/>
                                          </p:val>
                                        </p:tav>
                                      </p:tavLst>
                                    </p:anim>
                                    <p:anim calcmode="lin" valueType="num">
                                      <p:cBhvr>
                                        <p:cTn id="16" dur="800" decel="100000" fill="hold"/>
                                        <p:tgtEl>
                                          <p:spTgt spid="3"/>
                                        </p:tgtEl>
                                        <p:attrNameLst>
                                          <p:attrName>ppt_x</p:attrName>
                                        </p:attrNameLst>
                                      </p:cBhvr>
                                      <p:tavLst>
                                        <p:tav tm="0">
                                          <p:val>
                                            <p:strVal val="#ppt_x+0.4"/>
                                          </p:val>
                                        </p:tav>
                                        <p:tav tm="100000">
                                          <p:val>
                                            <p:strVal val="#ppt_x-0.05"/>
                                          </p:val>
                                        </p:tav>
                                      </p:tavLst>
                                    </p:anim>
                                    <p:anim calcmode="lin" valueType="num">
                                      <p:cBhvr>
                                        <p:cTn id="17" dur="800" decel="100000" fill="hold"/>
                                        <p:tgtEl>
                                          <p:spTgt spid="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000" fill="hold">
                                          <p:stCondLst>
                                            <p:cond delay="0"/>
                                          </p:stCondLst>
                                        </p:cTn>
                                        <p:tgtEl>
                                          <p:spTgt spid="6">
                                            <p:txEl>
                                              <p:pRg st="0" end="0"/>
                                            </p:txEl>
                                          </p:spTgt>
                                        </p:tgtEl>
                                        <p:attrNameLst>
                                          <p:attrName>style.visibility</p:attrName>
                                        </p:attrNameLst>
                                      </p:cBhvr>
                                      <p:to>
                                        <p:strVal val="visible"/>
                                      </p:to>
                                    </p:set>
                                    <p:anim calcmode="lin" valueType="num">
                                      <p:cBhvr>
                                        <p:cTn id="24"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1856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9966" y="1938622"/>
            <a:ext cx="3731626" cy="2805037"/>
          </a:xfrm>
          <a:prstGeom prst="rect">
            <a:avLst/>
          </a:prstGeom>
        </p:spPr>
      </p:pic>
      <p:sp>
        <p:nvSpPr>
          <p:cNvPr id="8" name="文本框 7"/>
          <p:cNvSpPr txBox="1"/>
          <p:nvPr/>
        </p:nvSpPr>
        <p:spPr>
          <a:xfrm>
            <a:off x="5340649" y="1938622"/>
            <a:ext cx="3840480" cy="829945"/>
          </a:xfrm>
          <a:prstGeom prst="rect">
            <a:avLst/>
          </a:prstGeom>
          <a:noFill/>
        </p:spPr>
        <p:txBody>
          <a:bodyPr wrap="none" rtlCol="0">
            <a:spAutoFit/>
          </a:bodyPr>
          <a:lstStyle/>
          <a:p>
            <a:pPr algn="l"/>
            <a:r>
              <a:rPr kumimoji="1" lang="zh-CN" altLang="en-US" sz="4800" b="1" dirty="0" smtClean="0">
                <a:solidFill>
                  <a:srgbClr val="A18560"/>
                </a:solidFill>
                <a:cs typeface="+mn-ea"/>
                <a:sym typeface="+mn-lt"/>
              </a:rPr>
              <a:t>说出你的疑问</a:t>
            </a:r>
            <a:endParaRPr kumimoji="1" lang="zh-CN" altLang="en-US" sz="4800" b="1" dirty="0" smtClean="0">
              <a:solidFill>
                <a:srgbClr val="A18560"/>
              </a:solidFill>
              <a:cs typeface="+mn-ea"/>
              <a:sym typeface="+mn-lt"/>
            </a:endParaRPr>
          </a:p>
        </p:txBody>
      </p:sp>
      <p:sp>
        <p:nvSpPr>
          <p:cNvPr id="13" name="TextBox 11"/>
          <p:cNvSpPr txBox="1"/>
          <p:nvPr/>
        </p:nvSpPr>
        <p:spPr>
          <a:xfrm>
            <a:off x="5476875" y="2875280"/>
            <a:ext cx="3768090" cy="430530"/>
          </a:xfrm>
          <a:prstGeom prst="rect">
            <a:avLst/>
          </a:prstGeom>
          <a:noFill/>
        </p:spPr>
        <p:txBody>
          <a:bodyPr wrap="square" lIns="0" tIns="0" rIns="0" bIns="0" rtlCol="0">
            <a:spAutoFit/>
          </a:bodyPr>
          <a:lstStyle/>
          <a:p>
            <a:pPr algn="l"/>
            <a:r>
              <a:rPr lang="zh-CN" altLang="en-US" sz="2800" dirty="0">
                <a:solidFill>
                  <a:schemeClr val="bg1">
                    <a:lumMod val="50000"/>
                  </a:schemeClr>
                </a:solidFill>
                <a:latin typeface="+mn-ea"/>
                <a:cs typeface="+mn-ea"/>
                <a:sym typeface="+mn-ea"/>
              </a:rPr>
              <a:t>s</a:t>
            </a:r>
            <a:r>
              <a:rPr lang="zh-CN" altLang="en-US" sz="2800" dirty="0">
                <a:solidFill>
                  <a:schemeClr val="bg1">
                    <a:lumMod val="50000"/>
                  </a:schemeClr>
                </a:solidFill>
                <a:latin typeface="+mn-ea"/>
                <a:cs typeface="+mn-ea"/>
                <a:sym typeface="+mn-ea"/>
              </a:rPr>
              <a:t>peak your doubts</a:t>
            </a:r>
            <a:endParaRPr lang="zh-CN" altLang="en-US" sz="2800" dirty="0">
              <a:solidFill>
                <a:schemeClr val="bg1">
                  <a:lumMod val="50000"/>
                </a:schemeClr>
              </a:solidFill>
              <a:latin typeface="+mn-ea"/>
              <a:cs typeface="+mn-ea"/>
              <a:sym typeface="+mn-ea"/>
            </a:endParaRPr>
          </a:p>
        </p:txBody>
      </p:sp>
      <p:pic>
        <p:nvPicPr>
          <p:cNvPr id="2" name="图片 1" descr="logo"/>
          <p:cNvPicPr>
            <a:picLocks noChangeAspect="1"/>
          </p:cNvPicPr>
          <p:nvPr>
            <p:custDataLst>
              <p:tags r:id="rId2"/>
            </p:custDataLst>
          </p:nvPr>
        </p:nvPicPr>
        <p:blipFill>
          <a:blip r:embed="rId3"/>
          <a:stretch>
            <a:fillRect/>
          </a:stretch>
        </p:blipFill>
        <p:spPr>
          <a:xfrm>
            <a:off x="217170" y="-524510"/>
            <a:ext cx="3973830" cy="264985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130" y="2378075"/>
            <a:ext cx="5321935" cy="4479925"/>
          </a:xfrm>
          <a:prstGeom prst="rect">
            <a:avLst/>
          </a:prstGeom>
        </p:spPr>
      </p:pic>
      <p:grpSp>
        <p:nvGrpSpPr>
          <p:cNvPr id="6" name="组合 1"/>
          <p:cNvGrpSpPr/>
          <p:nvPr/>
        </p:nvGrpSpPr>
        <p:grpSpPr bwMode="auto">
          <a:xfrm rot="2040000">
            <a:off x="9481820" y="1214120"/>
            <a:ext cx="1450975" cy="2145030"/>
            <a:chOff x="3510498" y="1715525"/>
            <a:chExt cx="1161003" cy="1715296"/>
          </a:xfrm>
          <a:gradFill>
            <a:gsLst>
              <a:gs pos="0">
                <a:srgbClr val="C09D87">
                  <a:alpha val="72000"/>
                </a:srgbClr>
              </a:gs>
              <a:gs pos="57000">
                <a:srgbClr val="A18560"/>
              </a:gs>
            </a:gsLst>
            <a:lin ang="5400000" scaled="0"/>
          </a:gradFill>
        </p:grpSpPr>
        <p:sp>
          <p:nvSpPr>
            <p:cNvPr id="9" name="Freeform 167"/>
            <p:cNvSpPr>
              <a:spLocks noEditPoints="1"/>
            </p:cNvSpPr>
            <p:nvPr/>
          </p:nvSpPr>
          <p:spPr bwMode="auto">
            <a:xfrm>
              <a:off x="3510498" y="1715525"/>
              <a:ext cx="1161003" cy="1373905"/>
            </a:xfrm>
            <a:custGeom>
              <a:avLst/>
              <a:gdLst>
                <a:gd name="T0" fmla="*/ 2147483647 w 138"/>
                <a:gd name="T1" fmla="*/ 2147483647 h 181"/>
                <a:gd name="T2" fmla="*/ 2147483647 w 138"/>
                <a:gd name="T3" fmla="*/ 2147483647 h 181"/>
                <a:gd name="T4" fmla="*/ 2147483647 w 138"/>
                <a:gd name="T5" fmla="*/ 2147483647 h 181"/>
                <a:gd name="T6" fmla="*/ 2147483647 w 138"/>
                <a:gd name="T7" fmla="*/ 2147483647 h 181"/>
                <a:gd name="T8" fmla="*/ 2147483647 w 138"/>
                <a:gd name="T9" fmla="*/ 2147483647 h 181"/>
                <a:gd name="T10" fmla="*/ 2147483647 w 138"/>
                <a:gd name="T11" fmla="*/ 2147483647 h 181"/>
                <a:gd name="T12" fmla="*/ 2147483647 w 138"/>
                <a:gd name="T13" fmla="*/ 2147483647 h 181"/>
                <a:gd name="T14" fmla="*/ 2147483647 w 138"/>
                <a:gd name="T15" fmla="*/ 2147483647 h 181"/>
                <a:gd name="T16" fmla="*/ 2147483647 w 138"/>
                <a:gd name="T17" fmla="*/ 2147483647 h 181"/>
                <a:gd name="T18" fmla="*/ 2147483647 w 138"/>
                <a:gd name="T19" fmla="*/ 2147483647 h 181"/>
                <a:gd name="T20" fmla="*/ 2147483647 w 138"/>
                <a:gd name="T21" fmla="*/ 2147483647 h 181"/>
                <a:gd name="T22" fmla="*/ 2147483647 w 138"/>
                <a:gd name="T23" fmla="*/ 2147483647 h 181"/>
                <a:gd name="T24" fmla="*/ 2147483647 w 138"/>
                <a:gd name="T25" fmla="*/ 2147483647 h 181"/>
                <a:gd name="T26" fmla="*/ 2147483647 w 138"/>
                <a:gd name="T27" fmla="*/ 2147483647 h 181"/>
                <a:gd name="T28" fmla="*/ 2147483647 w 138"/>
                <a:gd name="T29" fmla="*/ 2147483647 h 181"/>
                <a:gd name="T30" fmla="*/ 2147483647 w 138"/>
                <a:gd name="T31" fmla="*/ 2147483647 h 181"/>
                <a:gd name="T32" fmla="*/ 2147483647 w 138"/>
                <a:gd name="T33" fmla="*/ 2147483647 h 181"/>
                <a:gd name="T34" fmla="*/ 2147483647 w 138"/>
                <a:gd name="T35" fmla="*/ 2147483647 h 181"/>
                <a:gd name="T36" fmla="*/ 2147483647 w 138"/>
                <a:gd name="T37" fmla="*/ 2147483647 h 181"/>
                <a:gd name="T38" fmla="*/ 2147483647 w 138"/>
                <a:gd name="T39" fmla="*/ 2147483647 h 181"/>
                <a:gd name="T40" fmla="*/ 2147483647 w 138"/>
                <a:gd name="T41" fmla="*/ 2147483647 h 181"/>
                <a:gd name="T42" fmla="*/ 2147483647 w 138"/>
                <a:gd name="T43" fmla="*/ 2147483647 h 181"/>
                <a:gd name="T44" fmla="*/ 2147483647 w 138"/>
                <a:gd name="T45" fmla="*/ 2147483647 h 181"/>
                <a:gd name="T46" fmla="*/ 2147483647 w 138"/>
                <a:gd name="T47" fmla="*/ 2147483647 h 181"/>
                <a:gd name="T48" fmla="*/ 2147483647 w 138"/>
                <a:gd name="T49" fmla="*/ 2147483647 h 1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8" h="181">
                  <a:moveTo>
                    <a:pt x="135" y="52"/>
                  </a:moveTo>
                  <a:cubicBezTo>
                    <a:pt x="130" y="0"/>
                    <a:pt x="60" y="26"/>
                    <a:pt x="33" y="43"/>
                  </a:cubicBezTo>
                  <a:cubicBezTo>
                    <a:pt x="32" y="41"/>
                    <a:pt x="30" y="40"/>
                    <a:pt x="28" y="41"/>
                  </a:cubicBezTo>
                  <a:cubicBezTo>
                    <a:pt x="11" y="48"/>
                    <a:pt x="0" y="68"/>
                    <a:pt x="11" y="85"/>
                  </a:cubicBezTo>
                  <a:cubicBezTo>
                    <a:pt x="19" y="97"/>
                    <a:pt x="33" y="99"/>
                    <a:pt x="44" y="92"/>
                  </a:cubicBezTo>
                  <a:cubicBezTo>
                    <a:pt x="45" y="94"/>
                    <a:pt x="49" y="94"/>
                    <a:pt x="50" y="91"/>
                  </a:cubicBezTo>
                  <a:cubicBezTo>
                    <a:pt x="50" y="90"/>
                    <a:pt x="51" y="88"/>
                    <a:pt x="51" y="86"/>
                  </a:cubicBezTo>
                  <a:cubicBezTo>
                    <a:pt x="51" y="85"/>
                    <a:pt x="51" y="85"/>
                    <a:pt x="51" y="85"/>
                  </a:cubicBezTo>
                  <a:cubicBezTo>
                    <a:pt x="52" y="85"/>
                    <a:pt x="52" y="84"/>
                    <a:pt x="52" y="83"/>
                  </a:cubicBezTo>
                  <a:cubicBezTo>
                    <a:pt x="57" y="68"/>
                    <a:pt x="66" y="53"/>
                    <a:pt x="84" y="56"/>
                  </a:cubicBezTo>
                  <a:cubicBezTo>
                    <a:pt x="108" y="60"/>
                    <a:pt x="97" y="93"/>
                    <a:pt x="90" y="105"/>
                  </a:cubicBezTo>
                  <a:cubicBezTo>
                    <a:pt x="79" y="123"/>
                    <a:pt x="63" y="140"/>
                    <a:pt x="65" y="160"/>
                  </a:cubicBezTo>
                  <a:cubicBezTo>
                    <a:pt x="58" y="158"/>
                    <a:pt x="55" y="169"/>
                    <a:pt x="62" y="172"/>
                  </a:cubicBezTo>
                  <a:cubicBezTo>
                    <a:pt x="85" y="181"/>
                    <a:pt x="96" y="175"/>
                    <a:pt x="100" y="151"/>
                  </a:cubicBezTo>
                  <a:cubicBezTo>
                    <a:pt x="107" y="116"/>
                    <a:pt x="138" y="90"/>
                    <a:pt x="135" y="52"/>
                  </a:cubicBezTo>
                  <a:close/>
                  <a:moveTo>
                    <a:pt x="95" y="128"/>
                  </a:moveTo>
                  <a:cubicBezTo>
                    <a:pt x="92" y="135"/>
                    <a:pt x="90" y="141"/>
                    <a:pt x="89" y="148"/>
                  </a:cubicBezTo>
                  <a:cubicBezTo>
                    <a:pt x="87" y="161"/>
                    <a:pt x="83" y="164"/>
                    <a:pt x="73" y="163"/>
                  </a:cubicBezTo>
                  <a:cubicBezTo>
                    <a:pt x="74" y="125"/>
                    <a:pt x="127" y="101"/>
                    <a:pt x="103" y="60"/>
                  </a:cubicBezTo>
                  <a:cubicBezTo>
                    <a:pt x="86" y="32"/>
                    <a:pt x="50" y="58"/>
                    <a:pt x="44" y="83"/>
                  </a:cubicBezTo>
                  <a:cubicBezTo>
                    <a:pt x="36" y="87"/>
                    <a:pt x="26" y="86"/>
                    <a:pt x="20" y="78"/>
                  </a:cubicBezTo>
                  <a:cubicBezTo>
                    <a:pt x="13" y="66"/>
                    <a:pt x="22" y="56"/>
                    <a:pt x="30" y="49"/>
                  </a:cubicBezTo>
                  <a:cubicBezTo>
                    <a:pt x="31" y="50"/>
                    <a:pt x="32" y="50"/>
                    <a:pt x="34" y="49"/>
                  </a:cubicBezTo>
                  <a:cubicBezTo>
                    <a:pt x="56" y="37"/>
                    <a:pt x="120" y="13"/>
                    <a:pt x="123" y="57"/>
                  </a:cubicBezTo>
                  <a:cubicBezTo>
                    <a:pt x="124" y="82"/>
                    <a:pt x="106" y="107"/>
                    <a:pt x="95"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sz="3200">
                <a:solidFill>
                  <a:srgbClr val="A18560"/>
                </a:solidFill>
              </a:endParaRPr>
            </a:p>
          </p:txBody>
        </p:sp>
        <p:sp>
          <p:nvSpPr>
            <p:cNvPr id="7" name="Freeform 168"/>
            <p:cNvSpPr>
              <a:spLocks noEditPoints="1"/>
            </p:cNvSpPr>
            <p:nvPr/>
          </p:nvSpPr>
          <p:spPr bwMode="auto">
            <a:xfrm>
              <a:off x="4026499" y="3081100"/>
              <a:ext cx="405430" cy="349721"/>
            </a:xfrm>
            <a:custGeom>
              <a:avLst/>
              <a:gdLst>
                <a:gd name="T0" fmla="*/ 2147483647 w 49"/>
                <a:gd name="T1" fmla="*/ 2147483647 h 46"/>
                <a:gd name="T2" fmla="*/ 2147483647 w 49"/>
                <a:gd name="T3" fmla="*/ 2147483647 h 46"/>
                <a:gd name="T4" fmla="*/ 2147483647 w 49"/>
                <a:gd name="T5" fmla="*/ 2147483647 h 46"/>
                <a:gd name="T6" fmla="*/ 2147483647 w 49"/>
                <a:gd name="T7" fmla="*/ 2147483647 h 46"/>
                <a:gd name="T8" fmla="*/ 2147483647 w 49"/>
                <a:gd name="T9" fmla="*/ 2147483647 h 46"/>
                <a:gd name="T10" fmla="*/ 2147483647 w 49"/>
                <a:gd name="T11" fmla="*/ 2147483647 h 46"/>
                <a:gd name="T12" fmla="*/ 2147483647 w 49"/>
                <a:gd name="T13" fmla="*/ 2147483647 h 46"/>
                <a:gd name="T14" fmla="*/ 2147483647 w 49"/>
                <a:gd name="T15" fmla="*/ 2147483647 h 46"/>
                <a:gd name="T16" fmla="*/ 2147483647 w 49"/>
                <a:gd name="T17" fmla="*/ 2147483647 h 46"/>
                <a:gd name="T18" fmla="*/ 2147483647 w 49"/>
                <a:gd name="T19" fmla="*/ 2147483647 h 46"/>
                <a:gd name="T20" fmla="*/ 2147483647 w 49"/>
                <a:gd name="T21" fmla="*/ 2147483647 h 46"/>
                <a:gd name="T22" fmla="*/ 2147483647 w 49"/>
                <a:gd name="T23" fmla="*/ 2147483647 h 46"/>
                <a:gd name="T24" fmla="*/ 2147483647 w 49"/>
                <a:gd name="T25" fmla="*/ 2147483647 h 46"/>
                <a:gd name="T26" fmla="*/ 2147483647 w 49"/>
                <a:gd name="T27" fmla="*/ 2147483647 h 46"/>
                <a:gd name="T28" fmla="*/ 2147483647 w 49"/>
                <a:gd name="T29" fmla="*/ 2147483647 h 46"/>
                <a:gd name="T30" fmla="*/ 2147483647 w 49"/>
                <a:gd name="T31" fmla="*/ 2147483647 h 46"/>
                <a:gd name="T32" fmla="*/ 2147483647 w 49"/>
                <a:gd name="T33" fmla="*/ 2147483647 h 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46">
                  <a:moveTo>
                    <a:pt x="41" y="3"/>
                  </a:moveTo>
                  <a:cubicBezTo>
                    <a:pt x="36" y="0"/>
                    <a:pt x="28" y="0"/>
                    <a:pt x="23" y="3"/>
                  </a:cubicBezTo>
                  <a:cubicBezTo>
                    <a:pt x="8" y="4"/>
                    <a:pt x="0" y="19"/>
                    <a:pt x="1" y="35"/>
                  </a:cubicBezTo>
                  <a:cubicBezTo>
                    <a:pt x="2" y="37"/>
                    <a:pt x="2" y="39"/>
                    <a:pt x="5" y="40"/>
                  </a:cubicBezTo>
                  <a:cubicBezTo>
                    <a:pt x="14" y="44"/>
                    <a:pt x="25" y="46"/>
                    <a:pt x="35" y="41"/>
                  </a:cubicBezTo>
                  <a:cubicBezTo>
                    <a:pt x="43" y="37"/>
                    <a:pt x="47" y="29"/>
                    <a:pt x="48" y="21"/>
                  </a:cubicBezTo>
                  <a:cubicBezTo>
                    <a:pt x="49" y="14"/>
                    <a:pt x="47" y="7"/>
                    <a:pt x="41" y="3"/>
                  </a:cubicBezTo>
                  <a:close/>
                  <a:moveTo>
                    <a:pt x="36" y="20"/>
                  </a:moveTo>
                  <a:cubicBezTo>
                    <a:pt x="35" y="24"/>
                    <a:pt x="33" y="28"/>
                    <a:pt x="29" y="30"/>
                  </a:cubicBezTo>
                  <a:cubicBezTo>
                    <a:pt x="24" y="32"/>
                    <a:pt x="18" y="32"/>
                    <a:pt x="13" y="30"/>
                  </a:cubicBezTo>
                  <a:cubicBezTo>
                    <a:pt x="13" y="26"/>
                    <a:pt x="13" y="21"/>
                    <a:pt x="16" y="17"/>
                  </a:cubicBezTo>
                  <a:cubicBezTo>
                    <a:pt x="16" y="16"/>
                    <a:pt x="17" y="15"/>
                    <a:pt x="17" y="15"/>
                  </a:cubicBezTo>
                  <a:cubicBezTo>
                    <a:pt x="18" y="15"/>
                    <a:pt x="19" y="15"/>
                    <a:pt x="20" y="15"/>
                  </a:cubicBezTo>
                  <a:cubicBezTo>
                    <a:pt x="23" y="15"/>
                    <a:pt x="26" y="13"/>
                    <a:pt x="30" y="13"/>
                  </a:cubicBezTo>
                  <a:cubicBezTo>
                    <a:pt x="32" y="12"/>
                    <a:pt x="33" y="12"/>
                    <a:pt x="34" y="13"/>
                  </a:cubicBezTo>
                  <a:cubicBezTo>
                    <a:pt x="35" y="13"/>
                    <a:pt x="35" y="14"/>
                    <a:pt x="36" y="15"/>
                  </a:cubicBezTo>
                  <a:cubicBezTo>
                    <a:pt x="36" y="17"/>
                    <a:pt x="36" y="19"/>
                    <a:pt x="3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p>
              <a:endParaRPr lang="zh-CN" altLang="en-US" sz="3200">
                <a:solidFill>
                  <a:srgbClr val="A18560"/>
                </a:solidFill>
              </a:endParaRPr>
            </a:p>
          </p:txBody>
        </p:sp>
      </p:grpSp>
      <p:sp>
        <p:nvSpPr>
          <p:cNvPr id="10" name="文本框 9"/>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6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179966" y="1938622"/>
            <a:ext cx="3731626" cy="2805037"/>
          </a:xfrm>
          <a:prstGeom prst="rect">
            <a:avLst/>
          </a:prstGeom>
        </p:spPr>
      </p:pic>
      <p:sp>
        <p:nvSpPr>
          <p:cNvPr id="8" name="文本框 7"/>
          <p:cNvSpPr txBox="1"/>
          <p:nvPr/>
        </p:nvSpPr>
        <p:spPr>
          <a:xfrm>
            <a:off x="5369224" y="1938622"/>
            <a:ext cx="5669280" cy="829945"/>
          </a:xfrm>
          <a:prstGeom prst="rect">
            <a:avLst/>
          </a:prstGeom>
          <a:noFill/>
        </p:spPr>
        <p:txBody>
          <a:bodyPr wrap="none" rtlCol="0">
            <a:spAutoFit/>
          </a:bodyPr>
          <a:lstStyle/>
          <a:p>
            <a:r>
              <a:rPr kumimoji="1" lang="zh-CN" altLang="en-US" sz="4800" b="1" dirty="0" smtClean="0">
                <a:solidFill>
                  <a:srgbClr val="A18560"/>
                </a:solidFill>
                <a:cs typeface="+mn-ea"/>
                <a:sym typeface="+mn-lt"/>
              </a:rPr>
              <a:t>金融及金融机构介绍</a:t>
            </a:r>
            <a:endParaRPr kumimoji="1" lang="zh-CN" altLang="en-US" sz="4800" b="1" dirty="0">
              <a:solidFill>
                <a:srgbClr val="A18560"/>
              </a:solidFill>
              <a:cs typeface="+mn-ea"/>
              <a:sym typeface="+mn-lt"/>
            </a:endParaRPr>
          </a:p>
        </p:txBody>
      </p:sp>
      <p:sp>
        <p:nvSpPr>
          <p:cNvPr id="13" name="TextBox 11"/>
          <p:cNvSpPr txBox="1"/>
          <p:nvPr/>
        </p:nvSpPr>
        <p:spPr>
          <a:xfrm>
            <a:off x="5417640" y="3186909"/>
            <a:ext cx="1524000" cy="307340"/>
          </a:xfrm>
          <a:prstGeom prst="rect">
            <a:avLst/>
          </a:prstGeom>
          <a:noFill/>
        </p:spPr>
        <p:txBody>
          <a:bodyPr wrap="none" lIns="0" tIns="0" rIns="0" bIns="0" rtlCol="0">
            <a:spAutoFit/>
          </a:bodyPr>
          <a:lstStyle/>
          <a:p>
            <a:pPr marL="0" lvl="1" indent="0" algn="l">
              <a:lnSpc>
                <a:spcPct val="100000"/>
              </a:lnSpc>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什么是金融</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4" name="TextBox 11"/>
          <p:cNvSpPr txBox="1"/>
          <p:nvPr/>
        </p:nvSpPr>
        <p:spPr>
          <a:xfrm>
            <a:off x="5417620" y="4950939"/>
            <a:ext cx="1778000" cy="307340"/>
          </a:xfrm>
          <a:prstGeom prst="rect">
            <a:avLst/>
          </a:prstGeom>
          <a:noFill/>
        </p:spPr>
        <p:txBody>
          <a:bodyPr wrap="none" lIns="0" tIns="0" rIns="0" bIns="0" rtlCol="0">
            <a:spAutoFit/>
          </a:bodyPr>
          <a:lstStyle/>
          <a:p>
            <a:pPr marL="0" lvl="1" indent="0" algn="l">
              <a:lnSpc>
                <a:spcPct val="100000"/>
              </a:lnSpc>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金融机构分类</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5" name="TextBox 11"/>
          <p:cNvSpPr txBox="1"/>
          <p:nvPr/>
        </p:nvSpPr>
        <p:spPr>
          <a:xfrm>
            <a:off x="5417640" y="3774919"/>
            <a:ext cx="1778000" cy="307340"/>
          </a:xfrm>
          <a:prstGeom prst="rect">
            <a:avLst/>
          </a:prstGeom>
          <a:noFill/>
        </p:spPr>
        <p:txBody>
          <a:bodyPr wrap="none" lIns="0" tIns="0" rIns="0" bIns="0" rtlCol="0">
            <a:spAutoFit/>
          </a:bodyPr>
          <a:lstStyle/>
          <a:p>
            <a:pPr marL="0" lvl="1" indent="0" algn="l">
              <a:lnSpc>
                <a:spcPct val="100000"/>
              </a:lnSpc>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什么是金融业</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7" name="TextBox 11"/>
          <p:cNvSpPr txBox="1"/>
          <p:nvPr/>
        </p:nvSpPr>
        <p:spPr>
          <a:xfrm>
            <a:off x="5417640" y="4362929"/>
            <a:ext cx="2032000" cy="307340"/>
          </a:xfrm>
          <a:prstGeom prst="rect">
            <a:avLst/>
          </a:prstGeom>
          <a:noFill/>
        </p:spPr>
        <p:txBody>
          <a:bodyPr wrap="none" lIns="0" tIns="0" rIns="0" bIns="0" rtlCol="0">
            <a:spAutoFit/>
          </a:bodyPr>
          <a:lstStyle/>
          <a:p>
            <a:pPr marL="0" lvl="1" indent="0" algn="l">
              <a:lnSpc>
                <a:spcPct val="100000"/>
              </a:lnSpc>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什么是金融机构</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0" name="文本框 9"/>
          <p:cNvSpPr txBox="1"/>
          <p:nvPr/>
        </p:nvSpPr>
        <p:spPr>
          <a:xfrm>
            <a:off x="3372916" y="1078847"/>
            <a:ext cx="3600525" cy="707886"/>
          </a:xfrm>
          <a:prstGeom prst="rect">
            <a:avLst/>
          </a:prstGeom>
          <a:noFill/>
        </p:spPr>
        <p:txBody>
          <a:bodyPr wrap="square" rtlCol="0">
            <a:spAutoFit/>
          </a:bodyPr>
          <a:lstStyle/>
          <a:p>
            <a:pPr algn="ctr"/>
            <a:r>
              <a:rPr lang="en-US" altLang="zh-CN" sz="4000" b="1" dirty="0" smtClean="0">
                <a:solidFill>
                  <a:srgbClr val="A18560"/>
                </a:solidFill>
                <a:latin typeface="迷你简秀英" panose="02010609000101010101" pitchFamily="49" charset="-122"/>
                <a:ea typeface="迷你简秀英" panose="02010609000101010101" pitchFamily="49" charset="-122"/>
              </a:rPr>
              <a:t>PART 01</a:t>
            </a:r>
            <a:endParaRPr lang="zh-CN" altLang="en-US" sz="4000" b="1" dirty="0">
              <a:solidFill>
                <a:srgbClr val="A18560"/>
              </a:solidFill>
              <a:latin typeface="迷你简秀英" panose="02010609000101010101" pitchFamily="49" charset="-122"/>
              <a:ea typeface="迷你简秀英" panose="02010609000101010101" pitchFamily="49" charset="-122"/>
            </a:endParaRPr>
          </a:p>
        </p:txBody>
      </p:sp>
      <p:pic>
        <p:nvPicPr>
          <p:cNvPr id="2" name="图片 1" descr="logo"/>
          <p:cNvPicPr>
            <a:picLocks noChangeAspect="1"/>
          </p:cNvPicPr>
          <p:nvPr>
            <p:custDataLst>
              <p:tags r:id="rId3"/>
            </p:custDataLst>
          </p:nvPr>
        </p:nvPicPr>
        <p:blipFill>
          <a:blip r:embed="rId4"/>
          <a:stretch>
            <a:fillRect/>
          </a:stretch>
        </p:blipFill>
        <p:spPr>
          <a:xfrm>
            <a:off x="217170" y="-524510"/>
            <a:ext cx="3973830" cy="2649855"/>
          </a:xfrm>
          <a:prstGeom prst="rect">
            <a:avLst/>
          </a:prstGeom>
        </p:spPr>
      </p:pic>
      <p:sp>
        <p:nvSpPr>
          <p:cNvPr id="6" name="文本框 5"/>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pic>
        <p:nvPicPr>
          <p:cNvPr id="4" name="图片 3"/>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9345930" y="3798530"/>
            <a:ext cx="2715276" cy="27152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000"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000"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000"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par>
                          <p:cTn id="34" fill="hold">
                            <p:stCondLst>
                              <p:cond delay="6000"/>
                            </p:stCondLst>
                            <p:childTnLst>
                              <p:par>
                                <p:cTn id="35" presetID="5" presetClass="entr" presetSubtype="1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heckerboard(across)">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755775" y="2412365"/>
            <a:ext cx="8844280" cy="3355340"/>
            <a:chOff x="2765" y="3799"/>
            <a:chExt cx="13928" cy="5284"/>
          </a:xfrm>
        </p:grpSpPr>
        <p:sp>
          <p:nvSpPr>
            <p:cNvPr id="6" name="任意多边形: 形状 42"/>
            <p:cNvSpPr/>
            <p:nvPr>
              <p:custDataLst>
                <p:tags r:id="rId1"/>
              </p:custDataLst>
            </p:nvPr>
          </p:nvSpPr>
          <p:spPr>
            <a:xfrm rot="9555269">
              <a:off x="8964" y="3799"/>
              <a:ext cx="2591" cy="2374"/>
            </a:xfrm>
            <a:custGeom>
              <a:avLst/>
              <a:gdLst>
                <a:gd name="connsiteX0" fmla="*/ 1586244 w 2553243"/>
                <a:gd name="connsiteY0" fmla="*/ 2202786 h 2339320"/>
                <a:gd name="connsiteX1" fmla="*/ 259527 w 2553243"/>
                <a:gd name="connsiteY1" fmla="*/ 603220 h 2339320"/>
                <a:gd name="connsiteX2" fmla="*/ 234257 w 2553243"/>
                <a:gd name="connsiteY2" fmla="*/ 369528 h 2339320"/>
                <a:gd name="connsiteX3" fmla="*/ 0 w 2553243"/>
                <a:gd name="connsiteY3" fmla="*/ 370138 h 2339320"/>
                <a:gd name="connsiteX4" fmla="*/ 620600 w 2553243"/>
                <a:gd name="connsiteY4" fmla="*/ 60571 h 2339320"/>
                <a:gd name="connsiteX5" fmla="*/ 727283 w 2553243"/>
                <a:gd name="connsiteY5" fmla="*/ 4563 h 2339320"/>
                <a:gd name="connsiteX6" fmla="*/ 729896 w 2553243"/>
                <a:gd name="connsiteY6" fmla="*/ 6052 h 2339320"/>
                <a:gd name="connsiteX7" fmla="*/ 742029 w 2553243"/>
                <a:gd name="connsiteY7" fmla="*/ 0 h 2339320"/>
                <a:gd name="connsiteX8" fmla="*/ 1401526 w 2553243"/>
                <a:gd name="connsiteY8" fmla="*/ 366486 h 2339320"/>
                <a:gd name="connsiteX9" fmla="*/ 1260799 w 2553243"/>
                <a:gd name="connsiteY9" fmla="*/ 366853 h 2339320"/>
                <a:gd name="connsiteX10" fmla="*/ 1261777 w 2553243"/>
                <a:gd name="connsiteY10" fmla="*/ 379460 h 2339320"/>
                <a:gd name="connsiteX11" fmla="*/ 1934156 w 2553243"/>
                <a:gd name="connsiteY11" fmla="*/ 1243755 h 2339320"/>
                <a:gd name="connsiteX12" fmla="*/ 2351514 w 2553243"/>
                <a:gd name="connsiteY12" fmla="*/ 1310301 h 2339320"/>
                <a:gd name="connsiteX13" fmla="*/ 2401225 w 2553243"/>
                <a:gd name="connsiteY13" fmla="*/ 1305495 h 2339320"/>
                <a:gd name="connsiteX14" fmla="*/ 2200439 w 2553243"/>
                <a:gd name="connsiteY14" fmla="*/ 1835587 h 2339320"/>
                <a:gd name="connsiteX15" fmla="*/ 2193363 w 2553243"/>
                <a:gd name="connsiteY15" fmla="*/ 1840845 h 2339320"/>
                <a:gd name="connsiteX16" fmla="*/ 2553243 w 2553243"/>
                <a:gd name="connsiteY16" fmla="*/ 2325053 h 2339320"/>
                <a:gd name="connsiteX17" fmla="*/ 2414790 w 2553243"/>
                <a:gd name="connsiteY17" fmla="*/ 2337560 h 2339320"/>
                <a:gd name="connsiteX18" fmla="*/ 1586244 w 2553243"/>
                <a:gd name="connsiteY18" fmla="*/ 2202786 h 233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3243" h="2339320">
                  <a:moveTo>
                    <a:pt x="1586244" y="2202786"/>
                  </a:moveTo>
                  <a:cubicBezTo>
                    <a:pt x="869990" y="1931486"/>
                    <a:pt x="388266" y="1309683"/>
                    <a:pt x="259527" y="603220"/>
                  </a:cubicBezTo>
                  <a:lnTo>
                    <a:pt x="234257" y="369528"/>
                  </a:lnTo>
                  <a:lnTo>
                    <a:pt x="0" y="370138"/>
                  </a:lnTo>
                  <a:lnTo>
                    <a:pt x="620600" y="60571"/>
                  </a:lnTo>
                  <a:lnTo>
                    <a:pt x="727283" y="4563"/>
                  </a:lnTo>
                  <a:lnTo>
                    <a:pt x="729896" y="6052"/>
                  </a:lnTo>
                  <a:lnTo>
                    <a:pt x="742029" y="0"/>
                  </a:lnTo>
                  <a:lnTo>
                    <a:pt x="1401526" y="366486"/>
                  </a:lnTo>
                  <a:lnTo>
                    <a:pt x="1260799" y="366853"/>
                  </a:lnTo>
                  <a:lnTo>
                    <a:pt x="1261777" y="379460"/>
                  </a:lnTo>
                  <a:cubicBezTo>
                    <a:pt x="1309873" y="760792"/>
                    <a:pt x="1556615" y="1100751"/>
                    <a:pt x="1934156" y="1243755"/>
                  </a:cubicBezTo>
                  <a:cubicBezTo>
                    <a:pt x="2071444" y="1295756"/>
                    <a:pt x="2213030" y="1316791"/>
                    <a:pt x="2351514" y="1310301"/>
                  </a:cubicBezTo>
                  <a:lnTo>
                    <a:pt x="2401225" y="1305495"/>
                  </a:lnTo>
                  <a:lnTo>
                    <a:pt x="2200439" y="1835587"/>
                  </a:lnTo>
                  <a:lnTo>
                    <a:pt x="2193363" y="1840845"/>
                  </a:lnTo>
                  <a:lnTo>
                    <a:pt x="2553243" y="2325053"/>
                  </a:lnTo>
                  <a:lnTo>
                    <a:pt x="2414790" y="2337560"/>
                  </a:lnTo>
                  <a:cubicBezTo>
                    <a:pt x="2140165" y="2348839"/>
                    <a:pt x="1859102" y="2306138"/>
                    <a:pt x="1586244" y="2202786"/>
                  </a:cubicBezTo>
                  <a:close/>
                </a:path>
              </a:pathLst>
            </a:custGeom>
            <a:solidFill>
              <a:srgbClr val="A1856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 name="组合 1"/>
            <p:cNvGrpSpPr/>
            <p:nvPr/>
          </p:nvGrpSpPr>
          <p:grpSpPr>
            <a:xfrm>
              <a:off x="2765" y="4169"/>
              <a:ext cx="13929" cy="4915"/>
              <a:chOff x="2765" y="4169"/>
              <a:chExt cx="13929" cy="4915"/>
            </a:xfrm>
          </p:grpSpPr>
          <p:sp>
            <p:nvSpPr>
              <p:cNvPr id="31" name="Mail Us"/>
              <p:cNvSpPr txBox="1"/>
              <p:nvPr>
                <p:custDataLst>
                  <p:tags r:id="rId2"/>
                </p:custDataLst>
              </p:nvPr>
            </p:nvSpPr>
            <p:spPr>
              <a:xfrm>
                <a:off x="2765" y="4169"/>
                <a:ext cx="3060" cy="578"/>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资讯速递</a:t>
                </a:r>
                <a:endParaRPr kumimoji="0" lang="zh-CN" sz="1800" b="1"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32" name="Lorem ipsum dolor sit amet, consectetur adipiscing elit. Khanhrau sam."/>
              <p:cNvSpPr txBox="1"/>
              <p:nvPr>
                <p:custDataLst>
                  <p:tags r:id="rId3"/>
                </p:custDataLst>
              </p:nvPr>
            </p:nvSpPr>
            <p:spPr>
              <a:xfrm>
                <a:off x="2765" y="4702"/>
                <a:ext cx="3060" cy="1462"/>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权威信息发布、市场资讯、政策解读</a:t>
                </a:r>
                <a:r>
                  <a:rPr kumimoji="0" lang="zh-CN" sz="1400" b="0" i="0" u="none" strike="noStrike" kern="1200" cap="none" normalizeH="0">
                    <a:solidFill>
                      <a:srgbClr val="595959"/>
                    </a:solidFill>
                    <a:latin typeface="微软雅黑" panose="020B0503020204020204" pitchFamily="34" charset="-122"/>
                    <a:ea typeface="微软雅黑" panose="020B0503020204020204" pitchFamily="34" charset="-122"/>
                  </a:rPr>
                  <a:t>以及</a:t>
                </a:r>
                <a:r>
                  <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国际交流</a:t>
                </a:r>
                <a:endParaRPr kumimoji="0" lang="zh-CN" altLang="en-US" sz="1400" b="0" i="0" u="none" strike="noStrike" kern="1200" cap="none" spc="130" normalizeH="0" noProof="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33" name="Mail Us"/>
              <p:cNvSpPr txBox="1"/>
              <p:nvPr>
                <p:custDataLst>
                  <p:tags r:id="rId4"/>
                </p:custDataLst>
              </p:nvPr>
            </p:nvSpPr>
            <p:spPr>
              <a:xfrm>
                <a:off x="2765" y="7089"/>
                <a:ext cx="3060" cy="578"/>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知识普及</a:t>
                </a:r>
                <a:endParaRPr kumimoji="0" lang="zh-CN" altLang="en-US" sz="1800" b="1" i="0" u="none" strike="noStrike" kern="1200" cap="none" spc="130" normalizeH="0" noProof="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34" name="Lorem ipsum dolor sit amet, consectetur adipiscing elit. Khanhrau sam."/>
              <p:cNvSpPr txBox="1"/>
              <p:nvPr>
                <p:custDataLst>
                  <p:tags r:id="rId5"/>
                </p:custDataLst>
              </p:nvPr>
            </p:nvSpPr>
            <p:spPr>
              <a:xfrm>
                <a:off x="2765" y="7622"/>
                <a:ext cx="3060" cy="1462"/>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algn="r" defTabSz="914400" rtl="0" eaLnBrk="1" fontAlgn="auto" latinLnBrk="0" hangingPunct="1">
                  <a:lnSpc>
                    <a:spcPct val="130000"/>
                  </a:lnSpc>
                  <a:spcBef>
                    <a:spcPts val="0"/>
                  </a:spcBef>
                  <a:spcAft>
                    <a:spcPts val="0"/>
                  </a:spcAft>
                  <a:buClrTx/>
                  <a:buSzTx/>
                  <a:buFontTx/>
                  <a:buNone/>
                  <a:defRPr/>
                </a:pPr>
                <a:r>
                  <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丰富的金融知识、投教课堂、风险揭示、投资者教育基地</a:t>
                </a:r>
                <a:endPar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35" name="Mail Us"/>
              <p:cNvSpPr txBox="1"/>
              <p:nvPr>
                <p:custDataLst>
                  <p:tags r:id="rId6"/>
                </p:custDataLst>
              </p:nvPr>
            </p:nvSpPr>
            <p:spPr>
              <a:xfrm>
                <a:off x="13634" y="4201"/>
                <a:ext cx="3060" cy="578"/>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权益维护</a:t>
                </a:r>
                <a:endParaRPr kumimoji="0" lang="zh-CN" sz="1800" b="1"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36" name="Lorem ipsum dolor sit amet, consectetur adipiscing elit. Khanhrau sam."/>
              <p:cNvSpPr txBox="1"/>
              <p:nvPr>
                <p:custDataLst>
                  <p:tags r:id="rId7"/>
                </p:custDataLst>
              </p:nvPr>
            </p:nvSpPr>
            <p:spPr>
              <a:xfrm>
                <a:off x="13634" y="4734"/>
                <a:ext cx="3060" cy="1462"/>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投资者权益知识、维权服务、调解服务以及行权服务</a:t>
                </a:r>
                <a:endPar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41" name="任意多边形: 形状 40"/>
              <p:cNvSpPr/>
              <p:nvPr>
                <p:custDataLst>
                  <p:tags r:id="rId8"/>
                </p:custDataLst>
              </p:nvPr>
            </p:nvSpPr>
            <p:spPr>
              <a:xfrm>
                <a:off x="10198" y="5551"/>
                <a:ext cx="1532" cy="2696"/>
              </a:xfrm>
              <a:custGeom>
                <a:avLst/>
                <a:gdLst>
                  <a:gd name="connsiteX0" fmla="*/ 1394523 w 1509968"/>
                  <a:gd name="connsiteY0" fmla="*/ 0 h 2657725"/>
                  <a:gd name="connsiteX1" fmla="*/ 1414961 w 1509968"/>
                  <a:gd name="connsiteY1" fmla="*/ 56307 h 2657725"/>
                  <a:gd name="connsiteX2" fmla="*/ 1509968 w 1509968"/>
                  <a:gd name="connsiteY2" fmla="*/ 689944 h 2657725"/>
                  <a:gd name="connsiteX3" fmla="*/ 578265 w 1509968"/>
                  <a:gd name="connsiteY3" fmla="*/ 2456845 h 2657725"/>
                  <a:gd name="connsiteX4" fmla="*/ 563631 w 1509968"/>
                  <a:gd name="connsiteY4" fmla="*/ 2465810 h 2657725"/>
                  <a:gd name="connsiteX5" fmla="*/ 667600 w 1509968"/>
                  <a:gd name="connsiteY5" fmla="*/ 2657725 h 2657725"/>
                  <a:gd name="connsiteX6" fmla="*/ 459187 w 1509968"/>
                  <a:gd name="connsiteY6" fmla="*/ 2529790 h 2657725"/>
                  <a:gd name="connsiteX7" fmla="*/ 454763 w 1509968"/>
                  <a:gd name="connsiteY7" fmla="*/ 2532499 h 2657725"/>
                  <a:gd name="connsiteX8" fmla="*/ 250021 w 1509968"/>
                  <a:gd name="connsiteY8" fmla="*/ 2401392 h 2657725"/>
                  <a:gd name="connsiteX9" fmla="*/ 54592 w 1509968"/>
                  <a:gd name="connsiteY9" fmla="*/ 2281428 h 2657725"/>
                  <a:gd name="connsiteX10" fmla="*/ 54248 w 1509968"/>
                  <a:gd name="connsiteY10" fmla="*/ 2276029 h 2657725"/>
                  <a:gd name="connsiteX11" fmla="*/ 21352 w 1509968"/>
                  <a:gd name="connsiteY11" fmla="*/ 2254964 h 2657725"/>
                  <a:gd name="connsiteX12" fmla="*/ 21352 w 1509968"/>
                  <a:gd name="connsiteY12" fmla="*/ 1760210 h 2657725"/>
                  <a:gd name="connsiteX13" fmla="*/ 0 w 1509968"/>
                  <a:gd name="connsiteY13" fmla="*/ 1425410 h 2657725"/>
                  <a:gd name="connsiteX14" fmla="*/ 57691 w 1509968"/>
                  <a:gd name="connsiteY14" fmla="*/ 1531900 h 2657725"/>
                  <a:gd name="connsiteX15" fmla="*/ 87423 w 1509968"/>
                  <a:gd name="connsiteY15" fmla="*/ 1509121 h 2657725"/>
                  <a:gd name="connsiteX16" fmla="*/ 474352 w 1509968"/>
                  <a:gd name="connsiteY16" fmla="*/ 668545 h 2657725"/>
                  <a:gd name="connsiteX17" fmla="*/ 426550 w 1509968"/>
                  <a:gd name="connsiteY17" fmla="*/ 344613 h 2657725"/>
                  <a:gd name="connsiteX18" fmla="*/ 421160 w 1509968"/>
                  <a:gd name="connsiteY18" fmla="*/ 329525 h 2657725"/>
                  <a:gd name="connsiteX19" fmla="*/ 1008853 w 1509968"/>
                  <a:gd name="connsiteY19" fmla="*/ 421784 h 2657725"/>
                  <a:gd name="connsiteX20" fmla="*/ 1015449 w 1509968"/>
                  <a:gd name="connsiteY20" fmla="*/ 427631 h 26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9968" h="2657725">
                    <a:moveTo>
                      <a:pt x="1394523" y="0"/>
                    </a:moveTo>
                    <a:lnTo>
                      <a:pt x="1414961" y="56307"/>
                    </a:lnTo>
                    <a:cubicBezTo>
                      <a:pt x="1476706" y="256473"/>
                      <a:pt x="1509968" y="469292"/>
                      <a:pt x="1509968" y="689944"/>
                    </a:cubicBezTo>
                    <a:cubicBezTo>
                      <a:pt x="1509968" y="1425453"/>
                      <a:pt x="1140388" y="2073923"/>
                      <a:pt x="578265" y="2456845"/>
                    </a:cubicBezTo>
                    <a:lnTo>
                      <a:pt x="563631" y="2465810"/>
                    </a:lnTo>
                    <a:lnTo>
                      <a:pt x="667600" y="2657725"/>
                    </a:lnTo>
                    <a:lnTo>
                      <a:pt x="459187" y="2529790"/>
                    </a:lnTo>
                    <a:lnTo>
                      <a:pt x="454763" y="2532499"/>
                    </a:lnTo>
                    <a:lnTo>
                      <a:pt x="250021" y="2401392"/>
                    </a:lnTo>
                    <a:lnTo>
                      <a:pt x="54592" y="2281428"/>
                    </a:lnTo>
                    <a:lnTo>
                      <a:pt x="54248" y="2276029"/>
                    </a:lnTo>
                    <a:lnTo>
                      <a:pt x="21352" y="2254964"/>
                    </a:lnTo>
                    <a:lnTo>
                      <a:pt x="21352" y="1760210"/>
                    </a:lnTo>
                    <a:lnTo>
                      <a:pt x="0" y="1425410"/>
                    </a:lnTo>
                    <a:lnTo>
                      <a:pt x="57691" y="1531900"/>
                    </a:lnTo>
                    <a:lnTo>
                      <a:pt x="87423" y="1509121"/>
                    </a:lnTo>
                    <a:cubicBezTo>
                      <a:pt x="323730" y="1309323"/>
                      <a:pt x="474352" y="1006955"/>
                      <a:pt x="474352" y="668545"/>
                    </a:cubicBezTo>
                    <a:cubicBezTo>
                      <a:pt x="474352" y="555742"/>
                      <a:pt x="457616" y="446943"/>
                      <a:pt x="426550" y="344613"/>
                    </a:cubicBezTo>
                    <a:lnTo>
                      <a:pt x="421160" y="329525"/>
                    </a:lnTo>
                    <a:lnTo>
                      <a:pt x="1008853" y="421784"/>
                    </a:lnTo>
                    <a:lnTo>
                      <a:pt x="1015449" y="427631"/>
                    </a:lnTo>
                    <a:close/>
                  </a:path>
                </a:pathLst>
              </a:custGeom>
              <a:solidFill>
                <a:srgbClr val="FAC090"/>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 name="任意多边形: 形状 44"/>
              <p:cNvSpPr/>
              <p:nvPr>
                <p:custDataLst>
                  <p:tags r:id="rId9"/>
                </p:custDataLst>
              </p:nvPr>
            </p:nvSpPr>
            <p:spPr>
              <a:xfrm rot="3653995">
                <a:off x="7000" y="4530"/>
                <a:ext cx="2494" cy="2417"/>
              </a:xfrm>
              <a:custGeom>
                <a:avLst/>
                <a:gdLst>
                  <a:gd name="connsiteX0" fmla="*/ 0 w 1937956"/>
                  <a:gd name="connsiteY0" fmla="*/ 291842 h 1878313"/>
                  <a:gd name="connsiteX1" fmla="*/ 483891 w 1937956"/>
                  <a:gd name="connsiteY1" fmla="*/ 50468 h 1878313"/>
                  <a:gd name="connsiteX2" fmla="*/ 571603 w 1937956"/>
                  <a:gd name="connsiteY2" fmla="*/ 3307 h 1878313"/>
                  <a:gd name="connsiteX3" fmla="*/ 574833 w 1937956"/>
                  <a:gd name="connsiteY3" fmla="*/ 5104 h 1878313"/>
                  <a:gd name="connsiteX4" fmla="*/ 585066 w 1937956"/>
                  <a:gd name="connsiteY4" fmla="*/ 0 h 1878313"/>
                  <a:gd name="connsiteX5" fmla="*/ 1105059 w 1937956"/>
                  <a:gd name="connsiteY5" fmla="*/ 288962 h 1878313"/>
                  <a:gd name="connsiteX6" fmla="*/ 977564 w 1937956"/>
                  <a:gd name="connsiteY6" fmla="*/ 289295 h 1878313"/>
                  <a:gd name="connsiteX7" fmla="*/ 987882 w 1937956"/>
                  <a:gd name="connsiteY7" fmla="*/ 354107 h 1878313"/>
                  <a:gd name="connsiteX8" fmla="*/ 1414458 w 1937956"/>
                  <a:gd name="connsiteY8" fmla="*/ 923102 h 1878313"/>
                  <a:gd name="connsiteX9" fmla="*/ 1903691 w 1937956"/>
                  <a:gd name="connsiteY9" fmla="*/ 1031546 h 1878313"/>
                  <a:gd name="connsiteX10" fmla="*/ 1914118 w 1937956"/>
                  <a:gd name="connsiteY10" fmla="*/ 1030261 h 1878313"/>
                  <a:gd name="connsiteX11" fmla="*/ 1700110 w 1937956"/>
                  <a:gd name="connsiteY11" fmla="*/ 1476802 h 1878313"/>
                  <a:gd name="connsiteX12" fmla="*/ 1694200 w 1937956"/>
                  <a:gd name="connsiteY12" fmla="*/ 1480460 h 1878313"/>
                  <a:gd name="connsiteX13" fmla="*/ 1937956 w 1937956"/>
                  <a:gd name="connsiteY13" fmla="*/ 1874210 h 1878313"/>
                  <a:gd name="connsiteX14" fmla="*/ 1818618 w 1937956"/>
                  <a:gd name="connsiteY14" fmla="*/ 1878313 h 1878313"/>
                  <a:gd name="connsiteX15" fmla="*/ 1021076 w 1937956"/>
                  <a:gd name="connsiteY15" fmla="*/ 1664560 h 1878313"/>
                  <a:gd name="connsiteX16" fmla="*/ 161057 w 1937956"/>
                  <a:gd name="connsiteY16" fmla="*/ 345134 h 1878313"/>
                  <a:gd name="connsiteX17" fmla="*/ 158815 w 1937956"/>
                  <a:gd name="connsiteY17" fmla="*/ 291428 h 18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956" h="1878313">
                    <a:moveTo>
                      <a:pt x="0" y="291842"/>
                    </a:moveTo>
                    <a:lnTo>
                      <a:pt x="483891" y="50468"/>
                    </a:lnTo>
                    <a:lnTo>
                      <a:pt x="571603" y="3307"/>
                    </a:lnTo>
                    <a:lnTo>
                      <a:pt x="574833" y="5104"/>
                    </a:lnTo>
                    <a:lnTo>
                      <a:pt x="585066" y="0"/>
                    </a:lnTo>
                    <a:lnTo>
                      <a:pt x="1105059" y="288962"/>
                    </a:lnTo>
                    <a:lnTo>
                      <a:pt x="977564" y="289295"/>
                    </a:lnTo>
                    <a:lnTo>
                      <a:pt x="987882" y="354107"/>
                    </a:lnTo>
                    <a:cubicBezTo>
                      <a:pt x="1039185" y="585756"/>
                      <a:pt x="1187790" y="796940"/>
                      <a:pt x="1414458" y="923102"/>
                    </a:cubicBezTo>
                    <a:cubicBezTo>
                      <a:pt x="1569888" y="1009614"/>
                      <a:pt x="1739952" y="1043863"/>
                      <a:pt x="1903691" y="1031546"/>
                    </a:cubicBezTo>
                    <a:lnTo>
                      <a:pt x="1914118" y="1030261"/>
                    </a:lnTo>
                    <a:lnTo>
                      <a:pt x="1700110" y="1476802"/>
                    </a:lnTo>
                    <a:lnTo>
                      <a:pt x="1694200" y="1480460"/>
                    </a:lnTo>
                    <a:lnTo>
                      <a:pt x="1937956" y="1874210"/>
                    </a:lnTo>
                    <a:lnTo>
                      <a:pt x="1818618" y="1878313"/>
                    </a:lnTo>
                    <a:cubicBezTo>
                      <a:pt x="1548237" y="1874601"/>
                      <a:pt x="1274438" y="1805580"/>
                      <a:pt x="1021076" y="1664560"/>
                    </a:cubicBezTo>
                    <a:cubicBezTo>
                      <a:pt x="514354" y="1382522"/>
                      <a:pt x="209316" y="879240"/>
                      <a:pt x="161057" y="345134"/>
                    </a:cubicBezTo>
                    <a:lnTo>
                      <a:pt x="158815" y="291428"/>
                    </a:lnTo>
                    <a:close/>
                  </a:path>
                </a:pathLst>
              </a:custGeom>
              <a:solidFill>
                <a:srgbClr val="FAC09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任意多边形: 形状 43"/>
              <p:cNvSpPr/>
              <p:nvPr>
                <p:custDataLst>
                  <p:tags r:id="rId10"/>
                </p:custDataLst>
              </p:nvPr>
            </p:nvSpPr>
            <p:spPr>
              <a:xfrm rot="19652868">
                <a:off x="7958" y="6601"/>
                <a:ext cx="2312" cy="2294"/>
              </a:xfrm>
              <a:custGeom>
                <a:avLst/>
                <a:gdLst>
                  <a:gd name="connsiteX0" fmla="*/ 1401526 w 2278261"/>
                  <a:gd name="connsiteY0" fmla="*/ 366486 h 2261048"/>
                  <a:gd name="connsiteX1" fmla="*/ 1316187 w 2278261"/>
                  <a:gd name="connsiteY1" fmla="*/ 366709 h 2261048"/>
                  <a:gd name="connsiteX2" fmla="*/ 1318738 w 2278261"/>
                  <a:gd name="connsiteY2" fmla="*/ 382590 h 2261048"/>
                  <a:gd name="connsiteX3" fmla="*/ 1781966 w 2278261"/>
                  <a:gd name="connsiteY3" fmla="*/ 1055256 h 2261048"/>
                  <a:gd name="connsiteX4" fmla="*/ 2177140 w 2278261"/>
                  <a:gd name="connsiteY4" fmla="*/ 1205101 h 2261048"/>
                  <a:gd name="connsiteX5" fmla="*/ 2278261 w 2278261"/>
                  <a:gd name="connsiteY5" fmla="*/ 1216058 h 2261048"/>
                  <a:gd name="connsiteX6" fmla="*/ 1916170 w 2278261"/>
                  <a:gd name="connsiteY6" fmla="*/ 1785474 h 2261048"/>
                  <a:gd name="connsiteX7" fmla="*/ 1908175 w 2278261"/>
                  <a:gd name="connsiteY7" fmla="*/ 1789187 h 2261048"/>
                  <a:gd name="connsiteX8" fmla="*/ 2127349 w 2278261"/>
                  <a:gd name="connsiteY8" fmla="*/ 2261048 h 2261048"/>
                  <a:gd name="connsiteX9" fmla="*/ 1983482 w 2278261"/>
                  <a:gd name="connsiteY9" fmla="*/ 2244543 h 2261048"/>
                  <a:gd name="connsiteX10" fmla="*/ 1199517 w 2278261"/>
                  <a:gd name="connsiteY10" fmla="*/ 1944458 h 2261048"/>
                  <a:gd name="connsiteX11" fmla="*/ 239578 w 2278261"/>
                  <a:gd name="connsiteY11" fmla="*/ 415120 h 2261048"/>
                  <a:gd name="connsiteX12" fmla="*/ 236302 w 2278261"/>
                  <a:gd name="connsiteY12" fmla="*/ 369523 h 2261048"/>
                  <a:gd name="connsiteX13" fmla="*/ 0 w 2278261"/>
                  <a:gd name="connsiteY13" fmla="*/ 370138 h 2261048"/>
                  <a:gd name="connsiteX14" fmla="*/ 703437 w 2278261"/>
                  <a:gd name="connsiteY14" fmla="*/ 19250 h 2261048"/>
                  <a:gd name="connsiteX15" fmla="*/ 737308 w 2278261"/>
                  <a:gd name="connsiteY15" fmla="*/ 931 h 2261048"/>
                  <a:gd name="connsiteX16" fmla="*/ 738662 w 2278261"/>
                  <a:gd name="connsiteY16" fmla="*/ 1680 h 2261048"/>
                  <a:gd name="connsiteX17" fmla="*/ 742029 w 2278261"/>
                  <a:gd name="connsiteY17" fmla="*/ 0 h 22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78261" h="2261048">
                    <a:moveTo>
                      <a:pt x="1401526" y="366486"/>
                    </a:moveTo>
                    <a:lnTo>
                      <a:pt x="1316187" y="366709"/>
                    </a:lnTo>
                    <a:lnTo>
                      <a:pt x="1318738" y="382590"/>
                    </a:lnTo>
                    <a:cubicBezTo>
                      <a:pt x="1375324" y="652182"/>
                      <a:pt x="1534204" y="897705"/>
                      <a:pt x="1781966" y="1055256"/>
                    </a:cubicBezTo>
                    <a:cubicBezTo>
                      <a:pt x="1905846" y="1134031"/>
                      <a:pt x="2040220" y="1183356"/>
                      <a:pt x="2177140" y="1205101"/>
                    </a:cubicBezTo>
                    <a:lnTo>
                      <a:pt x="2278261" y="1216058"/>
                    </a:lnTo>
                    <a:lnTo>
                      <a:pt x="1916170" y="1785474"/>
                    </a:lnTo>
                    <a:lnTo>
                      <a:pt x="1908175" y="1789187"/>
                    </a:lnTo>
                    <a:lnTo>
                      <a:pt x="2127349" y="2261048"/>
                    </a:lnTo>
                    <a:lnTo>
                      <a:pt x="1983482" y="2244543"/>
                    </a:lnTo>
                    <a:cubicBezTo>
                      <a:pt x="1712281" y="2199865"/>
                      <a:pt x="1445729" y="2101024"/>
                      <a:pt x="1199517" y="1944458"/>
                    </a:cubicBezTo>
                    <a:cubicBezTo>
                      <a:pt x="645539" y="1592185"/>
                      <a:pt x="312533" y="1022717"/>
                      <a:pt x="239578" y="415120"/>
                    </a:cubicBezTo>
                    <a:lnTo>
                      <a:pt x="236302" y="369523"/>
                    </a:lnTo>
                    <a:lnTo>
                      <a:pt x="0" y="370138"/>
                    </a:lnTo>
                    <a:lnTo>
                      <a:pt x="703437" y="19250"/>
                    </a:lnTo>
                    <a:lnTo>
                      <a:pt x="737308" y="931"/>
                    </a:lnTo>
                    <a:lnTo>
                      <a:pt x="738662" y="1680"/>
                    </a:lnTo>
                    <a:lnTo>
                      <a:pt x="742029" y="0"/>
                    </a:lnTo>
                    <a:close/>
                  </a:path>
                </a:pathLst>
              </a:custGeom>
              <a:solidFill>
                <a:srgbClr val="A1856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91" name="文本框 90"/>
              <p:cNvSpPr txBox="1"/>
              <p:nvPr>
                <p:custDataLst>
                  <p:tags r:id="rId11"/>
                </p:custDataLst>
              </p:nvPr>
            </p:nvSpPr>
            <p:spPr>
              <a:xfrm>
                <a:off x="7846" y="5356"/>
                <a:ext cx="620" cy="822"/>
              </a:xfrm>
              <a:prstGeom prst="rect">
                <a:avLst/>
              </a:prstGeom>
              <a:noFill/>
              <a:extLst>
                <a:ext uri="{909E8E84-426E-40DD-AFC4-6F175D3DCCD1}">
                  <a14:hiddenFill xmlns:a14="http://schemas.microsoft.com/office/drawing/2010/main">
                    <a:solidFill>
                      <a:srgbClr val="ED7D31"/>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pitchFamily="34" charset="-122"/>
                    <a:ea typeface="微软雅黑" panose="020B0503020204020204" pitchFamily="34" charset="-122"/>
                  </a:rPr>
                  <a:t>1</a:t>
                </a:r>
                <a:endParaRPr kumimoji="0" lang="en-US" altLang="zh-CN" sz="2800" b="1" i="0" kern="1200" cap="none" spc="0" normalizeH="0" baseline="0" noProof="0" dirty="0">
                  <a:solidFill>
                    <a:sysClr val="window" lastClr="FFFFFF"/>
                  </a:solidFill>
                  <a:latin typeface="微软雅黑" panose="020B0503020204020204" pitchFamily="34" charset="-122"/>
                  <a:ea typeface="微软雅黑" panose="020B0503020204020204" pitchFamily="34" charset="-122"/>
                </a:endParaRPr>
              </a:p>
            </p:txBody>
          </p:sp>
          <p:sp>
            <p:nvSpPr>
              <p:cNvPr id="92" name="文本框 91"/>
              <p:cNvSpPr txBox="1"/>
              <p:nvPr>
                <p:custDataLst>
                  <p:tags r:id="rId12"/>
                </p:custDataLst>
              </p:nvPr>
            </p:nvSpPr>
            <p:spPr>
              <a:xfrm>
                <a:off x="9993" y="4415"/>
                <a:ext cx="620" cy="822"/>
              </a:xfrm>
              <a:prstGeom prst="rect">
                <a:avLst/>
              </a:prstGeom>
              <a:noFill/>
              <a:extLst>
                <a:ext uri="{909E8E84-426E-40DD-AFC4-6F175D3DCCD1}">
                  <a14:hiddenFill xmlns:a14="http://schemas.microsoft.com/office/drawing/2010/main">
                    <a:solidFill>
                      <a:srgbClr val="ED7D31"/>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lang="en-US" altLang="zh-CN" sz="2800" b="1" dirty="0">
                    <a:solidFill>
                      <a:sysClr val="window" lastClr="FFFFFF"/>
                    </a:solidFill>
                    <a:latin typeface="微软雅黑" panose="020B0503020204020204" pitchFamily="34" charset="-122"/>
                    <a:ea typeface="微软雅黑" panose="020B0503020204020204" pitchFamily="34" charset="-122"/>
                  </a:rPr>
                  <a:t>2</a:t>
                </a:r>
                <a:endParaRPr kumimoji="0" lang="en-US" altLang="zh-CN" sz="2800" b="1" i="0" kern="1200" cap="none" spc="0" normalizeH="0" baseline="0" noProof="0" dirty="0">
                  <a:solidFill>
                    <a:sysClr val="window" lastClr="FFFFFF"/>
                  </a:solidFill>
                  <a:latin typeface="微软雅黑" panose="020B0503020204020204" pitchFamily="34" charset="-122"/>
                  <a:ea typeface="微软雅黑" panose="020B0503020204020204" pitchFamily="34" charset="-122"/>
                </a:endParaRPr>
              </a:p>
            </p:txBody>
          </p:sp>
          <p:sp>
            <p:nvSpPr>
              <p:cNvPr id="93" name="文本框 92"/>
              <p:cNvSpPr txBox="1"/>
              <p:nvPr>
                <p:custDataLst>
                  <p:tags r:id="rId13"/>
                </p:custDataLst>
              </p:nvPr>
            </p:nvSpPr>
            <p:spPr>
              <a:xfrm>
                <a:off x="10815" y="6488"/>
                <a:ext cx="620" cy="822"/>
              </a:xfrm>
              <a:prstGeom prst="rect">
                <a:avLst/>
              </a:prstGeom>
              <a:noFill/>
              <a:extLst>
                <a:ext uri="{909E8E84-426E-40DD-AFC4-6F175D3DCCD1}">
                  <a14:hiddenFill xmlns:a14="http://schemas.microsoft.com/office/drawing/2010/main">
                    <a:solidFill>
                      <a:srgbClr val="ED7D31"/>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pitchFamily="34" charset="-122"/>
                    <a:ea typeface="微软雅黑" panose="020B0503020204020204" pitchFamily="34" charset="-122"/>
                  </a:rPr>
                  <a:t>3</a:t>
                </a:r>
                <a:endParaRPr kumimoji="0" lang="en-US" altLang="zh-CN" sz="2800" b="1" i="0" kern="1200" cap="none" spc="0" normalizeH="0" baseline="0" noProof="0" dirty="0">
                  <a:solidFill>
                    <a:sysClr val="window" lastClr="FFFFFF"/>
                  </a:solidFill>
                  <a:latin typeface="微软雅黑" panose="020B0503020204020204" pitchFamily="34" charset="-122"/>
                  <a:ea typeface="微软雅黑" panose="020B0503020204020204" pitchFamily="34" charset="-122"/>
                </a:endParaRPr>
              </a:p>
            </p:txBody>
          </p:sp>
          <p:sp>
            <p:nvSpPr>
              <p:cNvPr id="94" name="文本框 93"/>
              <p:cNvSpPr txBox="1"/>
              <p:nvPr>
                <p:custDataLst>
                  <p:tags r:id="rId14"/>
                </p:custDataLst>
              </p:nvPr>
            </p:nvSpPr>
            <p:spPr>
              <a:xfrm>
                <a:off x="8800" y="7401"/>
                <a:ext cx="620" cy="822"/>
              </a:xfrm>
              <a:prstGeom prst="rect">
                <a:avLst/>
              </a:prstGeom>
              <a:noFill/>
              <a:extLst>
                <a:ext uri="{909E8E84-426E-40DD-AFC4-6F175D3DCCD1}">
                  <a14:hiddenFill xmlns:a14="http://schemas.microsoft.com/office/drawing/2010/main">
                    <a:solidFill>
                      <a:srgbClr val="ED7D31"/>
                    </a:solidFill>
                  </a14:hiddenFill>
                </a:ext>
              </a:extLst>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en-US" altLang="zh-CN" sz="2800" b="1" i="0" kern="1200" cap="none" spc="0" normalizeH="0" baseline="0" noProof="0" dirty="0">
                    <a:solidFill>
                      <a:sysClr val="window" lastClr="FFFFFF"/>
                    </a:solidFill>
                    <a:latin typeface="微软雅黑" panose="020B0503020204020204" pitchFamily="34" charset="-122"/>
                    <a:ea typeface="微软雅黑" panose="020B0503020204020204" pitchFamily="34" charset="-122"/>
                  </a:rPr>
                  <a:t>4</a:t>
                </a:r>
                <a:endParaRPr kumimoji="0" lang="en-US" altLang="zh-CN" sz="2800" b="1" i="0" kern="1200" cap="none" spc="0" normalizeH="0" baseline="0" noProof="0" dirty="0">
                  <a:solidFill>
                    <a:sysClr val="window" lastClr="FFFFFF"/>
                  </a:solidFill>
                  <a:latin typeface="微软雅黑" panose="020B0503020204020204" pitchFamily="34" charset="-122"/>
                  <a:ea typeface="微软雅黑" panose="020B0503020204020204" pitchFamily="34" charset="-122"/>
                </a:endParaRPr>
              </a:p>
            </p:txBody>
          </p:sp>
          <p:sp>
            <p:nvSpPr>
              <p:cNvPr id="8" name="open-office-folder_74337"/>
              <p:cNvSpPr>
                <a:spLocks noChangeAspect="1"/>
              </p:cNvSpPr>
              <p:nvPr>
                <p:custDataLst>
                  <p:tags r:id="rId15"/>
                </p:custDataLst>
              </p:nvPr>
            </p:nvSpPr>
            <p:spPr bwMode="auto">
              <a:xfrm>
                <a:off x="6008" y="7579"/>
                <a:ext cx="636" cy="469"/>
              </a:xfrm>
              <a:custGeom>
                <a:avLst/>
                <a:gdLst>
                  <a:gd name="connsiteX0" fmla="*/ 116997 w 605592"/>
                  <a:gd name="connsiteY0" fmla="*/ 132804 h 446468"/>
                  <a:gd name="connsiteX1" fmla="*/ 605592 w 605592"/>
                  <a:gd name="connsiteY1" fmla="*/ 132804 h 446468"/>
                  <a:gd name="connsiteX2" fmla="*/ 555359 w 605592"/>
                  <a:gd name="connsiteY2" fmla="*/ 446468 h 446468"/>
                  <a:gd name="connsiteX3" fmla="*/ 116997 w 605592"/>
                  <a:gd name="connsiteY3" fmla="*/ 446468 h 446468"/>
                  <a:gd name="connsiteX4" fmla="*/ 0 w 605592"/>
                  <a:gd name="connsiteY4" fmla="*/ 0 h 446468"/>
                  <a:gd name="connsiteX5" fmla="*/ 137120 w 605592"/>
                  <a:gd name="connsiteY5" fmla="*/ 0 h 446468"/>
                  <a:gd name="connsiteX6" fmla="*/ 153635 w 605592"/>
                  <a:gd name="connsiteY6" fmla="*/ 27991 h 446468"/>
                  <a:gd name="connsiteX7" fmla="*/ 438423 w 605592"/>
                  <a:gd name="connsiteY7" fmla="*/ 27991 h 446468"/>
                  <a:gd name="connsiteX8" fmla="*/ 438423 w 605592"/>
                  <a:gd name="connsiteY8" fmla="*/ 91455 h 446468"/>
                  <a:gd name="connsiteX9" fmla="*/ 69670 w 605592"/>
                  <a:gd name="connsiteY9" fmla="*/ 91455 h 446468"/>
                  <a:gd name="connsiteX10" fmla="*/ 69670 w 605592"/>
                  <a:gd name="connsiteY10" fmla="*/ 446468 h 446468"/>
                  <a:gd name="connsiteX11" fmla="*/ 0 w 605592"/>
                  <a:gd name="connsiteY11" fmla="*/ 446468 h 44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5592" h="446468">
                    <a:moveTo>
                      <a:pt x="116997" y="132804"/>
                    </a:moveTo>
                    <a:lnTo>
                      <a:pt x="605592" y="132804"/>
                    </a:lnTo>
                    <a:lnTo>
                      <a:pt x="555359" y="446468"/>
                    </a:lnTo>
                    <a:lnTo>
                      <a:pt x="116997" y="446468"/>
                    </a:lnTo>
                    <a:close/>
                    <a:moveTo>
                      <a:pt x="0" y="0"/>
                    </a:moveTo>
                    <a:lnTo>
                      <a:pt x="137120" y="0"/>
                    </a:lnTo>
                    <a:lnTo>
                      <a:pt x="153635" y="27991"/>
                    </a:lnTo>
                    <a:lnTo>
                      <a:pt x="438423" y="27991"/>
                    </a:lnTo>
                    <a:lnTo>
                      <a:pt x="438423" y="91455"/>
                    </a:lnTo>
                    <a:lnTo>
                      <a:pt x="69670" y="91455"/>
                    </a:lnTo>
                    <a:lnTo>
                      <a:pt x="69670" y="446468"/>
                    </a:lnTo>
                    <a:lnTo>
                      <a:pt x="0" y="446468"/>
                    </a:lnTo>
                    <a:close/>
                  </a:path>
                </a:pathLst>
              </a:custGeom>
              <a:solidFill>
                <a:srgbClr val="A18560"/>
              </a:solidFill>
              <a:ln>
                <a:noFill/>
              </a:ln>
            </p:spPr>
            <p:txBody>
              <a:bodyPr/>
              <a:lstStyle/>
              <a:p>
                <a:endParaRPr lang="zh-CN" altLang="en-US" dirty="0">
                  <a:latin typeface="微软雅黑" panose="020B0503020204020204" pitchFamily="34" charset="-122"/>
                  <a:ea typeface="微软雅黑" panose="020B0503020204020204" pitchFamily="34" charset="-122"/>
                </a:endParaRPr>
              </a:p>
            </p:txBody>
          </p:sp>
          <p:sp>
            <p:nvSpPr>
              <p:cNvPr id="17" name="形状"/>
              <p:cNvSpPr/>
              <p:nvPr>
                <p:custDataLst>
                  <p:tags r:id="rId16"/>
                </p:custDataLst>
              </p:nvPr>
            </p:nvSpPr>
            <p:spPr>
              <a:xfrm>
                <a:off x="5990" y="4483"/>
                <a:ext cx="607" cy="446"/>
              </a:xfrm>
              <a:custGeom>
                <a:avLst/>
                <a:gdLst/>
                <a:ahLst/>
                <a:cxnLst>
                  <a:cxn ang="0">
                    <a:pos x="wd2" y="hd2"/>
                  </a:cxn>
                  <a:cxn ang="5400000">
                    <a:pos x="wd2" y="hd2"/>
                  </a:cxn>
                  <a:cxn ang="10800000">
                    <a:pos x="wd2" y="hd2"/>
                  </a:cxn>
                  <a:cxn ang="16200000">
                    <a:pos x="wd2" y="hd2"/>
                  </a:cxn>
                </a:cxnLst>
                <a:rect l="0" t="0" r="r" b="b"/>
                <a:pathLst>
                  <a:path w="21600" h="21600" extrusionOk="0">
                    <a:moveTo>
                      <a:pt x="9404" y="13188"/>
                    </a:moveTo>
                    <a:cubicBezTo>
                      <a:pt x="9003" y="12815"/>
                      <a:pt x="8329" y="12268"/>
                      <a:pt x="8056" y="11720"/>
                    </a:cubicBezTo>
                    <a:cubicBezTo>
                      <a:pt x="674" y="2563"/>
                      <a:pt x="674" y="2563"/>
                      <a:pt x="674" y="2563"/>
                    </a:cubicBezTo>
                    <a:cubicBezTo>
                      <a:pt x="417" y="2191"/>
                      <a:pt x="144" y="1271"/>
                      <a:pt x="273" y="723"/>
                    </a:cubicBezTo>
                    <a:cubicBezTo>
                      <a:pt x="546" y="372"/>
                      <a:pt x="818" y="0"/>
                      <a:pt x="1476" y="0"/>
                    </a:cubicBezTo>
                    <a:cubicBezTo>
                      <a:pt x="20140" y="0"/>
                      <a:pt x="20140" y="0"/>
                      <a:pt x="20140" y="0"/>
                    </a:cubicBezTo>
                    <a:cubicBezTo>
                      <a:pt x="20140" y="0"/>
                      <a:pt x="20942" y="0"/>
                      <a:pt x="21343" y="898"/>
                    </a:cubicBezTo>
                    <a:cubicBezTo>
                      <a:pt x="21600" y="1468"/>
                      <a:pt x="21343" y="2366"/>
                      <a:pt x="20942" y="2738"/>
                    </a:cubicBezTo>
                    <a:cubicBezTo>
                      <a:pt x="12886" y="12618"/>
                      <a:pt x="12886" y="12618"/>
                      <a:pt x="12886" y="12618"/>
                    </a:cubicBezTo>
                    <a:cubicBezTo>
                      <a:pt x="12886" y="12618"/>
                      <a:pt x="11410" y="14283"/>
                      <a:pt x="9404" y="13188"/>
                    </a:cubicBezTo>
                    <a:close/>
                    <a:moveTo>
                      <a:pt x="1476" y="21600"/>
                    </a:moveTo>
                    <a:cubicBezTo>
                      <a:pt x="1476" y="21600"/>
                      <a:pt x="0" y="21425"/>
                      <a:pt x="0" y="19585"/>
                    </a:cubicBezTo>
                    <a:cubicBezTo>
                      <a:pt x="0" y="4929"/>
                      <a:pt x="0" y="4929"/>
                      <a:pt x="0" y="4929"/>
                    </a:cubicBezTo>
                    <a:cubicBezTo>
                      <a:pt x="0" y="4381"/>
                      <a:pt x="273" y="4206"/>
                      <a:pt x="674" y="4754"/>
                    </a:cubicBezTo>
                    <a:cubicBezTo>
                      <a:pt x="3755" y="8960"/>
                      <a:pt x="3755" y="8960"/>
                      <a:pt x="3755" y="8960"/>
                    </a:cubicBezTo>
                    <a:cubicBezTo>
                      <a:pt x="4172" y="9332"/>
                      <a:pt x="4301" y="10252"/>
                      <a:pt x="4028" y="10800"/>
                    </a:cubicBezTo>
                    <a:cubicBezTo>
                      <a:pt x="1749" y="18117"/>
                      <a:pt x="1749" y="18117"/>
                      <a:pt x="1749" y="18117"/>
                    </a:cubicBezTo>
                    <a:cubicBezTo>
                      <a:pt x="1621" y="18686"/>
                      <a:pt x="1749" y="18686"/>
                      <a:pt x="2022" y="18117"/>
                    </a:cubicBezTo>
                    <a:cubicBezTo>
                      <a:pt x="5103" y="12618"/>
                      <a:pt x="5103" y="12618"/>
                      <a:pt x="5103" y="12618"/>
                    </a:cubicBezTo>
                    <a:cubicBezTo>
                      <a:pt x="5504" y="12092"/>
                      <a:pt x="5905" y="12092"/>
                      <a:pt x="6307" y="12443"/>
                    </a:cubicBezTo>
                    <a:cubicBezTo>
                      <a:pt x="7655" y="14086"/>
                      <a:pt x="7655" y="14086"/>
                      <a:pt x="7655" y="14086"/>
                    </a:cubicBezTo>
                    <a:cubicBezTo>
                      <a:pt x="8056" y="14458"/>
                      <a:pt x="8730" y="15006"/>
                      <a:pt x="9131" y="15203"/>
                    </a:cubicBezTo>
                    <a:cubicBezTo>
                      <a:pt x="10206" y="15554"/>
                      <a:pt x="11939" y="16101"/>
                      <a:pt x="13159" y="14831"/>
                    </a:cubicBezTo>
                    <a:cubicBezTo>
                      <a:pt x="15165" y="12443"/>
                      <a:pt x="15165" y="12443"/>
                      <a:pt x="15165" y="12443"/>
                    </a:cubicBezTo>
                    <a:cubicBezTo>
                      <a:pt x="15566" y="12092"/>
                      <a:pt x="16112" y="12092"/>
                      <a:pt x="16368" y="12618"/>
                    </a:cubicBezTo>
                    <a:cubicBezTo>
                      <a:pt x="19722" y="18686"/>
                      <a:pt x="19722" y="18686"/>
                      <a:pt x="19722" y="18686"/>
                    </a:cubicBezTo>
                    <a:cubicBezTo>
                      <a:pt x="19995" y="19212"/>
                      <a:pt x="19995" y="19037"/>
                      <a:pt x="19867" y="18489"/>
                    </a:cubicBezTo>
                    <a:cubicBezTo>
                      <a:pt x="17588" y="10800"/>
                      <a:pt x="17588" y="10800"/>
                      <a:pt x="17588" y="10800"/>
                    </a:cubicBezTo>
                    <a:cubicBezTo>
                      <a:pt x="17315" y="10252"/>
                      <a:pt x="17444" y="9508"/>
                      <a:pt x="17845" y="8960"/>
                    </a:cubicBezTo>
                    <a:cubicBezTo>
                      <a:pt x="21070" y="4754"/>
                      <a:pt x="21070" y="4754"/>
                      <a:pt x="21070" y="4754"/>
                    </a:cubicBezTo>
                    <a:cubicBezTo>
                      <a:pt x="21343" y="4206"/>
                      <a:pt x="21600" y="4381"/>
                      <a:pt x="21600" y="4929"/>
                    </a:cubicBezTo>
                    <a:cubicBezTo>
                      <a:pt x="21600" y="19782"/>
                      <a:pt x="21600" y="19782"/>
                      <a:pt x="21600" y="19782"/>
                    </a:cubicBezTo>
                    <a:cubicBezTo>
                      <a:pt x="21600" y="19782"/>
                      <a:pt x="21472" y="21600"/>
                      <a:pt x="19995" y="21600"/>
                    </a:cubicBezTo>
                    <a:cubicBezTo>
                      <a:pt x="1476" y="21600"/>
                      <a:pt x="1476" y="21600"/>
                      <a:pt x="1476" y="21600"/>
                    </a:cubicBezTo>
                    <a:close/>
                  </a:path>
                </a:pathLst>
              </a:custGeom>
              <a:solidFill>
                <a:srgbClr val="FAC090"/>
              </a:soli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defRPr sz="1000"/>
                </a:pPr>
                <a:endParaRPr kumimoji="0" sz="10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1" name="线条"/>
              <p:cNvSpPr/>
              <p:nvPr>
                <p:custDataLst>
                  <p:tags r:id="rId17"/>
                </p:custDataLst>
              </p:nvPr>
            </p:nvSpPr>
            <p:spPr>
              <a:xfrm>
                <a:off x="6891" y="4673"/>
                <a:ext cx="1016"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 name="线条"/>
              <p:cNvSpPr/>
              <p:nvPr>
                <p:custDataLst>
                  <p:tags r:id="rId18"/>
                </p:custDataLst>
              </p:nvPr>
            </p:nvSpPr>
            <p:spPr>
              <a:xfrm>
                <a:off x="6891" y="7801"/>
                <a:ext cx="1016"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0" name="Shape 11364"/>
              <p:cNvSpPr/>
              <p:nvPr>
                <p:custDataLst>
                  <p:tags r:id="rId19"/>
                </p:custDataLst>
              </p:nvPr>
            </p:nvSpPr>
            <p:spPr>
              <a:xfrm>
                <a:off x="12694" y="4732"/>
                <a:ext cx="633" cy="226"/>
              </a:xfrm>
              <a:custGeom>
                <a:avLst/>
                <a:gdLst/>
                <a:ahLst/>
                <a:cxnLst>
                  <a:cxn ang="0">
                    <a:pos x="wd2" y="hd2"/>
                  </a:cxn>
                  <a:cxn ang="5400000">
                    <a:pos x="wd2" y="hd2"/>
                  </a:cxn>
                  <a:cxn ang="10800000">
                    <a:pos x="wd2" y="hd2"/>
                  </a:cxn>
                  <a:cxn ang="16200000">
                    <a:pos x="wd2" y="hd2"/>
                  </a:cxn>
                </a:cxnLst>
                <a:rect l="0" t="0" r="r" b="b"/>
                <a:pathLst>
                  <a:path w="21600" h="21600" extrusionOk="0">
                    <a:moveTo>
                      <a:pt x="0" y="16199"/>
                    </a:moveTo>
                    <a:cubicBezTo>
                      <a:pt x="0" y="19169"/>
                      <a:pt x="868" y="21600"/>
                      <a:pt x="1929" y="21600"/>
                    </a:cubicBezTo>
                    <a:lnTo>
                      <a:pt x="19673" y="21600"/>
                    </a:lnTo>
                    <a:cubicBezTo>
                      <a:pt x="20733" y="21600"/>
                      <a:pt x="21600" y="19169"/>
                      <a:pt x="21600" y="16199"/>
                    </a:cubicBezTo>
                    <a:lnTo>
                      <a:pt x="21600" y="0"/>
                    </a:lnTo>
                    <a:lnTo>
                      <a:pt x="13500" y="0"/>
                    </a:lnTo>
                    <a:lnTo>
                      <a:pt x="13500" y="5397"/>
                    </a:lnTo>
                    <a:cubicBezTo>
                      <a:pt x="13500" y="6580"/>
                      <a:pt x="13150" y="7560"/>
                      <a:pt x="12730" y="7560"/>
                    </a:cubicBezTo>
                    <a:lnTo>
                      <a:pt x="8872" y="7560"/>
                    </a:lnTo>
                    <a:cubicBezTo>
                      <a:pt x="8449" y="7560"/>
                      <a:pt x="8100" y="6580"/>
                      <a:pt x="8100" y="5397"/>
                    </a:cubicBezTo>
                    <a:lnTo>
                      <a:pt x="8100" y="0"/>
                    </a:lnTo>
                    <a:lnTo>
                      <a:pt x="0" y="0"/>
                    </a:lnTo>
                    <a:cubicBezTo>
                      <a:pt x="0" y="0"/>
                      <a:pt x="0" y="16199"/>
                      <a:pt x="0" y="16199"/>
                    </a:cubicBezTo>
                    <a:close/>
                  </a:path>
                </a:pathLst>
              </a:custGeom>
              <a:solidFill>
                <a:srgbClr val="A18560"/>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24" name="Shape 11365"/>
              <p:cNvSpPr/>
              <p:nvPr>
                <p:custDataLst>
                  <p:tags r:id="rId20"/>
                </p:custDataLst>
              </p:nvPr>
            </p:nvSpPr>
            <p:spPr>
              <a:xfrm>
                <a:off x="12973" y="4732"/>
                <a:ext cx="90" cy="4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solidFill>
                <a:srgbClr val="526573"/>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37" name="Shape 11366"/>
              <p:cNvSpPr/>
              <p:nvPr>
                <p:custDataLst>
                  <p:tags r:id="rId21"/>
                </p:custDataLst>
              </p:nvPr>
            </p:nvSpPr>
            <p:spPr>
              <a:xfrm>
                <a:off x="12678" y="4410"/>
                <a:ext cx="633" cy="283"/>
              </a:xfrm>
              <a:custGeom>
                <a:avLst/>
                <a:gdLst/>
                <a:ahLst/>
                <a:cxnLst>
                  <a:cxn ang="0">
                    <a:pos x="wd2" y="hd2"/>
                  </a:cxn>
                  <a:cxn ang="5400000">
                    <a:pos x="wd2" y="hd2"/>
                  </a:cxn>
                  <a:cxn ang="10800000">
                    <a:pos x="wd2" y="hd2"/>
                  </a:cxn>
                  <a:cxn ang="16200000">
                    <a:pos x="wd2" y="hd2"/>
                  </a:cxn>
                </a:cxnLst>
                <a:rect l="0" t="0" r="r" b="b"/>
                <a:pathLst>
                  <a:path w="21600" h="21600" extrusionOk="0">
                    <a:moveTo>
                      <a:pt x="7715" y="3456"/>
                    </a:moveTo>
                    <a:lnTo>
                      <a:pt x="13886" y="3456"/>
                    </a:lnTo>
                    <a:lnTo>
                      <a:pt x="13886" y="6912"/>
                    </a:lnTo>
                    <a:lnTo>
                      <a:pt x="7715" y="6912"/>
                    </a:lnTo>
                    <a:cubicBezTo>
                      <a:pt x="7715" y="6912"/>
                      <a:pt x="7715" y="3456"/>
                      <a:pt x="7715" y="3456"/>
                    </a:cubicBezTo>
                    <a:close/>
                    <a:moveTo>
                      <a:pt x="0" y="21600"/>
                    </a:moveTo>
                    <a:lnTo>
                      <a:pt x="21600" y="21600"/>
                    </a:lnTo>
                    <a:lnTo>
                      <a:pt x="21600" y="11231"/>
                    </a:lnTo>
                    <a:cubicBezTo>
                      <a:pt x="21600" y="8858"/>
                      <a:pt x="20733" y="6912"/>
                      <a:pt x="19673" y="6912"/>
                    </a:cubicBezTo>
                    <a:lnTo>
                      <a:pt x="15431" y="6912"/>
                    </a:lnTo>
                    <a:lnTo>
                      <a:pt x="15431" y="2591"/>
                    </a:lnTo>
                    <a:cubicBezTo>
                      <a:pt x="15431" y="1162"/>
                      <a:pt x="14910" y="0"/>
                      <a:pt x="14273" y="0"/>
                    </a:cubicBezTo>
                    <a:lnTo>
                      <a:pt x="7329" y="0"/>
                    </a:lnTo>
                    <a:cubicBezTo>
                      <a:pt x="6689" y="0"/>
                      <a:pt x="6171" y="1162"/>
                      <a:pt x="6171" y="2591"/>
                    </a:cubicBezTo>
                    <a:lnTo>
                      <a:pt x="6171" y="6912"/>
                    </a:lnTo>
                    <a:lnTo>
                      <a:pt x="1929" y="6912"/>
                    </a:lnTo>
                    <a:cubicBezTo>
                      <a:pt x="868" y="6912"/>
                      <a:pt x="0" y="8858"/>
                      <a:pt x="0" y="11231"/>
                    </a:cubicBezTo>
                    <a:cubicBezTo>
                      <a:pt x="0" y="11231"/>
                      <a:pt x="0" y="21600"/>
                      <a:pt x="0" y="21600"/>
                    </a:cubicBezTo>
                    <a:close/>
                  </a:path>
                </a:pathLst>
              </a:custGeom>
              <a:solidFill>
                <a:srgbClr val="A18560"/>
              </a:solidFill>
              <a:ln w="12700">
                <a:miter lim="400000"/>
              </a:ln>
            </p:spPr>
            <p:txBody>
              <a:bodyPr lIns="19050" tIns="19050" rIns="19050" bIns="19050" anchor="ctr"/>
              <a:lstStyle/>
              <a:p>
                <a:pPr marL="0" marR="0" lvl="0" indent="0" algn="l" defTabSz="228600" rtl="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sym typeface="Gill Sans"/>
                </a:endParaRPr>
              </a:p>
            </p:txBody>
          </p:sp>
          <p:sp>
            <p:nvSpPr>
              <p:cNvPr id="73" name="圆角矩形 72"/>
              <p:cNvSpPr/>
              <p:nvPr>
                <p:custDataLst>
                  <p:tags r:id="rId22"/>
                </p:custDataLst>
              </p:nvPr>
            </p:nvSpPr>
            <p:spPr>
              <a:xfrm>
                <a:off x="12524" y="7455"/>
                <a:ext cx="701" cy="503"/>
              </a:xfrm>
              <a:prstGeom prst="roundRect">
                <a:avLst/>
              </a:prstGeom>
              <a:solidFill>
                <a:srgbClr val="FAC09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sp>
            <p:nvSpPr>
              <p:cNvPr id="65" name="线条"/>
              <p:cNvSpPr/>
              <p:nvPr>
                <p:custDataLst>
                  <p:tags r:id="rId23"/>
                </p:custDataLst>
              </p:nvPr>
            </p:nvSpPr>
            <p:spPr>
              <a:xfrm>
                <a:off x="11229" y="7714"/>
                <a:ext cx="1004" cy="0"/>
              </a:xfrm>
              <a:prstGeom prst="line">
                <a:avLst/>
              </a:prstGeom>
              <a:solidFill>
                <a:srgbClr val="FE681F"/>
              </a:solidFill>
              <a:ln w="12700">
                <a:solidFill>
                  <a:sysClr val="window" lastClr="FFFFFF">
                    <a:lumMod val="65000"/>
                  </a:sysClr>
                </a:solidFill>
                <a:prstDash val="sysDash"/>
                <a:miter/>
                <a:headEnd type="oval"/>
                <a:tailEnd type="oval"/>
              </a:ln>
            </p:spPr>
            <p:txBody>
              <a:bodyPr lIns="45719" rIns="4571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微软雅黑" panose="020B0503020204020204" pitchFamily="34" charset="-122"/>
                  <a:cs typeface="+mn-ea"/>
                </a:endParaRPr>
              </a:p>
            </p:txBody>
          </p:sp>
          <p:sp>
            <p:nvSpPr>
              <p:cNvPr id="71" name="Freeform 65"/>
              <p:cNvSpPr>
                <a:spLocks noChangeArrowheads="1"/>
              </p:cNvSpPr>
              <p:nvPr>
                <p:custDataLst>
                  <p:tags r:id="rId24"/>
                </p:custDataLst>
              </p:nvPr>
            </p:nvSpPr>
            <p:spPr bwMode="auto">
              <a:xfrm>
                <a:off x="12712" y="7553"/>
                <a:ext cx="325" cy="322"/>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ysClr val="window" lastClr="FFFFFF"/>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endParaRPr>
              </a:p>
            </p:txBody>
          </p:sp>
          <p:sp>
            <p:nvSpPr>
              <p:cNvPr id="38" name="Mail Us"/>
              <p:cNvSpPr txBox="1"/>
              <p:nvPr>
                <p:custDataLst>
                  <p:tags r:id="rId25"/>
                </p:custDataLst>
              </p:nvPr>
            </p:nvSpPr>
            <p:spPr>
              <a:xfrm>
                <a:off x="13634" y="7121"/>
                <a:ext cx="3060" cy="578"/>
              </a:xfrm>
              <a:prstGeom prst="rect">
                <a:avLst/>
              </a:prstGeom>
              <a:noFill/>
              <a:ln w="12700" cap="flat">
                <a:noFill/>
                <a:miter lim="400000"/>
              </a:ln>
              <a:effectLst/>
            </p:spPr>
            <p:txBody>
              <a:bodyPr wrap="square" lIns="45719" tIns="45719" rIns="45719" bIns="45719" numCol="1" anchor="t">
                <a:spAutoFit/>
              </a:bodyPr>
              <a:lstStyle>
                <a:lvl1pPr algn="r">
                  <a:defRPr sz="1600">
                    <a:solidFill>
                      <a:srgbClr val="44546A"/>
                    </a:solidFill>
                  </a:defRPr>
                </a:lvl1pPr>
              </a:lstStyle>
              <a:p>
                <a:pPr marL="0" marR="0" lvl="0" algn="l" defTabSz="914400" rtl="0" eaLnBrk="1" fontAlgn="auto" latinLnBrk="0" hangingPunct="1">
                  <a:lnSpc>
                    <a:spcPct val="100000"/>
                  </a:lnSpc>
                  <a:spcBef>
                    <a:spcPts val="0"/>
                  </a:spcBef>
                  <a:spcAft>
                    <a:spcPts val="0"/>
                  </a:spcAft>
                  <a:buClrTx/>
                  <a:buSzTx/>
                  <a:buFontTx/>
                  <a:buNone/>
                  <a:defRPr/>
                </a:pPr>
                <a:r>
                  <a:rPr kumimoji="0" lang="zh-CN" sz="1800" b="1"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互动专区</a:t>
                </a:r>
                <a:endParaRPr kumimoji="0" lang="zh-CN" sz="1800" b="1"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sp>
            <p:nvSpPr>
              <p:cNvPr id="39" name="Lorem ipsum dolor sit amet, consectetur adipiscing elit. Khanhrau sam."/>
              <p:cNvSpPr txBox="1"/>
              <p:nvPr>
                <p:custDataLst>
                  <p:tags r:id="rId26"/>
                </p:custDataLst>
              </p:nvPr>
            </p:nvSpPr>
            <p:spPr>
              <a:xfrm>
                <a:off x="13634" y="7654"/>
                <a:ext cx="3060" cy="1022"/>
              </a:xfrm>
              <a:prstGeom prst="rect">
                <a:avLst/>
              </a:prstGeom>
              <a:noFill/>
              <a:ln w="12700" cap="flat">
                <a:noFill/>
                <a:miter lim="400000"/>
              </a:ln>
              <a:effectLst/>
            </p:spPr>
            <p:txBody>
              <a:bodyPr wrap="square" lIns="45719" tIns="45719" rIns="45719" bIns="45719" numCol="1" anchor="t">
                <a:spAutoFit/>
              </a:bodyPr>
              <a:lstStyle>
                <a:lvl1pPr algn="r">
                  <a:defRPr sz="1200">
                    <a:solidFill>
                      <a:srgbClr val="44546A"/>
                    </a:solidFill>
                  </a:defRPr>
                </a:lvl1pPr>
              </a:lstStyle>
              <a:p>
                <a:pPr marL="0" marR="0" lvl="0" algn="l" defTabSz="914400" rtl="0" eaLnBrk="1" fontAlgn="auto" latinLnBrk="0" hangingPunct="1">
                  <a:lnSpc>
                    <a:spcPct val="130000"/>
                  </a:lnSpc>
                  <a:spcBef>
                    <a:spcPts val="0"/>
                  </a:spcBef>
                  <a:spcAft>
                    <a:spcPts val="0"/>
                  </a:spcAft>
                  <a:buClrTx/>
                  <a:buSzTx/>
                  <a:buFontTx/>
                  <a:buNone/>
                  <a:defRPr/>
                </a:pPr>
                <a:r>
                  <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rPr>
                  <a:t>投资者调查、投资者联络专区以及在线服务</a:t>
                </a:r>
                <a:endParaRPr kumimoji="0" lang="zh-CN" sz="1400" b="0" i="0" u="none" strike="noStrike" kern="1200" cap="none" normalizeH="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cxnSp>
            <p:nvCxnSpPr>
              <p:cNvPr id="40" name="直接连接符 39"/>
              <p:cNvCxnSpPr/>
              <p:nvPr>
                <p:custDataLst>
                  <p:tags r:id="rId27"/>
                </p:custDataLst>
              </p:nvPr>
            </p:nvCxnSpPr>
            <p:spPr>
              <a:xfrm flipH="1" flipV="1">
                <a:off x="11229" y="4621"/>
                <a:ext cx="1004" cy="0"/>
              </a:xfrm>
              <a:prstGeom prst="line">
                <a:avLst/>
              </a:prstGeom>
              <a:solidFill>
                <a:srgbClr val="FE681F"/>
              </a:solidFill>
              <a:ln w="12700">
                <a:solidFill>
                  <a:sysClr val="window" lastClr="FFFFFF">
                    <a:lumMod val="65000"/>
                  </a:sysClr>
                </a:solidFill>
                <a:prstDash val="sysDash"/>
                <a:miter/>
                <a:headEnd type="oval"/>
                <a:tailEnd type="oval"/>
              </a:ln>
            </p:spPr>
          </p:cxnSp>
          <p:sp>
            <p:nvSpPr>
              <p:cNvPr id="42" name="文本框 41"/>
              <p:cNvSpPr txBox="1"/>
              <p:nvPr/>
            </p:nvSpPr>
            <p:spPr>
              <a:xfrm>
                <a:off x="9011" y="5665"/>
                <a:ext cx="1355" cy="1307"/>
              </a:xfrm>
              <a:prstGeom prst="rect">
                <a:avLst/>
              </a:prstGeom>
              <a:noFill/>
              <a:extLst>
                <a:ext uri="{909E8E84-426E-40DD-AFC4-6F175D3DCCD1}">
                  <a14:hiddenFill xmlns:a14="http://schemas.microsoft.com/office/drawing/2010/main">
                    <a:solidFill>
                      <a:srgbClr val="FE681F"/>
                    </a:solidFill>
                  </a14:hiddenFill>
                </a:ext>
              </a:extLst>
            </p:spPr>
            <p:txBody>
              <a:bodyPr wrap="square" rtlCol="0">
                <a:spAutoFit/>
              </a:bodyPr>
              <a:p>
                <a:r>
                  <a:rPr lang="zh-CN" altLang="en-US" sz="2400" b="1">
                    <a:solidFill>
                      <a:srgbClr val="595959"/>
                    </a:solidFill>
                    <a:latin typeface="微软雅黑" panose="020B0503020204020204" pitchFamily="34" charset="-122"/>
                    <a:ea typeface="微软雅黑" panose="020B0503020204020204" pitchFamily="34" charset="-122"/>
                  </a:rPr>
                  <a:t>主要内容</a:t>
                </a:r>
                <a:endParaRPr lang="zh-CN" altLang="en-US" sz="2400" b="1">
                  <a:solidFill>
                    <a:srgbClr val="595959"/>
                  </a:solidFill>
                  <a:latin typeface="微软雅黑" panose="020B0503020204020204" pitchFamily="34" charset="-122"/>
                  <a:ea typeface="微软雅黑" panose="020B0503020204020204" pitchFamily="34" charset="-122"/>
                </a:endParaRPr>
              </a:p>
            </p:txBody>
          </p:sp>
        </p:grpSp>
      </p:grpSp>
      <p:sp>
        <p:nvSpPr>
          <p:cNvPr id="9" name="文本框 8"/>
          <p:cNvSpPr txBox="1"/>
          <p:nvPr/>
        </p:nvSpPr>
        <p:spPr>
          <a:xfrm>
            <a:off x="2861310" y="1241425"/>
            <a:ext cx="7499985" cy="829945"/>
          </a:xfrm>
          <a:prstGeom prst="rect">
            <a:avLst/>
          </a:prstGeom>
          <a:noFill/>
        </p:spPr>
        <p:txBody>
          <a:bodyPr wrap="square" rtlCol="0">
            <a:spAutoFit/>
          </a:bodyPr>
          <a:p>
            <a:pPr algn="l">
              <a:lnSpc>
                <a:spcPct val="120000"/>
              </a:lnSpc>
            </a:pPr>
            <a:r>
              <a:rPr lang="zh-CN" sz="2000" b="1">
                <a:solidFill>
                  <a:srgbClr val="FF0000"/>
                </a:solidFill>
                <a:latin typeface="微软雅黑" panose="020B0503020204020204" pitchFamily="34" charset="-122"/>
                <a:ea typeface="微软雅黑" panose="020B0503020204020204" pitchFamily="34" charset="-122"/>
              </a:rPr>
              <a:t>中国投资者网站</a:t>
            </a: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是中国证监会管理的公益网络服务平台 </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gn="l">
              <a:lnSpc>
                <a:spcPct val="120000"/>
              </a:lnSpc>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rPr>
              <a:t>网址：www.investor.org.cn</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pic>
        <p:nvPicPr>
          <p:cNvPr id="68" name="图片 67" descr="LOGO橙字"/>
          <p:cNvPicPr>
            <a:picLocks noChangeAspect="1"/>
          </p:cNvPicPr>
          <p:nvPr/>
        </p:nvPicPr>
        <p:blipFill>
          <a:blip r:embed="rId28"/>
          <a:stretch>
            <a:fillRect/>
          </a:stretch>
        </p:blipFill>
        <p:spPr>
          <a:xfrm>
            <a:off x="9860915" y="6175375"/>
            <a:ext cx="1988185" cy="429260"/>
          </a:xfrm>
          <a:prstGeom prst="rect">
            <a:avLst/>
          </a:prstGeom>
        </p:spPr>
      </p:pic>
      <p:grpSp>
        <p:nvGrpSpPr>
          <p:cNvPr id="12" name="组 1"/>
          <p:cNvGrpSpPr/>
          <p:nvPr/>
        </p:nvGrpSpPr>
        <p:grpSpPr>
          <a:xfrm>
            <a:off x="351124" y="264012"/>
            <a:ext cx="2974149" cy="817939"/>
            <a:chOff x="2169366" y="2274395"/>
            <a:chExt cx="2974149" cy="817939"/>
          </a:xfrm>
        </p:grpSpPr>
        <p:pic>
          <p:nvPicPr>
            <p:cNvPr id="13" name="图片 1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15" name="文本框 14"/>
            <p:cNvSpPr txBox="1"/>
            <p:nvPr/>
          </p:nvSpPr>
          <p:spPr>
            <a:xfrm>
              <a:off x="3131835" y="2442610"/>
              <a:ext cx="2011680" cy="460375"/>
            </a:xfrm>
            <a:prstGeom prst="rect">
              <a:avLst/>
            </a:prstGeom>
            <a:noFill/>
          </p:spPr>
          <p:txBody>
            <a:bodyPr wrap="none" rtlCol="0">
              <a:spAutoFit/>
            </a:bodyPr>
            <a:p>
              <a:pPr algn="l"/>
              <a:r>
                <a:rPr kumimoji="1" lang="zh-CN" altLang="en-US" sz="2400" b="1" dirty="0" smtClean="0">
                  <a:solidFill>
                    <a:srgbClr val="A18560"/>
                  </a:solidFill>
                  <a:cs typeface="+mn-ea"/>
                  <a:sym typeface="+mn-lt"/>
                </a:rPr>
                <a:t>中国投资者网</a:t>
              </a:r>
              <a:endParaRPr kumimoji="1" lang="zh-CN" altLang="en-US" sz="2400" b="1" dirty="0" smtClean="0">
                <a:solidFill>
                  <a:srgbClr val="A18560"/>
                </a:solidFill>
                <a:cs typeface="+mn-ea"/>
                <a:sym typeface="+mn-lt"/>
              </a:endParaRPr>
            </a:p>
          </p:txBody>
        </p:sp>
      </p:grpSp>
      <p:sp>
        <p:nvSpPr>
          <p:cNvPr id="4" name="文本框 3"/>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000" fill="hold">
                                          <p:stCondLst>
                                            <p:cond delay="0"/>
                                          </p:stCondLst>
                                        </p:cTn>
                                        <p:tgtEl>
                                          <p:spTgt spid="9"/>
                                        </p:tgtEl>
                                        <p:attrNameLst>
                                          <p:attrName>style.visibility</p:attrName>
                                        </p:attrNameLst>
                                      </p:cBhvr>
                                      <p:to>
                                        <p:strVal val="visible"/>
                                      </p:to>
                                    </p:set>
                                    <p:animEffect transition="in" filter="barn(inVertical)">
                                      <p:cBhvr>
                                        <p:cTn id="12" dur="1000"/>
                                        <p:tgtEl>
                                          <p:spTgt spid="9"/>
                                        </p:tgtEl>
                                      </p:cBhvr>
                                    </p:animEffect>
                                  </p:childTnLst>
                                </p:cTn>
                              </p:par>
                            </p:childTnLst>
                          </p:cTn>
                        </p:par>
                        <p:par>
                          <p:cTn id="13" fill="hold">
                            <p:stCondLst>
                              <p:cond delay="1000"/>
                            </p:stCondLst>
                            <p:childTnLst>
                              <p:par>
                                <p:cTn id="14" presetID="16" presetClass="entr" presetSubtype="42" fill="hold" nodeType="afterEffect">
                                  <p:stCondLst>
                                    <p:cond delay="0"/>
                                  </p:stCondLst>
                                  <p:childTnLst>
                                    <p:set>
                                      <p:cBhvr>
                                        <p:cTn id="15" dur="1000" fill="hold">
                                          <p:stCondLst>
                                            <p:cond delay="0"/>
                                          </p:stCondLst>
                                        </p:cTn>
                                        <p:tgtEl>
                                          <p:spTgt spid="3"/>
                                        </p:tgtEl>
                                        <p:attrNameLst>
                                          <p:attrName>style.visibility</p:attrName>
                                        </p:attrNameLst>
                                      </p:cBhvr>
                                      <p:to>
                                        <p:strVal val="visible"/>
                                      </p:to>
                                    </p:set>
                                    <p:animEffect transition="in" filter="barn(outHorizontal)">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descr="logo"/>
          <p:cNvPicPr>
            <a:picLocks noChangeAspect="1"/>
          </p:cNvPicPr>
          <p:nvPr>
            <p:custDataLst>
              <p:tags r:id="rId1"/>
            </p:custDataLst>
          </p:nvPr>
        </p:nvPicPr>
        <p:blipFill>
          <a:blip r:embed="rId2"/>
          <a:stretch>
            <a:fillRect/>
          </a:stretch>
        </p:blipFill>
        <p:spPr>
          <a:xfrm>
            <a:off x="0" y="-586105"/>
            <a:ext cx="4114800" cy="2743200"/>
          </a:xfrm>
          <a:prstGeom prst="rect">
            <a:avLst/>
          </a:prstGeom>
        </p:spPr>
      </p:pic>
      <p:grpSp>
        <p:nvGrpSpPr>
          <p:cNvPr id="5" name="组合 4"/>
          <p:cNvGrpSpPr/>
          <p:nvPr/>
        </p:nvGrpSpPr>
        <p:grpSpPr>
          <a:xfrm>
            <a:off x="963295" y="1015365"/>
            <a:ext cx="2011680" cy="2211705"/>
            <a:chOff x="1517" y="1599"/>
            <a:chExt cx="3168" cy="3483"/>
          </a:xfrm>
        </p:grpSpPr>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0" y="1599"/>
              <a:ext cx="2637" cy="2637"/>
            </a:xfrm>
            <a:prstGeom prst="rect">
              <a:avLst/>
            </a:prstGeom>
          </p:spPr>
        </p:pic>
        <p:sp>
          <p:nvSpPr>
            <p:cNvPr id="51" name="文本框 50"/>
            <p:cNvSpPr txBox="1"/>
            <p:nvPr/>
          </p:nvSpPr>
          <p:spPr>
            <a:xfrm>
              <a:off x="1517" y="4502"/>
              <a:ext cx="3168" cy="580"/>
            </a:xfrm>
            <a:prstGeom prst="rect">
              <a:avLst/>
            </a:prstGeom>
            <a:noFill/>
          </p:spPr>
          <p:txBody>
            <a:bodyPr wrap="none" rtlCol="0">
              <a:spAutoFit/>
            </a:bodyPr>
            <a:p>
              <a:r>
                <a:rPr lang="zh-CN" altLang="en-US" b="1" dirty="0" smtClean="0">
                  <a:solidFill>
                    <a:srgbClr val="595959"/>
                  </a:solidFill>
                  <a:latin typeface="微软雅黑" panose="020B0503020204020204" pitchFamily="34" charset="-122"/>
                  <a:ea typeface="微软雅黑" panose="020B0503020204020204" pitchFamily="34" charset="-122"/>
                </a:rPr>
                <a:t>微信公众号二维码</a:t>
              </a:r>
              <a:endParaRPr lang="zh-CN" altLang="en-US" b="1" dirty="0" smtClean="0">
                <a:solidFill>
                  <a:srgbClr val="595959"/>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3797300" y="926465"/>
            <a:ext cx="7663180" cy="1569085"/>
            <a:chOff x="5980" y="1459"/>
            <a:chExt cx="12068" cy="2471"/>
          </a:xfrm>
        </p:grpSpPr>
        <p:cxnSp>
          <p:nvCxnSpPr>
            <p:cNvPr id="52" name="MH_Other_5"/>
            <p:cNvCxnSpPr/>
            <p:nvPr>
              <p:custDataLst>
                <p:tags r:id="rId4"/>
              </p:custDataLst>
            </p:nvPr>
          </p:nvCxnSpPr>
          <p:spPr>
            <a:xfrm flipH="1">
              <a:off x="5980" y="2241"/>
              <a:ext cx="4785" cy="0"/>
            </a:xfrm>
            <a:prstGeom prst="line">
              <a:avLst/>
            </a:prstGeom>
            <a:noFill/>
            <a:ln w="6350" cap="flat" cmpd="sng" algn="ctr">
              <a:solidFill>
                <a:srgbClr val="EA5405"/>
              </a:solidFill>
              <a:prstDash val="solid"/>
              <a:miter lim="800000"/>
              <a:tailEnd type="oval"/>
            </a:ln>
            <a:effectLst/>
          </p:spPr>
        </p:cxnSp>
        <p:cxnSp>
          <p:nvCxnSpPr>
            <p:cNvPr id="53" name="MH_Other_6"/>
            <p:cNvCxnSpPr/>
            <p:nvPr>
              <p:custDataLst>
                <p:tags r:id="rId5"/>
              </p:custDataLst>
            </p:nvPr>
          </p:nvCxnSpPr>
          <p:spPr>
            <a:xfrm flipH="1">
              <a:off x="5980" y="2041"/>
              <a:ext cx="2392" cy="0"/>
            </a:xfrm>
            <a:prstGeom prst="line">
              <a:avLst/>
            </a:prstGeom>
            <a:noFill/>
            <a:ln w="6350" cap="flat" cmpd="sng" algn="ctr">
              <a:solidFill>
                <a:srgbClr val="EA5405"/>
              </a:solidFill>
              <a:prstDash val="solid"/>
              <a:miter lim="800000"/>
              <a:tailEnd type="oval"/>
            </a:ln>
            <a:effectLst/>
          </p:spPr>
        </p:cxnSp>
        <p:sp>
          <p:nvSpPr>
            <p:cNvPr id="54" name="矩形 53"/>
            <p:cNvSpPr/>
            <p:nvPr/>
          </p:nvSpPr>
          <p:spPr>
            <a:xfrm>
              <a:off x="5980" y="1459"/>
              <a:ext cx="6768" cy="623"/>
            </a:xfrm>
            <a:prstGeom prst="rect">
              <a:avLst/>
            </a:prstGeom>
          </p:spPr>
          <p:txBody>
            <a:bodyPr wrap="none">
              <a:spAutoFit/>
            </a:bodyPr>
            <a:p>
              <a:pPr>
                <a:lnSpc>
                  <a:spcPct val="110000"/>
                </a:lnSpc>
                <a:spcBef>
                  <a:spcPct val="0"/>
                </a:spcBef>
              </a:pPr>
              <a:r>
                <a:rPr lang="zh-CN" altLang="en-US" b="1" dirty="0">
                  <a:ln w="0"/>
                  <a:solidFill>
                    <a:srgbClr val="E25020"/>
                  </a:solidFill>
                  <a:latin typeface="微软雅黑" panose="020B0503020204020204" pitchFamily="34" charset="-122"/>
                  <a:ea typeface="微软雅黑" panose="020B0503020204020204" pitchFamily="34" charset="-122"/>
                </a:rPr>
                <a:t>东方财富</a:t>
              </a:r>
              <a:r>
                <a:rPr lang="zh-CN" altLang="en-US" b="1" dirty="0" smtClean="0">
                  <a:ln w="0"/>
                  <a:solidFill>
                    <a:srgbClr val="E25020"/>
                  </a:solidFill>
                  <a:latin typeface="微软雅黑" panose="020B0503020204020204" pitchFamily="34" charset="-122"/>
                  <a:ea typeface="微软雅黑" panose="020B0503020204020204" pitchFamily="34" charset="-122"/>
                </a:rPr>
                <a:t>证券（互联网）投资者教育基地</a:t>
              </a:r>
              <a:endParaRPr lang="zh-CN" altLang="en-US" b="1" dirty="0">
                <a:ln w="0"/>
                <a:solidFill>
                  <a:srgbClr val="E25020"/>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5980" y="2296"/>
              <a:ext cx="12068" cy="1634"/>
            </a:xfrm>
            <a:prstGeom prst="rect">
              <a:avLst/>
            </a:prstGeom>
            <a:noFill/>
          </p:spPr>
          <p:txBody>
            <a:bodyPr wrap="square" rtlCol="0">
              <a:spAutoFit/>
            </a:bodyPr>
            <a:p>
              <a:pPr>
                <a:lnSpc>
                  <a:spcPct val="110000"/>
                </a:lnSpc>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基地网址：</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edu.18.cn</a:t>
              </a:r>
              <a:endPar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西藏自治区省级互联网投资者教育基地，内设财富书院、投教活动、视频专区、模拟交易、权益维护五大基础板块和一个西藏特色板块，为投资者持续提供热点业务规则、视频课程、风险案例等内容，是一个集理论与实践于一体的投资者教育服务平台。</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 name="组合 2"/>
          <p:cNvGrpSpPr/>
          <p:nvPr/>
        </p:nvGrpSpPr>
        <p:grpSpPr>
          <a:xfrm>
            <a:off x="3797300" y="2615565"/>
            <a:ext cx="7663180" cy="1808480"/>
            <a:chOff x="5980" y="4119"/>
            <a:chExt cx="12068" cy="2848"/>
          </a:xfrm>
        </p:grpSpPr>
        <p:cxnSp>
          <p:nvCxnSpPr>
            <p:cNvPr id="55" name="MH_Other_5"/>
            <p:cNvCxnSpPr/>
            <p:nvPr>
              <p:custDataLst>
                <p:tags r:id="rId6"/>
              </p:custDataLst>
            </p:nvPr>
          </p:nvCxnSpPr>
          <p:spPr>
            <a:xfrm flipH="1">
              <a:off x="5980" y="4901"/>
              <a:ext cx="4785" cy="0"/>
            </a:xfrm>
            <a:prstGeom prst="line">
              <a:avLst/>
            </a:prstGeom>
            <a:noFill/>
            <a:ln w="6350" cap="flat" cmpd="sng" algn="ctr">
              <a:solidFill>
                <a:srgbClr val="EA5405"/>
              </a:solidFill>
              <a:prstDash val="solid"/>
              <a:miter lim="800000"/>
              <a:tailEnd type="oval"/>
            </a:ln>
            <a:effectLst/>
          </p:spPr>
        </p:cxnSp>
        <p:cxnSp>
          <p:nvCxnSpPr>
            <p:cNvPr id="56" name="MH_Other_6"/>
            <p:cNvCxnSpPr/>
            <p:nvPr>
              <p:custDataLst>
                <p:tags r:id="rId7"/>
              </p:custDataLst>
            </p:nvPr>
          </p:nvCxnSpPr>
          <p:spPr>
            <a:xfrm flipH="1">
              <a:off x="5980" y="4701"/>
              <a:ext cx="2392" cy="0"/>
            </a:xfrm>
            <a:prstGeom prst="line">
              <a:avLst/>
            </a:prstGeom>
            <a:noFill/>
            <a:ln w="6350" cap="flat" cmpd="sng" algn="ctr">
              <a:solidFill>
                <a:srgbClr val="EA5405"/>
              </a:solidFill>
              <a:prstDash val="solid"/>
              <a:miter lim="800000"/>
              <a:tailEnd type="oval"/>
            </a:ln>
            <a:effectLst/>
          </p:spPr>
        </p:cxnSp>
        <p:sp>
          <p:nvSpPr>
            <p:cNvPr id="57" name="矩形 56"/>
            <p:cNvSpPr/>
            <p:nvPr/>
          </p:nvSpPr>
          <p:spPr>
            <a:xfrm>
              <a:off x="5980" y="4119"/>
              <a:ext cx="2808" cy="623"/>
            </a:xfrm>
            <a:prstGeom prst="rect">
              <a:avLst/>
            </a:prstGeom>
          </p:spPr>
          <p:txBody>
            <a:bodyPr wrap="none">
              <a:spAutoFit/>
            </a:bodyPr>
            <a:p>
              <a:pPr>
                <a:lnSpc>
                  <a:spcPct val="110000"/>
                </a:lnSpc>
                <a:spcBef>
                  <a:spcPct val="0"/>
                </a:spcBef>
              </a:pPr>
              <a:r>
                <a:rPr lang="zh-CN" altLang="en-US" b="1" dirty="0">
                  <a:ln w="0"/>
                  <a:solidFill>
                    <a:srgbClr val="E25020"/>
                  </a:solidFill>
                  <a:latin typeface="微软雅黑" panose="020B0503020204020204" pitchFamily="34" charset="-122"/>
                  <a:ea typeface="微软雅黑" panose="020B0503020204020204" pitchFamily="34" charset="-122"/>
                </a:rPr>
                <a:t>西藏金融展览馆</a:t>
              </a:r>
              <a:endParaRPr lang="zh-CN" altLang="en-US" b="1" dirty="0">
                <a:ln w="0"/>
                <a:solidFill>
                  <a:srgbClr val="E25020"/>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5980" y="4961"/>
              <a:ext cx="12068" cy="2007"/>
            </a:xfrm>
            <a:prstGeom prst="rect">
              <a:avLst/>
            </a:prstGeom>
            <a:noFill/>
          </p:spPr>
          <p:txBody>
            <a:bodyPr wrap="square" rtlCol="0">
              <a:spAutoFit/>
            </a:bodyPr>
            <a:p>
              <a:pPr>
                <a:lnSpc>
                  <a:spcPct val="110000"/>
                </a:lnSpc>
              </a:pP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参观地址：西藏自治区</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拉萨市城关区藏大东路</a:t>
              </a:r>
              <a:r>
                <a:rPr lang="en-US" altLang="zh-CN"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号西藏大学（纳金校区）珠峰研究院二</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楼</a:t>
              </a:r>
              <a:endPar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基地占地面积为</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885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平方米，内设</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个展示</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区域。投</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教基地重点突出科技、现代、可视化等元素结合西藏金融发展历史和特点，展厅布局具有独特性和个体性，全方位呈现“开放、融合、教育、沟通”的文化与功能</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。基地</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可同时容纳</a:t>
              </a: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300</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人在现场进行参观学习、模拟交易、互动体验、培训交流等。</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 name="组合 3"/>
          <p:cNvGrpSpPr/>
          <p:nvPr/>
        </p:nvGrpSpPr>
        <p:grpSpPr>
          <a:xfrm>
            <a:off x="3797300" y="4467225"/>
            <a:ext cx="7663180" cy="1671320"/>
            <a:chOff x="5980" y="7035"/>
            <a:chExt cx="12068" cy="2632"/>
          </a:xfrm>
        </p:grpSpPr>
        <p:sp>
          <p:nvSpPr>
            <p:cNvPr id="48" name="矩形 47"/>
            <p:cNvSpPr/>
            <p:nvPr/>
          </p:nvSpPr>
          <p:spPr>
            <a:xfrm>
              <a:off x="7945" y="9245"/>
              <a:ext cx="4239" cy="423"/>
            </a:xfrm>
            <a:prstGeom prst="rect">
              <a:avLst/>
            </a:prstGeom>
          </p:spPr>
          <p:txBody>
            <a:bodyPr wrap="none">
              <a:spAutoFit/>
            </a:bodyPr>
            <a:p>
              <a:pPr>
                <a:lnSpc>
                  <a:spcPct val="110000"/>
                </a:lnSpc>
              </a:pPr>
              <a:r>
                <a:rPr lang="en-US" altLang="zh-CN" sz="1050" dirty="0">
                  <a:solidFill>
                    <a:sysClr val="window" lastClr="FFFFFF"/>
                  </a:solidFill>
                  <a:latin typeface="微软雅黑" panose="020B0503020204020204" pitchFamily="34" charset="-122"/>
                  <a:ea typeface="微软雅黑" panose="020B0503020204020204" pitchFamily="34" charset="-122"/>
                </a:rPr>
                <a:t>True mastery of any skill takes lifetime. </a:t>
              </a:r>
              <a:endParaRPr lang="en-US" altLang="zh-CN" sz="1050" dirty="0">
                <a:solidFill>
                  <a:sysClr val="window" lastClr="FFFFFF"/>
                </a:solidFill>
                <a:latin typeface="微软雅黑" panose="020B0503020204020204" pitchFamily="34" charset="-122"/>
                <a:ea typeface="微软雅黑" panose="020B0503020204020204" pitchFamily="34" charset="-122"/>
              </a:endParaRPr>
            </a:p>
          </p:txBody>
        </p:sp>
        <p:cxnSp>
          <p:nvCxnSpPr>
            <p:cNvPr id="58" name="MH_Other_5"/>
            <p:cNvCxnSpPr/>
            <p:nvPr>
              <p:custDataLst>
                <p:tags r:id="rId8"/>
              </p:custDataLst>
            </p:nvPr>
          </p:nvCxnSpPr>
          <p:spPr>
            <a:xfrm flipH="1">
              <a:off x="5980" y="7816"/>
              <a:ext cx="4785" cy="0"/>
            </a:xfrm>
            <a:prstGeom prst="line">
              <a:avLst/>
            </a:prstGeom>
            <a:noFill/>
            <a:ln w="6350" cap="flat" cmpd="sng" algn="ctr">
              <a:solidFill>
                <a:srgbClr val="EA5405"/>
              </a:solidFill>
              <a:prstDash val="solid"/>
              <a:miter lim="800000"/>
              <a:tailEnd type="oval"/>
            </a:ln>
            <a:effectLst/>
          </p:spPr>
        </p:cxnSp>
        <p:cxnSp>
          <p:nvCxnSpPr>
            <p:cNvPr id="59" name="MH_Other_6"/>
            <p:cNvCxnSpPr/>
            <p:nvPr>
              <p:custDataLst>
                <p:tags r:id="rId9"/>
              </p:custDataLst>
            </p:nvPr>
          </p:nvCxnSpPr>
          <p:spPr>
            <a:xfrm flipH="1">
              <a:off x="5980" y="7616"/>
              <a:ext cx="2392" cy="0"/>
            </a:xfrm>
            <a:prstGeom prst="line">
              <a:avLst/>
            </a:prstGeom>
            <a:noFill/>
            <a:ln w="6350" cap="flat" cmpd="sng" algn="ctr">
              <a:solidFill>
                <a:srgbClr val="EA5405"/>
              </a:solidFill>
              <a:prstDash val="solid"/>
              <a:miter lim="800000"/>
              <a:tailEnd type="oval"/>
            </a:ln>
            <a:effectLst/>
          </p:spPr>
        </p:cxnSp>
        <p:sp>
          <p:nvSpPr>
            <p:cNvPr id="60" name="矩形 59"/>
            <p:cNvSpPr/>
            <p:nvPr/>
          </p:nvSpPr>
          <p:spPr>
            <a:xfrm>
              <a:off x="5980" y="7035"/>
              <a:ext cx="7848" cy="623"/>
            </a:xfrm>
            <a:prstGeom prst="rect">
              <a:avLst/>
            </a:prstGeom>
          </p:spPr>
          <p:txBody>
            <a:bodyPr wrap="none">
              <a:spAutoFit/>
            </a:bodyPr>
            <a:p>
              <a:pPr>
                <a:lnSpc>
                  <a:spcPct val="110000"/>
                </a:lnSpc>
                <a:spcBef>
                  <a:spcPct val="0"/>
                </a:spcBef>
              </a:pPr>
              <a:r>
                <a:rPr lang="zh-CN" altLang="en-US" b="1" dirty="0" smtClean="0">
                  <a:ln w="0"/>
                  <a:solidFill>
                    <a:srgbClr val="E25020"/>
                  </a:solidFill>
                  <a:latin typeface="微软雅黑" panose="020B0503020204020204" pitchFamily="34" charset="-122"/>
                  <a:ea typeface="微软雅黑" panose="020B0503020204020204" pitchFamily="34" charset="-122"/>
                </a:rPr>
                <a:t>东方财富证券（上海财经大学）投资者教育基地</a:t>
              </a:r>
              <a:endParaRPr lang="zh-CN" altLang="en-US" b="1" dirty="0" smtClean="0">
                <a:ln w="0"/>
                <a:solidFill>
                  <a:srgbClr val="E25020"/>
                </a:solidFill>
                <a:latin typeface="微软雅黑" panose="020B0503020204020204" pitchFamily="34" charset="-122"/>
                <a:ea typeface="微软雅黑" panose="020B0503020204020204" pitchFamily="34" charset="-122"/>
              </a:endParaRPr>
            </a:p>
          </p:txBody>
        </p:sp>
        <p:sp>
          <p:nvSpPr>
            <p:cNvPr id="63" name="矩形 62"/>
            <p:cNvSpPr/>
            <p:nvPr/>
          </p:nvSpPr>
          <p:spPr>
            <a:xfrm>
              <a:off x="5980" y="7892"/>
              <a:ext cx="12068" cy="1634"/>
            </a:xfrm>
            <a:prstGeom prst="rect">
              <a:avLst/>
            </a:prstGeom>
          </p:spPr>
          <p:txBody>
            <a:bodyPr wrap="square">
              <a:spAutoFit/>
            </a:bodyPr>
            <a:p>
              <a:pPr>
                <a:lnSpc>
                  <a:spcPct val="110000"/>
                </a:lnSpc>
              </a:pPr>
              <a:r>
                <a:rPr lang="zh-CN" altLang="en-US" sz="1400" b="1" dirty="0" smtClean="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参观地址：上海市</a:t>
              </a:r>
              <a:r>
                <a:rPr lang="zh-CN" altLang="en-US" sz="14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杨浦区纪念路</a:t>
              </a:r>
              <a:r>
                <a:rPr lang="en-US" altLang="zh-CN" sz="14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号</a:t>
              </a:r>
              <a:r>
                <a:rPr lang="en-US" altLang="zh-CN" sz="14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号楼</a:t>
              </a:r>
              <a:r>
                <a:rPr lang="en-US" altLang="zh-CN" sz="14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b="1"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楼（上海财经大学国家大学科技园内</a:t>
              </a:r>
              <a:r>
                <a:rPr lang="zh-CN" altLang="en-US" sz="1400" b="1" dirty="0" smtClean="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1" dirty="0" smtClean="0">
                <a:solidFill>
                  <a:srgbClr val="595959"/>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r>
                <a:rPr lang="zh-CN" altLang="en-US" sz="14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基地</a:t>
              </a:r>
              <a:r>
                <a:rPr lang="zh-CN" altLang="en-US" sz="1400" dirty="0" smtClean="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占</a:t>
              </a:r>
              <a:r>
                <a:rPr lang="zh-CN" altLang="en-US" sz="14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地面积</a:t>
              </a:r>
              <a:r>
                <a:rPr lang="en-US" altLang="zh-CN" sz="14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300</a:t>
              </a:r>
              <a:r>
                <a:rPr lang="zh-CN" altLang="en-US" sz="14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rPr>
                <a:t>余平方米，是东方财富证券和上海财经大学合作共建的投资者教育基地，旨在为投资者提供丰富的金融知识、财经资讯，举办投资者培训、交流活动，加强证券公司、学校、学生、投资者的互动沟通，提高高校学生就业能力，提升社会公众的金融素养</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6" name="组合 5"/>
          <p:cNvGrpSpPr/>
          <p:nvPr/>
        </p:nvGrpSpPr>
        <p:grpSpPr>
          <a:xfrm>
            <a:off x="955675" y="3471545"/>
            <a:ext cx="1985010" cy="2399030"/>
            <a:chOff x="1505" y="5467"/>
            <a:chExt cx="3126" cy="3778"/>
          </a:xfrm>
        </p:grpSpPr>
        <p:sp>
          <p:nvSpPr>
            <p:cNvPr id="49" name="文本框 48"/>
            <p:cNvSpPr txBox="1"/>
            <p:nvPr/>
          </p:nvSpPr>
          <p:spPr>
            <a:xfrm>
              <a:off x="1877" y="8665"/>
              <a:ext cx="2448" cy="580"/>
            </a:xfrm>
            <a:prstGeom prst="rect">
              <a:avLst/>
            </a:prstGeom>
            <a:noFill/>
          </p:spPr>
          <p:txBody>
            <a:bodyPr wrap="none" rtlCol="0">
              <a:spAutoFit/>
            </a:bodyPr>
            <a:p>
              <a:r>
                <a:rPr lang="zh-CN" altLang="en-US" b="1" dirty="0" smtClean="0">
                  <a:solidFill>
                    <a:srgbClr val="595959"/>
                  </a:solidFill>
                  <a:latin typeface="微软雅黑" panose="020B0503020204020204" pitchFamily="34" charset="-122"/>
                  <a:ea typeface="微软雅黑" panose="020B0503020204020204" pitchFamily="34" charset="-122"/>
                </a:rPr>
                <a:t>活动调查问卷</a:t>
              </a:r>
              <a:endParaRPr lang="zh-CN" altLang="en-US" b="1" dirty="0" smtClean="0">
                <a:solidFill>
                  <a:srgbClr val="595959"/>
                </a:solidFill>
                <a:latin typeface="微软雅黑" panose="020B0503020204020204" pitchFamily="34" charset="-122"/>
                <a:ea typeface="微软雅黑" panose="020B0503020204020204" pitchFamily="34" charset="-122"/>
              </a:endParaRPr>
            </a:p>
          </p:txBody>
        </p:sp>
        <p:pic>
          <p:nvPicPr>
            <p:cNvPr id="66" name="图片 65" descr="投教活动调查问卷二维码"/>
            <p:cNvPicPr>
              <a:picLocks noChangeAspect="1"/>
            </p:cNvPicPr>
            <p:nvPr/>
          </p:nvPicPr>
          <p:blipFill>
            <a:blip r:embed="rId10"/>
            <a:stretch>
              <a:fillRect/>
            </a:stretch>
          </p:blipFill>
          <p:spPr>
            <a:xfrm>
              <a:off x="1505" y="5467"/>
              <a:ext cx="3126" cy="3126"/>
            </a:xfrm>
            <a:prstGeom prst="rect">
              <a:avLst/>
            </a:prstGeom>
          </p:spPr>
        </p:pic>
      </p:grpSp>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0.70"/>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55"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descr="logo"/>
          <p:cNvPicPr>
            <a:picLocks noChangeAspect="1"/>
          </p:cNvPicPr>
          <p:nvPr>
            <p:custDataLst>
              <p:tags r:id="rId1"/>
            </p:custDataLst>
          </p:nvPr>
        </p:nvPicPr>
        <p:blipFill>
          <a:blip r:embed="rId2"/>
          <a:stretch>
            <a:fillRect/>
          </a:stretch>
        </p:blipFill>
        <p:spPr>
          <a:xfrm>
            <a:off x="0" y="-586105"/>
            <a:ext cx="4114800" cy="2743200"/>
          </a:xfrm>
          <a:prstGeom prst="rect">
            <a:avLst/>
          </a:prstGeom>
        </p:spPr>
      </p:pic>
      <p:grpSp>
        <p:nvGrpSpPr>
          <p:cNvPr id="2" name="组合 1"/>
          <p:cNvGrpSpPr/>
          <p:nvPr/>
        </p:nvGrpSpPr>
        <p:grpSpPr>
          <a:xfrm>
            <a:off x="269239" y="326390"/>
            <a:ext cx="4502150" cy="3646170"/>
            <a:chOff x="2982980" y="1854245"/>
            <a:chExt cx="2497853" cy="3094637"/>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980" y="1854245"/>
              <a:ext cx="2497853" cy="3094637"/>
            </a:xfrm>
            <a:prstGeom prst="rect">
              <a:avLst/>
            </a:prstGeom>
          </p:spPr>
        </p:pic>
        <p:sp>
          <p:nvSpPr>
            <p:cNvPr id="75" name="文本框 74"/>
            <p:cNvSpPr txBox="1"/>
            <p:nvPr/>
          </p:nvSpPr>
          <p:spPr>
            <a:xfrm>
              <a:off x="3741496" y="2868006"/>
              <a:ext cx="980821" cy="704404"/>
            </a:xfrm>
            <a:prstGeom prst="rect">
              <a:avLst/>
            </a:prstGeom>
            <a:noFill/>
          </p:spPr>
          <p:txBody>
            <a:bodyPr wrap="square" rtlCol="0">
              <a:spAutoFit/>
            </a:bodyPr>
            <a:p>
              <a:r>
                <a:rPr lang="zh-CN" altLang="en-US" sz="4800" dirty="0">
                  <a:solidFill>
                    <a:srgbClr val="A18560"/>
                  </a:solidFill>
                  <a:latin typeface="微软雅黑" panose="020B0503020204020204" pitchFamily="34" charset="-122"/>
                  <a:ea typeface="微软雅黑" panose="020B0503020204020204" pitchFamily="34" charset="-122"/>
                </a:rPr>
                <a:t>声</a:t>
              </a:r>
              <a:r>
                <a:rPr lang="en-US" altLang="zh-CN" sz="4800" dirty="0">
                  <a:solidFill>
                    <a:srgbClr val="A18560"/>
                  </a:solidFill>
                  <a:latin typeface="微软雅黑" panose="020B0503020204020204" pitchFamily="34" charset="-122"/>
                  <a:ea typeface="微软雅黑" panose="020B0503020204020204" pitchFamily="34" charset="-122"/>
                </a:rPr>
                <a:t>  </a:t>
              </a:r>
              <a:r>
                <a:rPr lang="zh-CN" altLang="en-US" sz="4800" dirty="0">
                  <a:solidFill>
                    <a:srgbClr val="A18560"/>
                  </a:solidFill>
                  <a:latin typeface="微软雅黑" panose="020B0503020204020204" pitchFamily="34" charset="-122"/>
                  <a:ea typeface="微软雅黑" panose="020B0503020204020204" pitchFamily="34" charset="-122"/>
                </a:rPr>
                <a:t>明</a:t>
              </a:r>
              <a:endParaRPr lang="zh-CN" altLang="en-US" sz="4800" dirty="0">
                <a:solidFill>
                  <a:srgbClr val="A18560"/>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810635" y="416560"/>
            <a:ext cx="7293586" cy="6025488"/>
            <a:chOff x="5892" y="753"/>
            <a:chExt cx="11933" cy="9905"/>
          </a:xfrm>
        </p:grpSpPr>
        <p:pic>
          <p:nvPicPr>
            <p:cNvPr id="100" name="图片 99"/>
            <p:cNvPicPr/>
            <p:nvPr/>
          </p:nvPicPr>
          <p:blipFill>
            <a:blip r:embed="rId4"/>
            <a:stretch>
              <a:fillRect/>
            </a:stretch>
          </p:blipFill>
          <p:spPr>
            <a:xfrm>
              <a:off x="5892" y="753"/>
              <a:ext cx="11933" cy="9905"/>
            </a:xfrm>
            <a:prstGeom prst="rect">
              <a:avLst/>
            </a:prstGeom>
            <a:noFill/>
            <a:ln w="9525">
              <a:noFill/>
            </a:ln>
          </p:spPr>
        </p:pic>
        <p:sp>
          <p:nvSpPr>
            <p:cNvPr id="76" name="文本框 75"/>
            <p:cNvSpPr txBox="1"/>
            <p:nvPr/>
          </p:nvSpPr>
          <p:spPr>
            <a:xfrm>
              <a:off x="7907" y="2274"/>
              <a:ext cx="8272" cy="6525"/>
            </a:xfrm>
            <a:prstGeom prst="rect">
              <a:avLst/>
            </a:prstGeom>
            <a:noFill/>
          </p:spPr>
          <p:txBody>
            <a:bodyPr wrap="square" rtlCol="0" anchor="t">
              <a:spAutoFit/>
            </a:bodyPr>
            <a:p>
              <a:pPr>
                <a:lnSpc>
                  <a:spcPct val="180000"/>
                </a:lnSpc>
                <a:defRPr/>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sym typeface="+mn-ea"/>
                </a:rPr>
                <a:t>本课件内容仅为投资者教育之目的，东方财富证券力求本材料信息准确可靠，但对这些信息的准确性或完整性不作保证，亦不对因使用该等信息而引发的损失承担任何责任。</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nSpc>
                  <a:spcPct val="180000"/>
                </a:lnSpc>
                <a:defRPr/>
              </a:pPr>
              <a:r>
                <a:rPr lang="zh-CN" sz="2000">
                  <a:solidFill>
                    <a:sysClr val="windowText" lastClr="000000">
                      <a:lumMod val="65000"/>
                      <a:lumOff val="35000"/>
                    </a:sysClr>
                  </a:solidFill>
                  <a:latin typeface="微软雅黑" panose="020B0503020204020204" pitchFamily="34" charset="-122"/>
                  <a:ea typeface="微软雅黑" panose="020B0503020204020204" pitchFamily="34" charset="-122"/>
                  <a:sym typeface="+mn-ea"/>
                </a:rPr>
                <a:t>更多关于投资者教育的相关信息，请登录东方财富证券投资者教育专栏（edu.18.cn）或微信公众号“东方财富证券”。</a:t>
              </a:r>
              <a:endParaRPr lang="zh-CN" sz="200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600" decel="100000"/>
                                        <p:tgtEl>
                                          <p:spTgt spid="3"/>
                                        </p:tgtEl>
                                      </p:cBhvr>
                                    </p:animEffect>
                                    <p:anim calcmode="lin" valueType="num">
                                      <p:cBhvr>
                                        <p:cTn id="14" dur="1600" decel="100000" fill="hold"/>
                                        <p:tgtEl>
                                          <p:spTgt spid="3"/>
                                        </p:tgtEl>
                                        <p:attrNameLst>
                                          <p:attrName>style.rotation</p:attrName>
                                        </p:attrNameLst>
                                      </p:cBhvr>
                                      <p:tavLst>
                                        <p:tav tm="0">
                                          <p:val>
                                            <p:fltVal val="-90"/>
                                          </p:val>
                                        </p:tav>
                                        <p:tav tm="100000">
                                          <p:val>
                                            <p:fltVal val="0"/>
                                          </p:val>
                                        </p:tav>
                                      </p:tavLst>
                                    </p:anim>
                                    <p:anim calcmode="lin" valueType="num">
                                      <p:cBhvr>
                                        <p:cTn id="15" dur="1600" decel="100000" fill="hold"/>
                                        <p:tgtEl>
                                          <p:spTgt spid="3"/>
                                        </p:tgtEl>
                                        <p:attrNameLst>
                                          <p:attrName>ppt_x</p:attrName>
                                        </p:attrNameLst>
                                      </p:cBhvr>
                                      <p:tavLst>
                                        <p:tav tm="0">
                                          <p:val>
                                            <p:strVal val="#ppt_x+0.4"/>
                                          </p:val>
                                        </p:tav>
                                        <p:tav tm="100000">
                                          <p:val>
                                            <p:strVal val="#ppt_x-0.05"/>
                                          </p:val>
                                        </p:tav>
                                      </p:tavLst>
                                    </p:anim>
                                    <p:anim calcmode="lin" valueType="num">
                                      <p:cBhvr>
                                        <p:cTn id="16" dur="1600" decel="100000" fill="hold"/>
                                        <p:tgtEl>
                                          <p:spTgt spid="3"/>
                                        </p:tgtEl>
                                        <p:attrNameLst>
                                          <p:attrName>ppt_y</p:attrName>
                                        </p:attrNameLst>
                                      </p:cBhvr>
                                      <p:tavLst>
                                        <p:tav tm="0">
                                          <p:val>
                                            <p:strVal val="#ppt_y-0.4"/>
                                          </p:val>
                                        </p:tav>
                                        <p:tav tm="100000">
                                          <p:val>
                                            <p:strVal val="#ppt_y+0.1"/>
                                          </p:val>
                                        </p:tav>
                                      </p:tavLst>
                                    </p:anim>
                                    <p:anim calcmode="lin" valueType="num">
                                      <p:cBhvr>
                                        <p:cTn id="17" dur="400" accel="100000" fill="hold">
                                          <p:stCondLst>
                                            <p:cond delay="1600"/>
                                          </p:stCondLst>
                                        </p:cTn>
                                        <p:tgtEl>
                                          <p:spTgt spid="3"/>
                                        </p:tgtEl>
                                        <p:attrNameLst>
                                          <p:attrName>ppt_x</p:attrName>
                                        </p:attrNameLst>
                                      </p:cBhvr>
                                      <p:tavLst>
                                        <p:tav tm="0">
                                          <p:val>
                                            <p:strVal val="#ppt_x-0.05"/>
                                          </p:val>
                                        </p:tav>
                                        <p:tav tm="100000">
                                          <p:val>
                                            <p:strVal val="#ppt_x"/>
                                          </p:val>
                                        </p:tav>
                                      </p:tavLst>
                                    </p:anim>
                                    <p:anim calcmode="lin" valueType="num">
                                      <p:cBhvr>
                                        <p:cTn id="18" dur="400" accel="100000" fill="hold">
                                          <p:stCondLst>
                                            <p:cond delay="16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9353550" y="3940770"/>
            <a:ext cx="2715276" cy="2715276"/>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78" y="2125362"/>
            <a:ext cx="4973794" cy="373876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602" y="-205826"/>
            <a:ext cx="2267398" cy="2824704"/>
          </a:xfrm>
          <a:prstGeom prst="rect">
            <a:avLst/>
          </a:prstGeom>
        </p:spPr>
      </p:pic>
      <p:sp>
        <p:nvSpPr>
          <p:cNvPr id="12" name="文本框 11"/>
          <p:cNvSpPr txBox="1"/>
          <p:nvPr/>
        </p:nvSpPr>
        <p:spPr>
          <a:xfrm>
            <a:off x="5248275" y="3691255"/>
            <a:ext cx="2881630" cy="398780"/>
          </a:xfrm>
          <a:prstGeom prst="rect">
            <a:avLst/>
          </a:prstGeom>
          <a:noFill/>
        </p:spPr>
        <p:txBody>
          <a:bodyPr wrap="square" rtlCol="0">
            <a:spAutoFit/>
          </a:bodyPr>
          <a:lstStyle/>
          <a:p>
            <a:r>
              <a:rPr kumimoji="1" lang="en-US" altLang="zh-CN" sz="2000" dirty="0">
                <a:solidFill>
                  <a:srgbClr val="A18560"/>
                </a:solidFill>
                <a:cs typeface="+mn-ea"/>
                <a:sym typeface="+mn-lt"/>
              </a:rPr>
              <a:t>Eastmoney  Securities </a:t>
            </a:r>
            <a:endParaRPr kumimoji="1" lang="zh-CN" altLang="en-US" sz="2000" dirty="0">
              <a:solidFill>
                <a:srgbClr val="A18560"/>
              </a:solidFill>
              <a:cs typeface="+mn-ea"/>
              <a:sym typeface="+mn-lt"/>
            </a:endParaRPr>
          </a:p>
        </p:txBody>
      </p:sp>
      <p:pic>
        <p:nvPicPr>
          <p:cNvPr id="7" name="V.A. - Love Is... (Comic ver.)">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047377" y="-283881"/>
            <a:ext cx="812800" cy="812800"/>
          </a:xfrm>
          <a:prstGeom prst="rect">
            <a:avLst/>
          </a:prstGeom>
        </p:spPr>
      </p:pic>
      <p:sp>
        <p:nvSpPr>
          <p:cNvPr id="8" name="文本框 7"/>
          <p:cNvSpPr txBox="1"/>
          <p:nvPr/>
        </p:nvSpPr>
        <p:spPr>
          <a:xfrm>
            <a:off x="5085080" y="2407920"/>
            <a:ext cx="6384925" cy="1198880"/>
          </a:xfrm>
          <a:prstGeom prst="rect">
            <a:avLst/>
          </a:prstGeom>
          <a:noFill/>
        </p:spPr>
        <p:txBody>
          <a:bodyPr wrap="square" rtlCol="0">
            <a:spAutoFit/>
          </a:bodyPr>
          <a:p>
            <a:pPr algn="ctr"/>
            <a:r>
              <a:rPr kumimoji="1" lang="en-US" sz="7200" b="1" dirty="0" smtClean="0">
                <a:solidFill>
                  <a:srgbClr val="A18560"/>
                </a:solidFill>
                <a:latin typeface="微软雅黑" panose="020B0503020204020204" pitchFamily="34" charset="-122"/>
                <a:ea typeface="微软雅黑" panose="020B0503020204020204" pitchFamily="34" charset="-122"/>
                <a:cs typeface="+mn-ea"/>
                <a:sym typeface="+mn-ea"/>
              </a:rPr>
              <a:t>THANK YOU!</a:t>
            </a:r>
            <a:endParaRPr kumimoji="1" lang="en-US" sz="7200" b="1" dirty="0" smtClean="0">
              <a:solidFill>
                <a:srgbClr val="A18560"/>
              </a:solidFill>
              <a:latin typeface="微软雅黑" panose="020B0503020204020204" pitchFamily="34" charset="-122"/>
              <a:ea typeface="微软雅黑" panose="020B0503020204020204" pitchFamily="34" charset="-122"/>
              <a:cs typeface="+mn-ea"/>
              <a:sym typeface="+mn-ea"/>
            </a:endParaRPr>
          </a:p>
        </p:txBody>
      </p:sp>
      <p:pic>
        <p:nvPicPr>
          <p:cNvPr id="10" name="图片 9" descr="logo"/>
          <p:cNvPicPr>
            <a:picLocks noChangeAspect="1"/>
          </p:cNvPicPr>
          <p:nvPr>
            <p:custDataLst>
              <p:tags r:id="rId8"/>
            </p:custDataLst>
          </p:nvPr>
        </p:nvPicPr>
        <p:blipFill>
          <a:blip r:embed="rId9"/>
          <a:stretch>
            <a:fillRect/>
          </a:stretch>
        </p:blipFill>
        <p:spPr>
          <a:xfrm>
            <a:off x="217170" y="-524510"/>
            <a:ext cx="3973830" cy="264985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60460" y="-43815"/>
            <a:ext cx="1424940" cy="1722755"/>
          </a:xfrm>
          <a:prstGeom prst="rect">
            <a:avLst/>
          </a:prstGeom>
        </p:spPr>
      </p:pic>
      <p:sp>
        <p:nvSpPr>
          <p:cNvPr id="6" name="文本框 5"/>
          <p:cNvSpPr txBox="1"/>
          <p:nvPr/>
        </p:nvSpPr>
        <p:spPr>
          <a:xfrm>
            <a:off x="5248275" y="4403725"/>
            <a:ext cx="4589145" cy="521970"/>
          </a:xfrm>
          <a:prstGeom prst="rect">
            <a:avLst/>
          </a:prstGeom>
          <a:noFill/>
        </p:spPr>
        <p:txBody>
          <a:bodyPr wrap="square" rtlCol="0">
            <a:spAutoFit/>
          </a:bodyPr>
          <a:p>
            <a:r>
              <a:rPr kumimoji="1" lang="zh-CN" altLang="en-US" sz="2800" b="1" dirty="0" smtClean="0">
                <a:solidFill>
                  <a:srgbClr val="A18560"/>
                </a:solidFill>
                <a:cs typeface="+mn-ea"/>
                <a:sym typeface="+mn-lt"/>
              </a:rPr>
              <a:t>东方财富证券股份有限公司</a:t>
            </a:r>
            <a:endParaRPr kumimoji="1" lang="zh-CN" altLang="en-US" sz="2800" b="1" dirty="0" smtClean="0">
              <a:solidFill>
                <a:srgbClr val="A18560"/>
              </a:solidFill>
              <a:cs typeface="+mn-ea"/>
              <a:sym typeface="+mn-lt"/>
            </a:endParaRPr>
          </a:p>
        </p:txBody>
      </p:sp>
      <p:sp>
        <p:nvSpPr>
          <p:cNvPr id="11" name="矩形 10"/>
          <p:cNvSpPr/>
          <p:nvPr/>
        </p:nvSpPr>
        <p:spPr>
          <a:xfrm>
            <a:off x="1151915" y="6195591"/>
            <a:ext cx="3039110" cy="460375"/>
          </a:xfrm>
          <a:prstGeom prst="rect">
            <a:avLst/>
          </a:prstGeom>
          <a:noFill/>
        </p:spPr>
        <p:txBody>
          <a:bodyPr wrap="none" lIns="91440" tIns="45720" rIns="91440" bIns="45720">
            <a:spAutoFit/>
          </a:bodyPr>
          <a:p>
            <a:pPr algn="ctr"/>
            <a:r>
              <a:rPr lang="en-US" altLang="zh-CN" sz="1600" b="1" i="1" dirty="0">
                <a:ln w="0"/>
                <a:solidFill>
                  <a:schemeClr val="bg1">
                    <a:lumMod val="6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7x24</a:t>
            </a:r>
            <a:r>
              <a:rPr lang="zh-CN" altLang="en-US" sz="1600" b="1" i="1" dirty="0">
                <a:ln w="0"/>
                <a:solidFill>
                  <a:schemeClr val="bg1">
                    <a:lumMod val="6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小时客服热线：</a:t>
            </a:r>
            <a:r>
              <a:rPr lang="en-US" altLang="zh-CN" sz="2400" b="1" i="1" dirty="0">
                <a:ln w="0"/>
                <a:solidFill>
                  <a:schemeClr val="bg1">
                    <a:lumMod val="6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rPr>
              <a:t>95357</a:t>
            </a:r>
            <a:endParaRPr lang="en-US" altLang="zh-CN" sz="2400" b="1" i="1" cap="none" spc="0" dirty="0">
              <a:ln w="0"/>
              <a:solidFill>
                <a:schemeClr val="bg1">
                  <a:lumMod val="6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par>
                          <p:cTn id="21" fill="hold">
                            <p:stCondLst>
                              <p:cond delay="1500"/>
                            </p:stCondLst>
                            <p:childTnLst>
                              <p:par>
                                <p:cTn id="22" presetID="5" presetClass="entr" presetSubtype="1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across)">
                                      <p:cBhvr>
                                        <p:cTn id="24" dur="500"/>
                                        <p:tgtEl>
                                          <p:spTgt spid="2"/>
                                        </p:tgtEl>
                                      </p:cBhvr>
                                    </p:animEffect>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0" repeatCount="indefinite" fill="remove" display="0">
                  <p:stCondLst>
                    <p:cond delay="indefinite"/>
                  </p:stCondLst>
                  <p:endCondLst>
                    <p:cond evt="onStopAudio" delay="0">
                      <p:tgtEl>
                        <p:sldTgt/>
                      </p:tgtEl>
                    </p:cond>
                  </p:endCondLst>
                </p:cTn>
                <p:tgtEl>
                  <p:spTgt spid="7"/>
                </p:tgtEl>
              </p:cMediaNode>
            </p:audio>
          </p:childTnLst>
        </p:cTn>
      </p:par>
    </p:tnLst>
    <p:bldLst>
      <p:bldP spid="12"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4193349" cy="817939"/>
            <a:chOff x="2169366" y="2274395"/>
            <a:chExt cx="41933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3230880" cy="460375"/>
            </a:xfrm>
            <a:prstGeom prst="rect">
              <a:avLst/>
            </a:prstGeom>
            <a:noFill/>
          </p:spPr>
          <p:txBody>
            <a:bodyPr wrap="none" rtlCol="0">
              <a:spAutoFit/>
            </a:bodyPr>
            <a:lstStyle/>
            <a:p>
              <a:pPr algn="l"/>
              <a:r>
                <a:rPr kumimoji="1" lang="zh-CN" altLang="en-US" sz="2400" b="1" dirty="0" smtClean="0">
                  <a:solidFill>
                    <a:srgbClr val="A18560"/>
                  </a:solidFill>
                  <a:cs typeface="+mn-ea"/>
                  <a:sym typeface="+mn-lt"/>
                </a:rPr>
                <a:t>金融及金融机构的含义</a:t>
              </a:r>
              <a:endParaRPr kumimoji="1" lang="zh-CN" altLang="en-US" sz="2400" b="1" dirty="0">
                <a:solidFill>
                  <a:srgbClr val="A18560"/>
                </a:solidFill>
                <a:cs typeface="+mn-ea"/>
                <a:sym typeface="+mn-lt"/>
              </a:endParaRPr>
            </a:p>
          </p:txBody>
        </p:sp>
      </p:grpSp>
      <p:sp>
        <p:nvSpPr>
          <p:cNvPr id="5" name="任意多边形: 形状 7"/>
          <p:cNvSpPr/>
          <p:nvPr/>
        </p:nvSpPr>
        <p:spPr>
          <a:xfrm>
            <a:off x="-42204" y="2539666"/>
            <a:ext cx="12210757" cy="2504119"/>
          </a:xfrm>
          <a:custGeom>
            <a:avLst/>
            <a:gdLst>
              <a:gd name="connsiteX0" fmla="*/ 0 w 12168554"/>
              <a:gd name="connsiteY0" fmla="*/ 144271 h 2296863"/>
              <a:gd name="connsiteX1" fmla="*/ 1842868 w 12168554"/>
              <a:gd name="connsiteY1" fmla="*/ 228677 h 2296863"/>
              <a:gd name="connsiteX2" fmla="*/ 5739618 w 12168554"/>
              <a:gd name="connsiteY2" fmla="*/ 2296628 h 2296863"/>
              <a:gd name="connsiteX3" fmla="*/ 9481625 w 12168554"/>
              <a:gd name="connsiteY3" fmla="*/ 369354 h 2296863"/>
              <a:gd name="connsiteX4" fmla="*/ 12168554 w 12168554"/>
              <a:gd name="connsiteY4" fmla="*/ 1002401 h 2296863"/>
              <a:gd name="connsiteX0-1" fmla="*/ 0 w 12210757"/>
              <a:gd name="connsiteY0-2" fmla="*/ 48556 h 2552840"/>
              <a:gd name="connsiteX1-3" fmla="*/ 1885071 w 12210757"/>
              <a:gd name="connsiteY1-4" fmla="*/ 484654 h 2552840"/>
              <a:gd name="connsiteX2-5" fmla="*/ 5781821 w 12210757"/>
              <a:gd name="connsiteY2-6" fmla="*/ 2552605 h 2552840"/>
              <a:gd name="connsiteX3-7" fmla="*/ 9523828 w 12210757"/>
              <a:gd name="connsiteY3-8" fmla="*/ 625331 h 2552840"/>
              <a:gd name="connsiteX4-9" fmla="*/ 12210757 w 12210757"/>
              <a:gd name="connsiteY4-10" fmla="*/ 1258378 h 2552840"/>
              <a:gd name="connsiteX0-11" fmla="*/ 0 w 12210757"/>
              <a:gd name="connsiteY0-12" fmla="*/ 0 h 2504284"/>
              <a:gd name="connsiteX1-13" fmla="*/ 1885071 w 12210757"/>
              <a:gd name="connsiteY1-14" fmla="*/ 436098 h 2504284"/>
              <a:gd name="connsiteX2-15" fmla="*/ 5781821 w 12210757"/>
              <a:gd name="connsiteY2-16" fmla="*/ 2504049 h 2504284"/>
              <a:gd name="connsiteX3-17" fmla="*/ 9523828 w 12210757"/>
              <a:gd name="connsiteY3-18" fmla="*/ 576775 h 2504284"/>
              <a:gd name="connsiteX4-19" fmla="*/ 12210757 w 12210757"/>
              <a:gd name="connsiteY4-20" fmla="*/ 1209822 h 2504284"/>
              <a:gd name="connsiteX0-21" fmla="*/ 0 w 12210757"/>
              <a:gd name="connsiteY0-22" fmla="*/ 0 h 2504284"/>
              <a:gd name="connsiteX1-23" fmla="*/ 1885071 w 12210757"/>
              <a:gd name="connsiteY1-24" fmla="*/ 436098 h 2504284"/>
              <a:gd name="connsiteX2-25" fmla="*/ 6147581 w 12210757"/>
              <a:gd name="connsiteY2-26" fmla="*/ 2504049 h 2504284"/>
              <a:gd name="connsiteX3-27" fmla="*/ 9523828 w 12210757"/>
              <a:gd name="connsiteY3-28" fmla="*/ 576775 h 2504284"/>
              <a:gd name="connsiteX4-29" fmla="*/ 12210757 w 12210757"/>
              <a:gd name="connsiteY4-30" fmla="*/ 1209822 h 2504284"/>
              <a:gd name="connsiteX0-31" fmla="*/ 0 w 12210757"/>
              <a:gd name="connsiteY0-32" fmla="*/ 0 h 2505001"/>
              <a:gd name="connsiteX1-33" fmla="*/ 1885071 w 12210757"/>
              <a:gd name="connsiteY1-34" fmla="*/ 436098 h 2505001"/>
              <a:gd name="connsiteX2-35" fmla="*/ 6147581 w 12210757"/>
              <a:gd name="connsiteY2-36" fmla="*/ 2504049 h 2505001"/>
              <a:gd name="connsiteX3-37" fmla="*/ 9523828 w 12210757"/>
              <a:gd name="connsiteY3-38" fmla="*/ 576775 h 2505001"/>
              <a:gd name="connsiteX4-39" fmla="*/ 12210757 w 12210757"/>
              <a:gd name="connsiteY4-40" fmla="*/ 1209822 h 2505001"/>
              <a:gd name="connsiteX0-41" fmla="*/ 0 w 12210757"/>
              <a:gd name="connsiteY0-42" fmla="*/ 0 h 2504119"/>
              <a:gd name="connsiteX1-43" fmla="*/ 2757268 w 12210757"/>
              <a:gd name="connsiteY1-44" fmla="*/ 647113 h 2504119"/>
              <a:gd name="connsiteX2-45" fmla="*/ 6147581 w 12210757"/>
              <a:gd name="connsiteY2-46" fmla="*/ 2504049 h 2504119"/>
              <a:gd name="connsiteX3-47" fmla="*/ 9523828 w 12210757"/>
              <a:gd name="connsiteY3-48" fmla="*/ 576775 h 2504119"/>
              <a:gd name="connsiteX4-49" fmla="*/ 12210757 w 12210757"/>
              <a:gd name="connsiteY4-50" fmla="*/ 1209822 h 25041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210757" h="2504119">
                <a:moveTo>
                  <a:pt x="0" y="0"/>
                </a:moveTo>
                <a:cubicBezTo>
                  <a:pt x="471268" y="45720"/>
                  <a:pt x="1732671" y="229772"/>
                  <a:pt x="2757268" y="647113"/>
                </a:cubicBezTo>
                <a:cubicBezTo>
                  <a:pt x="3781865" y="1064454"/>
                  <a:pt x="5019821" y="2515772"/>
                  <a:pt x="6147581" y="2504049"/>
                </a:cubicBezTo>
                <a:cubicBezTo>
                  <a:pt x="7275341" y="2492326"/>
                  <a:pt x="8513299" y="792480"/>
                  <a:pt x="9523828" y="576775"/>
                </a:cubicBezTo>
                <a:cubicBezTo>
                  <a:pt x="10534357" y="361071"/>
                  <a:pt x="11403037" y="785446"/>
                  <a:pt x="12210757" y="1209822"/>
                </a:cubicBez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670560" y="4266565"/>
            <a:ext cx="2293620" cy="521970"/>
          </a:xfrm>
          <a:prstGeom prst="rect">
            <a:avLst/>
          </a:prstGeom>
          <a:noFill/>
        </p:spPr>
        <p:txBody>
          <a:bodyPr wrap="square" rtlCol="0">
            <a:spAutoFit/>
          </a:bodyPr>
          <a:lstStyle/>
          <a:p>
            <a:pPr marL="0" lvl="1" indent="0">
              <a:buFont typeface="Wingdings" panose="05000000000000000000" pitchFamily="2" charset="2"/>
              <a:buNone/>
            </a:pPr>
            <a:r>
              <a:rPr lang="zh-CN" altLang="en-US" sz="2800" dirty="0">
                <a:solidFill>
                  <a:schemeClr val="tx1">
                    <a:lumMod val="75000"/>
                    <a:lumOff val="25000"/>
                  </a:schemeClr>
                </a:solidFill>
                <a:latin typeface="+mn-ea"/>
                <a:cs typeface="+mn-ea"/>
                <a:sym typeface="Arial" panose="020B0604020202020204" pitchFamily="34" charset="0"/>
              </a:rPr>
              <a:t>什么是金融？</a:t>
            </a:r>
            <a:endParaRPr kumimoji="1" lang="en-US" altLang="zh-CN" sz="2800" dirty="0">
              <a:solidFill>
                <a:schemeClr val="bg1">
                  <a:lumMod val="50000"/>
                </a:schemeClr>
              </a:solidFill>
              <a:latin typeface="+mn-ea"/>
              <a:cs typeface="+mn-ea"/>
              <a:sym typeface="Arial" panose="020B0604020202020204" pitchFamily="34" charset="0"/>
            </a:endParaRPr>
          </a:p>
        </p:txBody>
      </p:sp>
      <p:sp>
        <p:nvSpPr>
          <p:cNvPr id="7" name="文本框 6"/>
          <p:cNvSpPr txBox="1"/>
          <p:nvPr/>
        </p:nvSpPr>
        <p:spPr>
          <a:xfrm>
            <a:off x="670560" y="4897120"/>
            <a:ext cx="2581910" cy="1370965"/>
          </a:xfrm>
          <a:prstGeom prst="rect">
            <a:avLst/>
          </a:prstGeom>
          <a:noFill/>
        </p:spPr>
        <p:txBody>
          <a:bodyPr wrap="square" rtlCol="0">
            <a:spAutoFit/>
          </a:bodyPr>
          <a:lstStyle/>
          <a:p>
            <a:pPr lvl="0" indent="406400" algn="just" fontAlgn="auto">
              <a:lnSpc>
                <a:spcPct val="130000"/>
              </a:lnSpc>
              <a:extLst>
                <a:ext uri="{35155182-B16C-46BC-9424-99874614C6A1}">
                  <wpsdc:indentchars xmlns:wpsdc="http://www.wps.cn/officeDocument/2017/drawingmlCustomData" val="200" checksum="1740828767"/>
                </a:ext>
              </a:extLst>
            </a:pPr>
            <a:r>
              <a:rPr lang="en-US" altLang="zh-CN" sz="1600" dirty="0">
                <a:solidFill>
                  <a:schemeClr val="tx1">
                    <a:lumMod val="75000"/>
                    <a:lumOff val="25000"/>
                  </a:schemeClr>
                </a:solidFill>
                <a:latin typeface="+mn-ea"/>
                <a:cs typeface="+mn-ea"/>
                <a:sym typeface="+mn-ea"/>
              </a:rPr>
              <a:t> </a:t>
            </a:r>
            <a:r>
              <a:rPr lang="zh-CN" altLang="en-US" sz="1600" dirty="0">
                <a:solidFill>
                  <a:schemeClr val="tx1">
                    <a:lumMod val="75000"/>
                    <a:lumOff val="25000"/>
                  </a:schemeClr>
                </a:solidFill>
                <a:latin typeface="+mn-ea"/>
                <a:cs typeface="+mn-ea"/>
                <a:sym typeface="+mn-ea"/>
              </a:rPr>
              <a:t>金融是市场主体利用金融工具将资金从资金盈余方流向资金稀缺方的经济活动。</a:t>
            </a:r>
            <a:endParaRPr lang="zh-CN" altLang="en-US" sz="1600" dirty="0">
              <a:solidFill>
                <a:schemeClr val="tx1">
                  <a:lumMod val="75000"/>
                  <a:lumOff val="25000"/>
                </a:schemeClr>
              </a:solidFill>
              <a:latin typeface="+mn-ea"/>
              <a:cs typeface="+mn-ea"/>
              <a:sym typeface="+mn-ea"/>
            </a:endParaRPr>
          </a:p>
        </p:txBody>
      </p:sp>
      <p:sp>
        <p:nvSpPr>
          <p:cNvPr id="8" name="文本框 7"/>
          <p:cNvSpPr txBox="1"/>
          <p:nvPr/>
        </p:nvSpPr>
        <p:spPr>
          <a:xfrm>
            <a:off x="4681220" y="1843405"/>
            <a:ext cx="2704465" cy="521970"/>
          </a:xfrm>
          <a:prstGeom prst="rect">
            <a:avLst/>
          </a:prstGeom>
          <a:noFill/>
        </p:spPr>
        <p:txBody>
          <a:bodyPr wrap="square" rtlCol="0">
            <a:spAutoFit/>
          </a:bodyPr>
          <a:lstStyle/>
          <a:p>
            <a:r>
              <a:rPr lang="zh-CN" altLang="en-US" sz="2800" dirty="0">
                <a:solidFill>
                  <a:schemeClr val="tx1">
                    <a:lumMod val="75000"/>
                    <a:lumOff val="25000"/>
                  </a:schemeClr>
                </a:solidFill>
                <a:latin typeface="+mn-ea"/>
                <a:cs typeface="+mn-ea"/>
                <a:sym typeface="+mn-ea"/>
              </a:rPr>
              <a:t>什么是金融业？</a:t>
            </a:r>
            <a:endParaRPr kumimoji="1" lang="zh-CN" altLang="en-US" sz="2800" dirty="0">
              <a:solidFill>
                <a:schemeClr val="tx1">
                  <a:lumMod val="75000"/>
                  <a:lumOff val="25000"/>
                </a:schemeClr>
              </a:solidFill>
              <a:latin typeface="+mn-ea"/>
              <a:cs typeface="+mn-ea"/>
              <a:sym typeface="+mn-ea"/>
            </a:endParaRPr>
          </a:p>
        </p:txBody>
      </p:sp>
      <p:sp>
        <p:nvSpPr>
          <p:cNvPr id="9" name="文本框 8"/>
          <p:cNvSpPr txBox="1"/>
          <p:nvPr/>
        </p:nvSpPr>
        <p:spPr>
          <a:xfrm>
            <a:off x="4678680" y="2539365"/>
            <a:ext cx="2735580" cy="1370965"/>
          </a:xfrm>
          <a:prstGeom prst="rect">
            <a:avLst/>
          </a:prstGeom>
          <a:noFill/>
        </p:spPr>
        <p:txBody>
          <a:bodyPr wrap="square" rtlCol="0">
            <a:spAutoFit/>
          </a:bodyPr>
          <a:lstStyle/>
          <a:p>
            <a:pPr lvl="0" indent="406400" algn="just" fontAlgn="auto">
              <a:lnSpc>
                <a:spcPct val="130000"/>
              </a:lnSpc>
              <a:extLst>
                <a:ext uri="{35155182-B16C-46BC-9424-99874614C6A1}">
                  <wpsdc:indentchars xmlns:wpsdc="http://www.wps.cn/officeDocument/2017/drawingmlCustomData" val="200" checksum="1740828767"/>
                </a:ext>
              </a:extLst>
            </a:pPr>
            <a:r>
              <a:rPr lang="en-US" altLang="zh-CN" sz="1600" dirty="0">
                <a:solidFill>
                  <a:schemeClr val="tx1">
                    <a:lumMod val="75000"/>
                    <a:lumOff val="25000"/>
                  </a:schemeClr>
                </a:solidFill>
                <a:latin typeface="+mn-ea"/>
                <a:cs typeface="+mn-ea"/>
                <a:sym typeface="+mn-ea"/>
              </a:rPr>
              <a:t> </a:t>
            </a:r>
            <a:r>
              <a:rPr lang="zh-CN" altLang="en-US" sz="1600" dirty="0">
                <a:solidFill>
                  <a:schemeClr val="tx1">
                    <a:lumMod val="75000"/>
                    <a:lumOff val="25000"/>
                  </a:schemeClr>
                </a:solidFill>
                <a:latin typeface="+mn-ea"/>
                <a:cs typeface="+mn-ea"/>
                <a:sym typeface="+mn-ea"/>
              </a:rPr>
              <a:t>顾名思义，金融业就是从事金融活动的行业。金融业包括银行、证券、保险、信托、基金等行业。</a:t>
            </a:r>
            <a:endParaRPr lang="zh-CN" altLang="en-US" sz="1600" dirty="0">
              <a:solidFill>
                <a:schemeClr val="tx1">
                  <a:lumMod val="75000"/>
                  <a:lumOff val="25000"/>
                </a:schemeClr>
              </a:solidFill>
              <a:latin typeface="+mn-ea"/>
              <a:cs typeface="+mn-ea"/>
              <a:sym typeface="+mn-ea"/>
            </a:endParaRPr>
          </a:p>
        </p:txBody>
      </p:sp>
      <p:sp>
        <p:nvSpPr>
          <p:cNvPr id="10" name="文本框 9"/>
          <p:cNvSpPr txBox="1"/>
          <p:nvPr/>
        </p:nvSpPr>
        <p:spPr>
          <a:xfrm>
            <a:off x="8787130" y="4202430"/>
            <a:ext cx="2925445" cy="650875"/>
          </a:xfrm>
          <a:prstGeom prst="rect">
            <a:avLst/>
          </a:prstGeom>
          <a:noFill/>
        </p:spPr>
        <p:txBody>
          <a:bodyPr wrap="square" rtlCol="0">
            <a:spAutoFit/>
          </a:bodyPr>
          <a:lstStyle/>
          <a:p>
            <a:pPr lvl="0" algn="just">
              <a:lnSpc>
                <a:spcPct val="130000"/>
              </a:lnSpc>
            </a:pPr>
            <a:r>
              <a:rPr lang="zh-CN" altLang="en-US" sz="2800" dirty="0">
                <a:solidFill>
                  <a:schemeClr val="tx1">
                    <a:lumMod val="75000"/>
                    <a:lumOff val="25000"/>
                  </a:schemeClr>
                </a:solidFill>
                <a:latin typeface="+mn-ea"/>
                <a:cs typeface="+mn-ea"/>
                <a:sym typeface="+mn-ea"/>
              </a:rPr>
              <a:t>什么是金融机构？</a:t>
            </a:r>
            <a:endParaRPr kumimoji="1" lang="zh-CN" altLang="en-US" sz="2800" dirty="0">
              <a:solidFill>
                <a:schemeClr val="tx1">
                  <a:lumMod val="75000"/>
                  <a:lumOff val="25000"/>
                </a:schemeClr>
              </a:solidFill>
              <a:latin typeface="+mn-ea"/>
              <a:cs typeface="+mn-ea"/>
              <a:sym typeface="+mn-ea"/>
            </a:endParaRPr>
          </a:p>
        </p:txBody>
      </p:sp>
      <p:sp>
        <p:nvSpPr>
          <p:cNvPr id="11" name="文本框 10"/>
          <p:cNvSpPr txBox="1"/>
          <p:nvPr/>
        </p:nvSpPr>
        <p:spPr>
          <a:xfrm>
            <a:off x="8787130" y="4853305"/>
            <a:ext cx="2726055" cy="1050925"/>
          </a:xfrm>
          <a:prstGeom prst="rect">
            <a:avLst/>
          </a:prstGeom>
          <a:noFill/>
        </p:spPr>
        <p:txBody>
          <a:bodyPr wrap="square" rtlCol="0">
            <a:spAutoFit/>
          </a:bodyPr>
          <a:lstStyle/>
          <a:p>
            <a:pPr lvl="0" indent="406400" algn="just" fontAlgn="auto">
              <a:lnSpc>
                <a:spcPct val="130000"/>
              </a:lnSpc>
              <a:extLst>
                <a:ext uri="{35155182-B16C-46BC-9424-99874614C6A1}">
                  <wpsdc:indentchars xmlns:wpsdc="http://www.wps.cn/officeDocument/2017/drawingmlCustomData" val="200" checksum="1740828767"/>
                </a:ext>
              </a:extLst>
            </a:pPr>
            <a:r>
              <a:rPr lang="zh-CN" altLang="en-US" sz="1600" dirty="0">
                <a:solidFill>
                  <a:schemeClr val="tx1">
                    <a:lumMod val="75000"/>
                    <a:lumOff val="25000"/>
                  </a:schemeClr>
                </a:solidFill>
                <a:latin typeface="+mn-ea"/>
                <a:cs typeface="+mn-ea"/>
                <a:sym typeface="+mn-ea"/>
              </a:rPr>
              <a:t>金融机构是指从事金融业有关的金融中介机构，为金融体系的一部分。</a:t>
            </a:r>
            <a:endParaRPr lang="zh-CN" altLang="en-US" sz="1600" dirty="0">
              <a:solidFill>
                <a:schemeClr val="tx1">
                  <a:lumMod val="75000"/>
                  <a:lumOff val="25000"/>
                </a:schemeClr>
              </a:solidFill>
              <a:latin typeface="+mn-ea"/>
              <a:cs typeface="+mn-ea"/>
              <a:sym typeface="+mn-ea"/>
            </a:endParaRPr>
          </a:p>
        </p:txBody>
      </p:sp>
      <p:pic>
        <p:nvPicPr>
          <p:cNvPr id="12" name="图片 11"/>
          <p:cNvPicPr>
            <a:picLocks noChangeAspect="1"/>
          </p:cNvPicPr>
          <p:nvPr/>
        </p:nvPicPr>
        <p:blipFill>
          <a:blip r:embed="rId2"/>
          <a:stretch>
            <a:fillRect/>
          </a:stretch>
        </p:blipFill>
        <p:spPr>
          <a:xfrm>
            <a:off x="1049977" y="1861233"/>
            <a:ext cx="1533553" cy="1900742"/>
          </a:xfrm>
          <a:prstGeom prst="rect">
            <a:avLst/>
          </a:prstGeom>
        </p:spPr>
      </p:pic>
      <p:pic>
        <p:nvPicPr>
          <p:cNvPr id="13" name="图片 12"/>
          <p:cNvPicPr>
            <a:picLocks noChangeAspect="1"/>
          </p:cNvPicPr>
          <p:nvPr/>
        </p:nvPicPr>
        <p:blipFill>
          <a:blip r:embed="rId2"/>
          <a:stretch>
            <a:fillRect/>
          </a:stretch>
        </p:blipFill>
        <p:spPr>
          <a:xfrm>
            <a:off x="5276729" y="3900777"/>
            <a:ext cx="1533553" cy="1900742"/>
          </a:xfrm>
          <a:prstGeom prst="rect">
            <a:avLst/>
          </a:prstGeom>
        </p:spPr>
      </p:pic>
      <p:pic>
        <p:nvPicPr>
          <p:cNvPr id="14" name="图片 13"/>
          <p:cNvPicPr>
            <a:picLocks noChangeAspect="1"/>
          </p:cNvPicPr>
          <p:nvPr/>
        </p:nvPicPr>
        <p:blipFill>
          <a:blip r:embed="rId2"/>
          <a:stretch>
            <a:fillRect/>
          </a:stretch>
        </p:blipFill>
        <p:spPr>
          <a:xfrm>
            <a:off x="9483150" y="1823560"/>
            <a:ext cx="1533553" cy="1900742"/>
          </a:xfrm>
          <a:prstGeom prst="rect">
            <a:avLst/>
          </a:prstGeom>
        </p:spPr>
      </p:pic>
      <p:sp>
        <p:nvSpPr>
          <p:cNvPr id="64" name="文本框 63"/>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pic>
        <p:nvPicPr>
          <p:cNvPr id="68" name="图片 67" descr="LOGO橙字"/>
          <p:cNvPicPr>
            <a:picLocks noChangeAspect="1"/>
          </p:cNvPicPr>
          <p:nvPr/>
        </p:nvPicPr>
        <p:blipFill>
          <a:blip r:embed="rId3"/>
          <a:stretch>
            <a:fillRect/>
          </a:stretch>
        </p:blipFill>
        <p:spPr>
          <a:xfrm>
            <a:off x="9860915" y="6175375"/>
            <a:ext cx="1988185" cy="4292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p:bldP spid="6" grpId="1"/>
      <p:bldP spid="7" grpId="1"/>
      <p:bldP spid="9" grpId="0"/>
      <p:bldP spid="8" grpId="0"/>
      <p:bldP spid="9" grpId="1"/>
      <p:bldP spid="8" grpId="1"/>
      <p:bldP spid="10" grpId="0"/>
      <p:bldP spid="11" grpId="0"/>
      <p:bldP spid="10" grpId="1"/>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3278949" cy="817939"/>
            <a:chOff x="2169366" y="2274395"/>
            <a:chExt cx="32789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2316480" cy="460375"/>
            </a:xfrm>
            <a:prstGeom prst="rect">
              <a:avLst/>
            </a:prstGeom>
            <a:noFill/>
          </p:spPr>
          <p:txBody>
            <a:bodyPr wrap="none" rtlCol="0">
              <a:spAutoFit/>
            </a:bodyPr>
            <a:lstStyle/>
            <a:p>
              <a:r>
                <a:rPr kumimoji="1" lang="zh-CN" altLang="en-US" sz="2400" b="1" dirty="0" smtClean="0">
                  <a:solidFill>
                    <a:srgbClr val="A18560"/>
                  </a:solidFill>
                  <a:cs typeface="+mn-ea"/>
                  <a:sym typeface="+mn-lt"/>
                </a:rPr>
                <a:t>金融机构的分类</a:t>
              </a:r>
              <a:endParaRPr kumimoji="1" lang="zh-CN" altLang="en-US" sz="2400" b="1" dirty="0">
                <a:solidFill>
                  <a:srgbClr val="A18560"/>
                </a:solidFill>
                <a:cs typeface="+mn-ea"/>
                <a:sym typeface="+mn-lt"/>
              </a:endParaRPr>
            </a:p>
          </p:txBody>
        </p:sp>
      </p:grpSp>
      <p:grpSp>
        <p:nvGrpSpPr>
          <p:cNvPr id="8" name="组合 7"/>
          <p:cNvGrpSpPr/>
          <p:nvPr/>
        </p:nvGrpSpPr>
        <p:grpSpPr>
          <a:xfrm rot="0">
            <a:off x="2317750" y="2286000"/>
            <a:ext cx="1176655" cy="1000760"/>
            <a:chOff x="1380665" y="2516498"/>
            <a:chExt cx="1176713" cy="1000863"/>
          </a:xfrm>
          <a:solidFill>
            <a:srgbClr val="A18560"/>
          </a:solidFill>
        </p:grpSpPr>
        <p:sp>
          <p:nvSpPr>
            <p:cNvPr id="9" name="Freeform 792"/>
            <p:cNvSpPr/>
            <p:nvPr/>
          </p:nvSpPr>
          <p:spPr bwMode="auto">
            <a:xfrm>
              <a:off x="1380665" y="2516498"/>
              <a:ext cx="952968" cy="1000863"/>
            </a:xfrm>
            <a:custGeom>
              <a:avLst/>
              <a:gdLst>
                <a:gd name="T0" fmla="*/ 108 w 121"/>
                <a:gd name="T1" fmla="*/ 85 h 128"/>
                <a:gd name="T2" fmla="*/ 86 w 121"/>
                <a:gd name="T3" fmla="*/ 13 h 128"/>
                <a:gd name="T4" fmla="*/ 15 w 121"/>
                <a:gd name="T5" fmla="*/ 41 h 128"/>
                <a:gd name="T6" fmla="*/ 31 w 121"/>
                <a:gd name="T7" fmla="*/ 111 h 128"/>
                <a:gd name="T8" fmla="*/ 108 w 121"/>
                <a:gd name="T9" fmla="*/ 86 h 128"/>
                <a:gd name="T10" fmla="*/ 103 w 121"/>
                <a:gd name="T11" fmla="*/ 83 h 128"/>
                <a:gd name="T12" fmla="*/ 37 w 121"/>
                <a:gd name="T13" fmla="*/ 107 h 128"/>
                <a:gd name="T14" fmla="*/ 20 w 121"/>
                <a:gd name="T15" fmla="*/ 44 h 128"/>
                <a:gd name="T16" fmla="*/ 79 w 121"/>
                <a:gd name="T17" fmla="*/ 17 h 128"/>
                <a:gd name="T18" fmla="*/ 104 w 121"/>
                <a:gd name="T19" fmla="*/ 83 h 128"/>
                <a:gd name="T20" fmla="*/ 108 w 121"/>
                <a:gd name="T21"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28">
                  <a:moveTo>
                    <a:pt x="108" y="85"/>
                  </a:moveTo>
                  <a:cubicBezTo>
                    <a:pt x="121" y="59"/>
                    <a:pt x="114" y="27"/>
                    <a:pt x="86" y="13"/>
                  </a:cubicBezTo>
                  <a:cubicBezTo>
                    <a:pt x="58" y="0"/>
                    <a:pt x="30" y="17"/>
                    <a:pt x="15" y="41"/>
                  </a:cubicBezTo>
                  <a:cubicBezTo>
                    <a:pt x="0" y="65"/>
                    <a:pt x="7" y="96"/>
                    <a:pt x="31" y="111"/>
                  </a:cubicBezTo>
                  <a:cubicBezTo>
                    <a:pt x="59" y="128"/>
                    <a:pt x="94" y="113"/>
                    <a:pt x="108" y="86"/>
                  </a:cubicBezTo>
                  <a:cubicBezTo>
                    <a:pt x="110" y="82"/>
                    <a:pt x="105" y="80"/>
                    <a:pt x="103" y="83"/>
                  </a:cubicBezTo>
                  <a:cubicBezTo>
                    <a:pt x="88" y="104"/>
                    <a:pt x="63" y="120"/>
                    <a:pt x="37" y="107"/>
                  </a:cubicBezTo>
                  <a:cubicBezTo>
                    <a:pt x="14" y="95"/>
                    <a:pt x="6" y="65"/>
                    <a:pt x="20" y="44"/>
                  </a:cubicBezTo>
                  <a:cubicBezTo>
                    <a:pt x="33" y="24"/>
                    <a:pt x="55" y="8"/>
                    <a:pt x="79" y="17"/>
                  </a:cubicBezTo>
                  <a:cubicBezTo>
                    <a:pt x="107" y="27"/>
                    <a:pt x="115" y="57"/>
                    <a:pt x="104" y="83"/>
                  </a:cubicBezTo>
                  <a:cubicBezTo>
                    <a:pt x="103" y="86"/>
                    <a:pt x="107" y="88"/>
                    <a:pt x="108"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tx1">
                    <a:lumMod val="75000"/>
                    <a:lumOff val="25000"/>
                  </a:schemeClr>
                </a:solidFill>
                <a:latin typeface="Agency FB" panose="020B0503020202020204" pitchFamily="34" charset="0"/>
                <a:ea typeface="微软雅黑" panose="020B0503020204020204" pitchFamily="34" charset="-122"/>
              </a:endParaRPr>
            </a:p>
          </p:txBody>
        </p:sp>
        <p:sp>
          <p:nvSpPr>
            <p:cNvPr id="10" name="文本框 9"/>
            <p:cNvSpPr txBox="1"/>
            <p:nvPr/>
          </p:nvSpPr>
          <p:spPr>
            <a:xfrm>
              <a:off x="1627261" y="2724541"/>
              <a:ext cx="930117" cy="584775"/>
            </a:xfrm>
            <a:prstGeom prst="rect">
              <a:avLst/>
            </a:prstGeom>
            <a:noFill/>
          </p:spPr>
          <p:txBody>
            <a:bodyPr wrap="square" rtlCol="0">
              <a:spAutoFit/>
            </a:bodyPr>
            <a:lstStyle/>
            <a:p>
              <a:r>
                <a:rPr lang="en-US" altLang="zh-CN" sz="3200" b="1" dirty="0">
                  <a:solidFill>
                    <a:schemeClr val="tx1">
                      <a:lumMod val="75000"/>
                      <a:lumOff val="25000"/>
                    </a:schemeClr>
                  </a:solidFill>
                  <a:latin typeface="Agency FB" panose="020B0503020202020204" pitchFamily="34" charset="0"/>
                  <a:ea typeface="微软雅黑" panose="020B0503020204020204" pitchFamily="34" charset="-122"/>
                </a:rPr>
                <a:t>01</a:t>
              </a:r>
              <a:endParaRPr lang="zh-CN" altLang="en-US" sz="3200" b="1" dirty="0">
                <a:solidFill>
                  <a:schemeClr val="tx1">
                    <a:lumMod val="75000"/>
                    <a:lumOff val="25000"/>
                  </a:schemeClr>
                </a:solidFill>
                <a:latin typeface="Agency FB" panose="020B0503020202020204" pitchFamily="34" charset="0"/>
                <a:ea typeface="微软雅黑" panose="020B0503020204020204" pitchFamily="34" charset="-122"/>
              </a:endParaRPr>
            </a:p>
          </p:txBody>
        </p:sp>
      </p:grpSp>
      <p:grpSp>
        <p:nvGrpSpPr>
          <p:cNvPr id="33" name="组合 32"/>
          <p:cNvGrpSpPr/>
          <p:nvPr/>
        </p:nvGrpSpPr>
        <p:grpSpPr>
          <a:xfrm>
            <a:off x="5670550" y="3968115"/>
            <a:ext cx="2670175" cy="1127760"/>
            <a:chOff x="8930" y="6249"/>
            <a:chExt cx="4205" cy="1776"/>
          </a:xfrm>
        </p:grpSpPr>
        <p:sp>
          <p:nvSpPr>
            <p:cNvPr id="6" name="Freeform 796"/>
            <p:cNvSpPr/>
            <p:nvPr/>
          </p:nvSpPr>
          <p:spPr bwMode="auto">
            <a:xfrm>
              <a:off x="8930" y="7137"/>
              <a:ext cx="2375" cy="792"/>
            </a:xfrm>
            <a:custGeom>
              <a:avLst/>
              <a:gdLst>
                <a:gd name="T0" fmla="*/ 4 w 192"/>
                <a:gd name="T1" fmla="*/ 63 h 64"/>
                <a:gd name="T2" fmla="*/ 188 w 192"/>
                <a:gd name="T3" fmla="*/ 8 h 64"/>
                <a:gd name="T4" fmla="*/ 187 w 192"/>
                <a:gd name="T5" fmla="*/ 1 h 64"/>
                <a:gd name="T6" fmla="*/ 3 w 192"/>
                <a:gd name="T7" fmla="*/ 58 h 64"/>
                <a:gd name="T8" fmla="*/ 4 w 192"/>
                <a:gd name="T9" fmla="*/ 63 h 64"/>
              </a:gdLst>
              <a:ahLst/>
              <a:cxnLst>
                <a:cxn ang="0">
                  <a:pos x="T0" y="T1"/>
                </a:cxn>
                <a:cxn ang="0">
                  <a:pos x="T2" y="T3"/>
                </a:cxn>
                <a:cxn ang="0">
                  <a:pos x="T4" y="T5"/>
                </a:cxn>
                <a:cxn ang="0">
                  <a:pos x="T6" y="T7"/>
                </a:cxn>
                <a:cxn ang="0">
                  <a:pos x="T8" y="T9"/>
                </a:cxn>
              </a:cxnLst>
              <a:rect l="0" t="0" r="r" b="b"/>
              <a:pathLst>
                <a:path w="192" h="64">
                  <a:moveTo>
                    <a:pt x="4" y="63"/>
                  </a:moveTo>
                  <a:cubicBezTo>
                    <a:pt x="65" y="41"/>
                    <a:pt x="126" y="22"/>
                    <a:pt x="188" y="8"/>
                  </a:cubicBezTo>
                  <a:cubicBezTo>
                    <a:pt x="192" y="7"/>
                    <a:pt x="191" y="0"/>
                    <a:pt x="187" y="1"/>
                  </a:cubicBezTo>
                  <a:cubicBezTo>
                    <a:pt x="124" y="16"/>
                    <a:pt x="62" y="34"/>
                    <a:pt x="3" y="58"/>
                  </a:cubicBezTo>
                  <a:cubicBezTo>
                    <a:pt x="0" y="59"/>
                    <a:pt x="1" y="64"/>
                    <a:pt x="4" y="63"/>
                  </a:cubicBezTo>
                  <a:close/>
                </a:path>
              </a:pathLst>
            </a:custGeom>
            <a:solidFill>
              <a:srgbClr val="A18560"/>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1173" y="6249"/>
              <a:ext cx="1963" cy="1776"/>
              <a:chOff x="6157693" y="4198625"/>
              <a:chExt cx="1246691" cy="1127874"/>
            </a:xfrm>
            <a:solidFill>
              <a:srgbClr val="A18560"/>
            </a:solidFill>
          </p:grpSpPr>
          <p:sp>
            <p:nvSpPr>
              <p:cNvPr id="15" name="Freeform 797"/>
              <p:cNvSpPr/>
              <p:nvPr/>
            </p:nvSpPr>
            <p:spPr bwMode="auto">
              <a:xfrm>
                <a:off x="6157693" y="4198625"/>
                <a:ext cx="1212866" cy="1127874"/>
              </a:xfrm>
              <a:custGeom>
                <a:avLst/>
                <a:gdLst>
                  <a:gd name="T0" fmla="*/ 26 w 155"/>
                  <a:gd name="T1" fmla="*/ 42 h 144"/>
                  <a:gd name="T2" fmla="*/ 34 w 155"/>
                  <a:gd name="T3" fmla="*/ 122 h 144"/>
                  <a:gd name="T4" fmla="*/ 134 w 155"/>
                  <a:gd name="T5" fmla="*/ 104 h 144"/>
                  <a:gd name="T6" fmla="*/ 115 w 155"/>
                  <a:gd name="T7" fmla="*/ 21 h 144"/>
                  <a:gd name="T8" fmla="*/ 25 w 155"/>
                  <a:gd name="T9" fmla="*/ 43 h 144"/>
                  <a:gd name="T10" fmla="*/ 30 w 155"/>
                  <a:gd name="T11" fmla="*/ 46 h 144"/>
                  <a:gd name="T12" fmla="*/ 110 w 155"/>
                  <a:gd name="T13" fmla="*/ 25 h 144"/>
                  <a:gd name="T14" fmla="*/ 126 w 155"/>
                  <a:gd name="T15" fmla="*/ 104 h 144"/>
                  <a:gd name="T16" fmla="*/ 43 w 155"/>
                  <a:gd name="T17" fmla="*/ 120 h 144"/>
                  <a:gd name="T18" fmla="*/ 29 w 155"/>
                  <a:gd name="T19" fmla="*/ 46 h 144"/>
                  <a:gd name="T20" fmla="*/ 26 w 155"/>
                  <a:gd name="T21" fmla="*/ 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44">
                    <a:moveTo>
                      <a:pt x="26" y="42"/>
                    </a:moveTo>
                    <a:cubicBezTo>
                      <a:pt x="0" y="66"/>
                      <a:pt x="7" y="102"/>
                      <a:pt x="34" y="122"/>
                    </a:cubicBezTo>
                    <a:cubicBezTo>
                      <a:pt x="65" y="144"/>
                      <a:pt x="111" y="134"/>
                      <a:pt x="134" y="104"/>
                    </a:cubicBezTo>
                    <a:cubicBezTo>
                      <a:pt x="155" y="78"/>
                      <a:pt x="142" y="38"/>
                      <a:pt x="115" y="21"/>
                    </a:cubicBezTo>
                    <a:cubicBezTo>
                      <a:pt x="85" y="0"/>
                      <a:pt x="42" y="11"/>
                      <a:pt x="25" y="43"/>
                    </a:cubicBezTo>
                    <a:cubicBezTo>
                      <a:pt x="23" y="46"/>
                      <a:pt x="28" y="49"/>
                      <a:pt x="30" y="46"/>
                    </a:cubicBezTo>
                    <a:cubicBezTo>
                      <a:pt x="49" y="20"/>
                      <a:pt x="81" y="8"/>
                      <a:pt x="110" y="25"/>
                    </a:cubicBezTo>
                    <a:cubicBezTo>
                      <a:pt x="135" y="40"/>
                      <a:pt x="150" y="81"/>
                      <a:pt x="126" y="104"/>
                    </a:cubicBezTo>
                    <a:cubicBezTo>
                      <a:pt x="104" y="125"/>
                      <a:pt x="70" y="135"/>
                      <a:pt x="43" y="120"/>
                    </a:cubicBezTo>
                    <a:cubicBezTo>
                      <a:pt x="15" y="104"/>
                      <a:pt x="7" y="70"/>
                      <a:pt x="29" y="46"/>
                    </a:cubicBezTo>
                    <a:cubicBezTo>
                      <a:pt x="32" y="44"/>
                      <a:pt x="28" y="40"/>
                      <a:pt x="26"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tx1">
                      <a:lumMod val="75000"/>
                      <a:lumOff val="25000"/>
                    </a:schemeClr>
                  </a:solidFill>
                  <a:latin typeface="Agency FB" panose="020B0503020202020204" pitchFamily="34" charset="0"/>
                  <a:ea typeface="微软雅黑" panose="020B0503020204020204" pitchFamily="34" charset="-122"/>
                </a:endParaRPr>
              </a:p>
            </p:txBody>
          </p:sp>
          <p:sp>
            <p:nvSpPr>
              <p:cNvPr id="16" name="文本框 15"/>
              <p:cNvSpPr txBox="1"/>
              <p:nvPr/>
            </p:nvSpPr>
            <p:spPr>
              <a:xfrm>
                <a:off x="6474267" y="4496970"/>
                <a:ext cx="930117" cy="584775"/>
              </a:xfrm>
              <a:prstGeom prst="rect">
                <a:avLst/>
              </a:prstGeom>
              <a:noFill/>
            </p:spPr>
            <p:txBody>
              <a:bodyPr wrap="square" rtlCol="0">
                <a:spAutoFit/>
              </a:bodyPr>
              <a:lstStyle/>
              <a:p>
                <a:r>
                  <a:rPr lang="en-US" altLang="zh-CN" sz="3200" b="1" dirty="0">
                    <a:solidFill>
                      <a:schemeClr val="tx1">
                        <a:lumMod val="75000"/>
                        <a:lumOff val="25000"/>
                      </a:schemeClr>
                    </a:solidFill>
                    <a:latin typeface="Agency FB" panose="020B0503020202020204" pitchFamily="34" charset="0"/>
                    <a:ea typeface="微软雅黑" panose="020B0503020204020204" pitchFamily="34" charset="-122"/>
                  </a:rPr>
                  <a:t>04</a:t>
                </a:r>
                <a:endParaRPr lang="zh-CN" altLang="en-US" sz="3200" b="1" dirty="0">
                  <a:solidFill>
                    <a:schemeClr val="tx1">
                      <a:lumMod val="75000"/>
                      <a:lumOff val="25000"/>
                    </a:schemeClr>
                  </a:solidFill>
                  <a:latin typeface="Agency FB" panose="020B0503020202020204" pitchFamily="34" charset="0"/>
                  <a:ea typeface="微软雅黑" panose="020B0503020204020204" pitchFamily="34" charset="-122"/>
                </a:endParaRPr>
              </a:p>
            </p:txBody>
          </p:sp>
        </p:grpSp>
      </p:grpSp>
      <p:grpSp>
        <p:nvGrpSpPr>
          <p:cNvPr id="20" name="组合 19"/>
          <p:cNvGrpSpPr/>
          <p:nvPr/>
        </p:nvGrpSpPr>
        <p:grpSpPr>
          <a:xfrm>
            <a:off x="4920327" y="3846662"/>
            <a:ext cx="1056494" cy="1468275"/>
            <a:chOff x="3983067" y="4077167"/>
            <a:chExt cx="1056494" cy="1468275"/>
          </a:xfrm>
          <a:solidFill>
            <a:srgbClr val="A18560"/>
          </a:solidFill>
        </p:grpSpPr>
        <p:sp>
          <p:nvSpPr>
            <p:cNvPr id="21" name="Freeform 795"/>
            <p:cNvSpPr/>
            <p:nvPr/>
          </p:nvSpPr>
          <p:spPr bwMode="auto">
            <a:xfrm>
              <a:off x="3983067" y="4077167"/>
              <a:ext cx="818757" cy="1468275"/>
            </a:xfrm>
            <a:custGeom>
              <a:avLst/>
              <a:gdLst>
                <a:gd name="T0" fmla="*/ 98 w 144"/>
                <a:gd name="T1" fmla="*/ 111 h 220"/>
                <a:gd name="T2" fmla="*/ 16 w 144"/>
                <a:gd name="T3" fmla="*/ 138 h 220"/>
                <a:gd name="T4" fmla="*/ 49 w 144"/>
                <a:gd name="T5" fmla="*/ 212 h 220"/>
                <a:gd name="T6" fmla="*/ 133 w 144"/>
                <a:gd name="T7" fmla="*/ 172 h 220"/>
                <a:gd name="T8" fmla="*/ 92 w 144"/>
                <a:gd name="T9" fmla="*/ 106 h 220"/>
                <a:gd name="T10" fmla="*/ 95 w 144"/>
                <a:gd name="T11" fmla="*/ 110 h 220"/>
                <a:gd name="T12" fmla="*/ 138 w 144"/>
                <a:gd name="T13" fmla="*/ 5 h 220"/>
                <a:gd name="T14" fmla="*/ 133 w 144"/>
                <a:gd name="T15" fmla="*/ 3 h 220"/>
                <a:gd name="T16" fmla="*/ 89 w 144"/>
                <a:gd name="T17" fmla="*/ 109 h 220"/>
                <a:gd name="T18" fmla="*/ 92 w 144"/>
                <a:gd name="T19" fmla="*/ 113 h 220"/>
                <a:gd name="T20" fmla="*/ 122 w 144"/>
                <a:gd name="T21" fmla="*/ 179 h 220"/>
                <a:gd name="T22" fmla="*/ 48 w 144"/>
                <a:gd name="T23" fmla="*/ 205 h 220"/>
                <a:gd name="T24" fmla="*/ 28 w 144"/>
                <a:gd name="T25" fmla="*/ 132 h 220"/>
                <a:gd name="T26" fmla="*/ 96 w 144"/>
                <a:gd name="T27" fmla="*/ 116 h 220"/>
                <a:gd name="T28" fmla="*/ 98 w 144"/>
                <a:gd name="T29" fmla="*/ 11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220">
                  <a:moveTo>
                    <a:pt x="98" y="111"/>
                  </a:moveTo>
                  <a:cubicBezTo>
                    <a:pt x="68" y="96"/>
                    <a:pt x="31" y="107"/>
                    <a:pt x="16" y="138"/>
                  </a:cubicBezTo>
                  <a:cubicBezTo>
                    <a:pt x="0" y="170"/>
                    <a:pt x="15" y="204"/>
                    <a:pt x="49" y="212"/>
                  </a:cubicBezTo>
                  <a:cubicBezTo>
                    <a:pt x="83" y="220"/>
                    <a:pt x="121" y="206"/>
                    <a:pt x="133" y="172"/>
                  </a:cubicBezTo>
                  <a:cubicBezTo>
                    <a:pt x="144" y="141"/>
                    <a:pt x="124" y="110"/>
                    <a:pt x="92" y="106"/>
                  </a:cubicBezTo>
                  <a:cubicBezTo>
                    <a:pt x="93" y="107"/>
                    <a:pt x="94" y="109"/>
                    <a:pt x="95" y="110"/>
                  </a:cubicBezTo>
                  <a:cubicBezTo>
                    <a:pt x="110" y="76"/>
                    <a:pt x="127" y="41"/>
                    <a:pt x="138" y="5"/>
                  </a:cubicBezTo>
                  <a:cubicBezTo>
                    <a:pt x="139" y="2"/>
                    <a:pt x="135" y="0"/>
                    <a:pt x="133" y="3"/>
                  </a:cubicBezTo>
                  <a:cubicBezTo>
                    <a:pt x="116" y="36"/>
                    <a:pt x="103" y="73"/>
                    <a:pt x="89" y="109"/>
                  </a:cubicBezTo>
                  <a:cubicBezTo>
                    <a:pt x="88" y="111"/>
                    <a:pt x="90" y="113"/>
                    <a:pt x="92" y="113"/>
                  </a:cubicBezTo>
                  <a:cubicBezTo>
                    <a:pt x="124" y="117"/>
                    <a:pt x="138" y="153"/>
                    <a:pt x="122" y="179"/>
                  </a:cubicBezTo>
                  <a:cubicBezTo>
                    <a:pt x="107" y="204"/>
                    <a:pt x="75" y="213"/>
                    <a:pt x="48" y="205"/>
                  </a:cubicBezTo>
                  <a:cubicBezTo>
                    <a:pt x="15" y="195"/>
                    <a:pt x="8" y="158"/>
                    <a:pt x="28" y="132"/>
                  </a:cubicBezTo>
                  <a:cubicBezTo>
                    <a:pt x="44" y="109"/>
                    <a:pt x="72" y="106"/>
                    <a:pt x="96" y="116"/>
                  </a:cubicBezTo>
                  <a:cubicBezTo>
                    <a:pt x="99" y="117"/>
                    <a:pt x="101" y="112"/>
                    <a:pt x="98"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dirty="0">
                <a:solidFill>
                  <a:schemeClr val="tx1">
                    <a:lumMod val="75000"/>
                    <a:lumOff val="25000"/>
                  </a:schemeClr>
                </a:solidFill>
                <a:latin typeface="Agency FB" panose="020B0503020202020204" pitchFamily="34" charset="0"/>
                <a:ea typeface="微软雅黑" panose="020B0503020204020204" pitchFamily="34" charset="-122"/>
              </a:endParaRPr>
            </a:p>
          </p:txBody>
        </p:sp>
        <p:sp>
          <p:nvSpPr>
            <p:cNvPr id="22" name="文本框 21"/>
            <p:cNvSpPr txBox="1"/>
            <p:nvPr/>
          </p:nvSpPr>
          <p:spPr>
            <a:xfrm>
              <a:off x="4109444" y="4864733"/>
              <a:ext cx="930117" cy="584775"/>
            </a:xfrm>
            <a:prstGeom prst="rect">
              <a:avLst/>
            </a:prstGeom>
            <a:noFill/>
          </p:spPr>
          <p:txBody>
            <a:bodyPr wrap="square" rtlCol="0">
              <a:spAutoFit/>
            </a:bodyPr>
            <a:lstStyle/>
            <a:p>
              <a:r>
                <a:rPr lang="en-US" altLang="zh-CN" sz="3200" b="1" dirty="0">
                  <a:solidFill>
                    <a:schemeClr val="tx1">
                      <a:lumMod val="75000"/>
                      <a:lumOff val="25000"/>
                    </a:schemeClr>
                  </a:solidFill>
                  <a:latin typeface="Agency FB" panose="020B0503020202020204" pitchFamily="34" charset="0"/>
                  <a:ea typeface="微软雅黑" panose="020B0503020204020204" pitchFamily="34" charset="-122"/>
                </a:rPr>
                <a:t>03</a:t>
              </a:r>
              <a:endParaRPr lang="zh-CN" altLang="en-US" sz="3200" b="1" dirty="0">
                <a:solidFill>
                  <a:schemeClr val="tx1">
                    <a:lumMod val="75000"/>
                    <a:lumOff val="25000"/>
                  </a:schemeClr>
                </a:solidFill>
                <a:latin typeface="Agency FB" panose="020B0503020202020204" pitchFamily="34" charset="0"/>
                <a:ea typeface="微软雅黑" panose="020B0503020204020204" pitchFamily="34" charset="-122"/>
              </a:endParaRPr>
            </a:p>
          </p:txBody>
        </p:sp>
      </p:grpSp>
      <p:grpSp>
        <p:nvGrpSpPr>
          <p:cNvPr id="7" name="组合 6"/>
          <p:cNvGrpSpPr/>
          <p:nvPr/>
        </p:nvGrpSpPr>
        <p:grpSpPr>
          <a:xfrm>
            <a:off x="2748915" y="1193800"/>
            <a:ext cx="2571750" cy="1171575"/>
            <a:chOff x="4329" y="1880"/>
            <a:chExt cx="4050" cy="1845"/>
          </a:xfrm>
        </p:grpSpPr>
        <p:sp>
          <p:nvSpPr>
            <p:cNvPr id="23" name="文本框 22"/>
            <p:cNvSpPr txBox="1"/>
            <p:nvPr/>
          </p:nvSpPr>
          <p:spPr>
            <a:xfrm>
              <a:off x="4329" y="2807"/>
              <a:ext cx="4050" cy="919"/>
            </a:xfrm>
            <a:prstGeom prst="rect">
              <a:avLst/>
            </a:prstGeom>
            <a:noFill/>
          </p:spPr>
          <p:txBody>
            <a:bodyPr wrap="square" rtlCol="0">
              <a:spAutoFit/>
            </a:bodyPr>
            <a:lstStyle/>
            <a:p>
              <a:pPr algn="l"/>
              <a:r>
                <a:rPr lang="zh-CN" altLang="en-US" sz="1600" dirty="0">
                  <a:solidFill>
                    <a:schemeClr val="bg1">
                      <a:lumMod val="50000"/>
                    </a:schemeClr>
                  </a:solidFill>
                  <a:latin typeface="+mn-ea"/>
                  <a:cs typeface="+mn-ea"/>
                  <a:sym typeface="+mn-ea"/>
                </a:rPr>
                <a:t>中国的中央银行即中国人民银行。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4329" y="1880"/>
              <a:ext cx="3127" cy="725"/>
            </a:xfrm>
            <a:prstGeom prst="rect">
              <a:avLst/>
            </a:prstGeom>
            <a:noFill/>
          </p:spPr>
          <p:txBody>
            <a:bodyPr wrap="square" rtlCol="0">
              <a:spAutoFit/>
            </a:bodyPr>
            <a:lstStyle/>
            <a:p>
              <a:r>
                <a:rPr lang="zh-CN" altLang="en-US" sz="2400" b="1" dirty="0">
                  <a:solidFill>
                    <a:srgbClr val="A18560"/>
                  </a:solidFill>
                  <a:latin typeface="微软雅黑" panose="020B0503020204020204" pitchFamily="34" charset="-122"/>
                  <a:ea typeface="微软雅黑" panose="020B0503020204020204" pitchFamily="34" charset="-122"/>
                </a:rPr>
                <a:t>中央银行</a:t>
              </a:r>
              <a:endParaRPr lang="zh-CN" altLang="en-US" sz="2400" b="1" dirty="0">
                <a:solidFill>
                  <a:srgbClr val="A18560"/>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6186170" y="2286000"/>
            <a:ext cx="2651760" cy="1210310"/>
            <a:chOff x="9742" y="3600"/>
            <a:chExt cx="4176" cy="1906"/>
          </a:xfrm>
        </p:grpSpPr>
        <p:sp>
          <p:nvSpPr>
            <p:cNvPr id="25" name="文本框 24"/>
            <p:cNvSpPr txBox="1"/>
            <p:nvPr/>
          </p:nvSpPr>
          <p:spPr>
            <a:xfrm>
              <a:off x="9742" y="4588"/>
              <a:ext cx="4050" cy="919"/>
            </a:xfrm>
            <a:prstGeom prst="rect">
              <a:avLst/>
            </a:prstGeom>
            <a:noFill/>
          </p:spPr>
          <p:txBody>
            <a:bodyPr wrap="square" rtlCol="0">
              <a:spAutoFit/>
            </a:bodyPr>
            <a:lstStyle/>
            <a:p>
              <a:pPr algn="l"/>
              <a:r>
                <a:rPr lang="zh-CN" altLang="en-US" sz="1600" dirty="0">
                  <a:solidFill>
                    <a:schemeClr val="bg1">
                      <a:lumMod val="50000"/>
                    </a:schemeClr>
                  </a:solidFill>
                  <a:latin typeface="+mn-ea"/>
                  <a:cs typeface="+mn-ea"/>
                  <a:sym typeface="+mn-ea"/>
                </a:rPr>
                <a:t>包括政策性银行、商业银行、银行业专营机构等。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9742" y="3600"/>
              <a:ext cx="4176" cy="725"/>
            </a:xfrm>
            <a:prstGeom prst="rect">
              <a:avLst/>
            </a:prstGeom>
            <a:noFill/>
          </p:spPr>
          <p:txBody>
            <a:bodyPr wrap="square" rtlCol="0">
              <a:spAutoFit/>
            </a:bodyPr>
            <a:lstStyle/>
            <a:p>
              <a:r>
                <a:rPr lang="zh-CN" altLang="en-US" sz="2400" b="1" dirty="0">
                  <a:solidFill>
                    <a:srgbClr val="A18560"/>
                  </a:solidFill>
                  <a:latin typeface="微软雅黑" panose="020B0503020204020204" pitchFamily="34" charset="-122"/>
                  <a:ea typeface="微软雅黑" panose="020B0503020204020204" pitchFamily="34" charset="-122"/>
                </a:rPr>
                <a:t>银行业金融机构</a:t>
              </a:r>
              <a:endParaRPr lang="zh-CN" altLang="en-US" sz="2400" b="1" dirty="0">
                <a:solidFill>
                  <a:srgbClr val="A18560"/>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2251075" y="4635500"/>
            <a:ext cx="2571750" cy="1656715"/>
            <a:chOff x="3545" y="7300"/>
            <a:chExt cx="4050" cy="2609"/>
          </a:xfrm>
        </p:grpSpPr>
        <p:sp>
          <p:nvSpPr>
            <p:cNvPr id="27" name="文本框 26"/>
            <p:cNvSpPr txBox="1"/>
            <p:nvPr/>
          </p:nvSpPr>
          <p:spPr>
            <a:xfrm>
              <a:off x="3545" y="8215"/>
              <a:ext cx="4050" cy="1695"/>
            </a:xfrm>
            <a:prstGeom prst="rect">
              <a:avLst/>
            </a:prstGeom>
            <a:noFill/>
          </p:spPr>
          <p:txBody>
            <a:bodyPr wrap="square" rtlCol="0">
              <a:spAutoFit/>
            </a:bodyPr>
            <a:lstStyle/>
            <a:p>
              <a:pPr algn="l"/>
              <a:r>
                <a:rPr lang="zh-CN" altLang="en-US" sz="1600" dirty="0">
                  <a:solidFill>
                    <a:schemeClr val="bg1">
                      <a:lumMod val="50000"/>
                    </a:schemeClr>
                  </a:solidFill>
                  <a:latin typeface="+mn-ea"/>
                  <a:cs typeface="+mn-ea"/>
                  <a:sym typeface="+mn-ea"/>
                </a:rPr>
                <a:t>主要包括国有及股份制的保险公司、证券公司、财务公司、第三方理财公司等。</a:t>
              </a:r>
              <a:endParaRPr lang="zh-CN" altLang="en-US" sz="1600" dirty="0">
                <a:solidFill>
                  <a:schemeClr val="bg1">
                    <a:lumMod val="50000"/>
                  </a:schemeClr>
                </a:solidFill>
                <a:latin typeface="+mn-ea"/>
                <a:cs typeface="+mn-ea"/>
              </a:endParaRPr>
            </a:p>
          </p:txBody>
        </p:sp>
        <p:sp>
          <p:nvSpPr>
            <p:cNvPr id="28" name="文本框 27"/>
            <p:cNvSpPr txBox="1"/>
            <p:nvPr/>
          </p:nvSpPr>
          <p:spPr>
            <a:xfrm>
              <a:off x="3545" y="7300"/>
              <a:ext cx="3911" cy="725"/>
            </a:xfrm>
            <a:prstGeom prst="rect">
              <a:avLst/>
            </a:prstGeom>
            <a:noFill/>
          </p:spPr>
          <p:txBody>
            <a:bodyPr wrap="square" rtlCol="0">
              <a:spAutoFit/>
            </a:bodyPr>
            <a:lstStyle/>
            <a:p>
              <a:r>
                <a:rPr lang="zh-CN" altLang="en-US" sz="2400" b="1" dirty="0">
                  <a:solidFill>
                    <a:srgbClr val="A18560"/>
                  </a:solidFill>
                  <a:latin typeface="微软雅黑" panose="020B0503020204020204" pitchFamily="34" charset="-122"/>
                  <a:ea typeface="微软雅黑" panose="020B0503020204020204" pitchFamily="34" charset="-122"/>
                </a:rPr>
                <a:t>非银行金融机构</a:t>
              </a:r>
              <a:endParaRPr lang="zh-CN" altLang="en-US" sz="2400" b="1" dirty="0">
                <a:solidFill>
                  <a:srgbClr val="A18560"/>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8307705" y="4414520"/>
            <a:ext cx="2571750" cy="1365250"/>
            <a:chOff x="13083" y="6952"/>
            <a:chExt cx="4050" cy="2150"/>
          </a:xfrm>
        </p:grpSpPr>
        <p:sp>
          <p:nvSpPr>
            <p:cNvPr id="29" name="文本框 28"/>
            <p:cNvSpPr txBox="1"/>
            <p:nvPr/>
          </p:nvSpPr>
          <p:spPr>
            <a:xfrm>
              <a:off x="13083" y="7795"/>
              <a:ext cx="4050" cy="1307"/>
            </a:xfrm>
            <a:prstGeom prst="rect">
              <a:avLst/>
            </a:prstGeom>
            <a:noFill/>
          </p:spPr>
          <p:txBody>
            <a:bodyPr wrap="square" rtlCol="0">
              <a:spAutoFit/>
            </a:bodyPr>
            <a:lstStyle/>
            <a:p>
              <a:pPr lvl="0" algn="l">
                <a:buClrTx/>
                <a:buSzTx/>
                <a:buFontTx/>
              </a:pPr>
              <a:r>
                <a:rPr lang="zh-CN" altLang="en-US" sz="1600" dirty="0">
                  <a:solidFill>
                    <a:schemeClr val="bg1">
                      <a:lumMod val="50000"/>
                    </a:schemeClr>
                  </a:solidFill>
                  <a:latin typeface="+mn-ea"/>
                  <a:cs typeface="+mn-ea"/>
                  <a:sym typeface="+mn-ea"/>
                </a:rPr>
                <a:t>在中国境内开办的外资、侨资、中外合资金融机构</a:t>
              </a:r>
              <a:r>
                <a:rPr lang="zh-CN" altLang="en-US" sz="1600" dirty="0">
                  <a:solidFill>
                    <a:schemeClr val="bg1">
                      <a:lumMod val="50000"/>
                    </a:schemeClr>
                  </a:solidFill>
                  <a:latin typeface="+mn-ea"/>
                  <a:cs typeface="+mn-ea"/>
                  <a:sym typeface="+mn-ea"/>
                </a:rPr>
                <a:t>。</a:t>
              </a:r>
              <a:endParaRPr lang="zh-CN" altLang="en-US" sz="1600" dirty="0">
                <a:solidFill>
                  <a:schemeClr val="bg1">
                    <a:lumMod val="50000"/>
                  </a:schemeClr>
                </a:solidFill>
                <a:latin typeface="+mn-ea"/>
                <a:cs typeface="+mn-ea"/>
                <a:sym typeface="+mn-ea"/>
              </a:endParaRPr>
            </a:p>
            <a:p>
              <a:pPr lvl="0" algn="l">
                <a:buClrTx/>
                <a:buSzTx/>
                <a:buFontTx/>
              </a:pPr>
              <a:endParaRPr lang="zh-CN" altLang="en-US" sz="1600" dirty="0">
                <a:solidFill>
                  <a:schemeClr val="bg1">
                    <a:lumMod val="50000"/>
                  </a:schemeClr>
                </a:solidFill>
                <a:latin typeface="+mn-ea"/>
                <a:cs typeface="+mn-ea"/>
                <a:sym typeface="+mn-ea"/>
              </a:endParaRPr>
            </a:p>
          </p:txBody>
        </p:sp>
        <p:sp>
          <p:nvSpPr>
            <p:cNvPr id="30" name="文本框 29"/>
            <p:cNvSpPr txBox="1"/>
            <p:nvPr/>
          </p:nvSpPr>
          <p:spPr>
            <a:xfrm>
              <a:off x="13083" y="6952"/>
              <a:ext cx="3820" cy="725"/>
            </a:xfrm>
            <a:prstGeom prst="rect">
              <a:avLst/>
            </a:prstGeom>
            <a:noFill/>
          </p:spPr>
          <p:txBody>
            <a:bodyPr wrap="square" rtlCol="0">
              <a:spAutoFit/>
            </a:bodyPr>
            <a:lstStyle/>
            <a:p>
              <a:r>
                <a:rPr lang="zh-CN" altLang="en-US" sz="2400" b="1" dirty="0">
                  <a:solidFill>
                    <a:srgbClr val="A18560"/>
                  </a:solidFill>
                  <a:latin typeface="微软雅黑" panose="020B0503020204020204" pitchFamily="34" charset="-122"/>
                  <a:ea typeface="微软雅黑" panose="020B0503020204020204" pitchFamily="34" charset="-122"/>
                </a:rPr>
                <a:t>外资金融机构</a:t>
              </a:r>
              <a:endParaRPr lang="zh-CN" altLang="en-US" sz="2400" b="1" dirty="0">
                <a:solidFill>
                  <a:srgbClr val="A18560"/>
                </a:solidFill>
                <a:latin typeface="微软雅黑" panose="020B0503020204020204" pitchFamily="34" charset="-122"/>
                <a:ea typeface="微软雅黑" panose="020B0503020204020204" pitchFamily="34" charset="-122"/>
              </a:endParaRPr>
            </a:p>
          </p:txBody>
        </p:sp>
      </p:grpSp>
      <p:pic>
        <p:nvPicPr>
          <p:cNvPr id="68" name="图片 67" descr="LOGO橙字"/>
          <p:cNvPicPr>
            <a:picLocks noChangeAspect="1"/>
          </p:cNvPicPr>
          <p:nvPr/>
        </p:nvPicPr>
        <p:blipFill>
          <a:blip r:embed="rId2"/>
          <a:stretch>
            <a:fillRect/>
          </a:stretch>
        </p:blipFill>
        <p:spPr>
          <a:xfrm>
            <a:off x="9860915" y="6175375"/>
            <a:ext cx="1988185" cy="429260"/>
          </a:xfrm>
          <a:prstGeom prst="rect">
            <a:avLst/>
          </a:prstGeom>
        </p:spPr>
      </p:pic>
      <p:sp>
        <p:nvSpPr>
          <p:cNvPr id="34" name="Freeform 793"/>
          <p:cNvSpPr/>
          <p:nvPr/>
        </p:nvSpPr>
        <p:spPr bwMode="auto">
          <a:xfrm>
            <a:off x="3207385" y="2910205"/>
            <a:ext cx="1941830" cy="464185"/>
          </a:xfrm>
          <a:custGeom>
            <a:avLst/>
            <a:gdLst>
              <a:gd name="T0" fmla="*/ 3 w 157"/>
              <a:gd name="T1" fmla="*/ 5 h 54"/>
              <a:gd name="T2" fmla="*/ 151 w 157"/>
              <a:gd name="T3" fmla="*/ 52 h 54"/>
              <a:gd name="T4" fmla="*/ 153 w 157"/>
              <a:gd name="T5" fmla="*/ 46 h 54"/>
              <a:gd name="T6" fmla="*/ 4 w 157"/>
              <a:gd name="T7" fmla="*/ 1 h 54"/>
              <a:gd name="T8" fmla="*/ 3 w 157"/>
              <a:gd name="T9" fmla="*/ 5 h 54"/>
            </a:gdLst>
            <a:ahLst/>
            <a:cxnLst>
              <a:cxn ang="0">
                <a:pos x="T0" y="T1"/>
              </a:cxn>
              <a:cxn ang="0">
                <a:pos x="T2" y="T3"/>
              </a:cxn>
              <a:cxn ang="0">
                <a:pos x="T4" y="T5"/>
              </a:cxn>
              <a:cxn ang="0">
                <a:pos x="T6" y="T7"/>
              </a:cxn>
              <a:cxn ang="0">
                <a:pos x="T8" y="T9"/>
              </a:cxn>
            </a:cxnLst>
            <a:rect l="0" t="0" r="r" b="b"/>
            <a:pathLst>
              <a:path w="157" h="54">
                <a:moveTo>
                  <a:pt x="3" y="5"/>
                </a:moveTo>
                <a:cubicBezTo>
                  <a:pt x="53" y="19"/>
                  <a:pt x="102" y="35"/>
                  <a:pt x="151" y="52"/>
                </a:cubicBezTo>
                <a:cubicBezTo>
                  <a:pt x="155" y="54"/>
                  <a:pt x="157" y="47"/>
                  <a:pt x="153" y="46"/>
                </a:cubicBezTo>
                <a:cubicBezTo>
                  <a:pt x="104" y="28"/>
                  <a:pt x="55" y="12"/>
                  <a:pt x="4" y="1"/>
                </a:cubicBezTo>
                <a:cubicBezTo>
                  <a:pt x="1" y="0"/>
                  <a:pt x="0" y="5"/>
                  <a:pt x="3" y="5"/>
                </a:cubicBezTo>
                <a:close/>
              </a:path>
            </a:pathLst>
          </a:custGeom>
          <a:solidFill>
            <a:srgbClr val="A18560"/>
          </a:solidFill>
          <a:ln>
            <a:noFill/>
          </a:ln>
        </p:spPr>
        <p:txBody>
          <a:bodyPr vert="horz" wrap="square" lIns="91440" tIns="45720" rIns="91440" bIns="45720" numCol="1" anchor="t" anchorCtr="0" compatLnSpc="1"/>
          <a:p>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Freeform 794"/>
          <p:cNvSpPr/>
          <p:nvPr/>
        </p:nvSpPr>
        <p:spPr bwMode="auto">
          <a:xfrm>
            <a:off x="5046980" y="2723515"/>
            <a:ext cx="1264121" cy="1244600"/>
          </a:xfrm>
          <a:custGeom>
            <a:avLst/>
            <a:gdLst>
              <a:gd name="T0" fmla="*/ 114 w 161"/>
              <a:gd name="T1" fmla="*/ 139 h 159"/>
              <a:gd name="T2" fmla="*/ 140 w 161"/>
              <a:gd name="T3" fmla="*/ 34 h 159"/>
              <a:gd name="T4" fmla="*/ 56 w 161"/>
              <a:gd name="T5" fmla="*/ 12 h 159"/>
              <a:gd name="T6" fmla="*/ 16 w 161"/>
              <a:gd name="T7" fmla="*/ 96 h 159"/>
              <a:gd name="T8" fmla="*/ 114 w 161"/>
              <a:gd name="T9" fmla="*/ 140 h 159"/>
              <a:gd name="T10" fmla="*/ 112 w 161"/>
              <a:gd name="T11" fmla="*/ 134 h 159"/>
              <a:gd name="T12" fmla="*/ 21 w 161"/>
              <a:gd name="T13" fmla="*/ 88 h 159"/>
              <a:gd name="T14" fmla="*/ 61 w 161"/>
              <a:gd name="T15" fmla="*/ 19 h 159"/>
              <a:gd name="T16" fmla="*/ 134 w 161"/>
              <a:gd name="T17" fmla="*/ 38 h 159"/>
              <a:gd name="T18" fmla="*/ 112 w 161"/>
              <a:gd name="T19" fmla="*/ 135 h 159"/>
              <a:gd name="T20" fmla="*/ 114 w 161"/>
              <a:gd name="T21" fmla="*/ 13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59">
                <a:moveTo>
                  <a:pt x="114" y="139"/>
                </a:moveTo>
                <a:cubicBezTo>
                  <a:pt x="150" y="123"/>
                  <a:pt x="161" y="65"/>
                  <a:pt x="140" y="34"/>
                </a:cubicBezTo>
                <a:cubicBezTo>
                  <a:pt x="123" y="8"/>
                  <a:pt x="85" y="0"/>
                  <a:pt x="56" y="12"/>
                </a:cubicBezTo>
                <a:cubicBezTo>
                  <a:pt x="21" y="26"/>
                  <a:pt x="0" y="57"/>
                  <a:pt x="16" y="96"/>
                </a:cubicBezTo>
                <a:cubicBezTo>
                  <a:pt x="32" y="132"/>
                  <a:pt x="77" y="159"/>
                  <a:pt x="114" y="140"/>
                </a:cubicBezTo>
                <a:cubicBezTo>
                  <a:pt x="117" y="138"/>
                  <a:pt x="115" y="134"/>
                  <a:pt x="112" y="134"/>
                </a:cubicBezTo>
                <a:cubicBezTo>
                  <a:pt x="75" y="145"/>
                  <a:pt x="34" y="126"/>
                  <a:pt x="21" y="88"/>
                </a:cubicBezTo>
                <a:cubicBezTo>
                  <a:pt x="10" y="54"/>
                  <a:pt x="30" y="29"/>
                  <a:pt x="61" y="19"/>
                </a:cubicBezTo>
                <a:cubicBezTo>
                  <a:pt x="86" y="10"/>
                  <a:pt x="118" y="14"/>
                  <a:pt x="134" y="38"/>
                </a:cubicBezTo>
                <a:cubicBezTo>
                  <a:pt x="154" y="68"/>
                  <a:pt x="141" y="116"/>
                  <a:pt x="112" y="135"/>
                </a:cubicBezTo>
                <a:cubicBezTo>
                  <a:pt x="109" y="137"/>
                  <a:pt x="111" y="140"/>
                  <a:pt x="114" y="139"/>
                </a:cubicBezTo>
                <a:close/>
              </a:path>
            </a:pathLst>
          </a:custGeom>
          <a:solidFill>
            <a:srgbClr val="A185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1400">
              <a:solidFill>
                <a:schemeClr val="tx1">
                  <a:lumMod val="75000"/>
                  <a:lumOff val="25000"/>
                </a:schemeClr>
              </a:solidFill>
              <a:latin typeface="Agency FB" panose="020B0503020202020204" pitchFamily="34" charset="0"/>
              <a:ea typeface="微软雅黑" panose="020B0503020204020204" pitchFamily="34" charset="-122"/>
            </a:endParaRPr>
          </a:p>
        </p:txBody>
      </p:sp>
      <p:sp>
        <p:nvSpPr>
          <p:cNvPr id="36" name="文本框 35"/>
          <p:cNvSpPr txBox="1"/>
          <p:nvPr/>
        </p:nvSpPr>
        <p:spPr>
          <a:xfrm>
            <a:off x="5429191" y="3000630"/>
            <a:ext cx="930334" cy="584715"/>
          </a:xfrm>
          <a:prstGeom prst="rect">
            <a:avLst/>
          </a:prstGeom>
          <a:noFill/>
        </p:spPr>
        <p:txBody>
          <a:bodyPr wrap="square" rtlCol="0">
            <a:spAutoFit/>
          </a:bodyPr>
          <a:p>
            <a:r>
              <a:rPr lang="en-US" altLang="zh-CN" sz="3200" b="1" dirty="0">
                <a:solidFill>
                  <a:schemeClr val="tx1">
                    <a:lumMod val="75000"/>
                    <a:lumOff val="25000"/>
                  </a:schemeClr>
                </a:solidFill>
                <a:latin typeface="Agency FB" panose="020B0503020202020204" pitchFamily="34" charset="0"/>
                <a:ea typeface="微软雅黑" panose="020B0503020204020204" pitchFamily="34" charset="-122"/>
              </a:rPr>
              <a:t>02</a:t>
            </a:r>
            <a:endParaRPr lang="zh-CN" altLang="en-US" sz="3200" b="1" dirty="0">
              <a:solidFill>
                <a:schemeClr val="tx1">
                  <a:lumMod val="75000"/>
                  <a:lumOff val="25000"/>
                </a:schemeClr>
              </a:solidFill>
              <a:latin typeface="Agency FB" panose="020B0503020202020204" pitchFamily="34" charset="0"/>
              <a:ea typeface="微软雅黑" panose="020B0503020204020204" pitchFamily="34" charset="-122"/>
            </a:endParaRPr>
          </a:p>
        </p:txBody>
      </p:sp>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par>
                                <p:cTn id="14" presetID="1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p:tgtEl>
                                          <p:spTgt spid="34"/>
                                        </p:tgtEl>
                                        <p:attrNameLst>
                                          <p:attrName>ppt_y</p:attrName>
                                        </p:attrNameLst>
                                      </p:cBhvr>
                                      <p:tavLst>
                                        <p:tav tm="0">
                                          <p:val>
                                            <p:strVal val="#ppt_y+#ppt_h*1.125000"/>
                                          </p:val>
                                        </p:tav>
                                        <p:tav tm="100000">
                                          <p:val>
                                            <p:strVal val="#ppt_y"/>
                                          </p:val>
                                        </p:tav>
                                      </p:tavLst>
                                    </p:anim>
                                    <p:animEffect transition="in" filter="wipe(up)">
                                      <p:cBhvr>
                                        <p:cTn id="23" dur="500"/>
                                        <p:tgtEl>
                                          <p:spTgt spid="3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p:tgtEl>
                                          <p:spTgt spid="36"/>
                                        </p:tgtEl>
                                        <p:attrNameLst>
                                          <p:attrName>ppt_y</p:attrName>
                                        </p:attrNameLst>
                                      </p:cBhvr>
                                      <p:tavLst>
                                        <p:tav tm="0">
                                          <p:val>
                                            <p:strVal val="#ppt_y+#ppt_h*1.125000"/>
                                          </p:val>
                                        </p:tav>
                                        <p:tav tm="100000">
                                          <p:val>
                                            <p:strVal val="#ppt_y"/>
                                          </p:val>
                                        </p:tav>
                                      </p:tavLst>
                                    </p:anim>
                                    <p:animEffect transition="in" filter="wipe(up)">
                                      <p:cBhvr>
                                        <p:cTn id="31" dur="500"/>
                                        <p:tgtEl>
                                          <p:spTgt spid="36"/>
                                        </p:tgtEl>
                                      </p:cBhvr>
                                    </p:animEffect>
                                  </p:childTnLst>
                                </p:cTn>
                              </p:par>
                              <p:par>
                                <p:cTn id="32" presetID="1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p:tgtEl>
                                          <p:spTgt spid="17"/>
                                        </p:tgtEl>
                                        <p:attrNameLst>
                                          <p:attrName>ppt_y</p:attrName>
                                        </p:attrNameLst>
                                      </p:cBhvr>
                                      <p:tavLst>
                                        <p:tav tm="0">
                                          <p:val>
                                            <p:strVal val="#ppt_y+#ppt_h*1.125000"/>
                                          </p:val>
                                        </p:tav>
                                        <p:tav tm="100000">
                                          <p:val>
                                            <p:strVal val="#ppt_y"/>
                                          </p:val>
                                        </p:tav>
                                      </p:tavLst>
                                    </p:anim>
                                    <p:animEffect transition="in" filter="wipe(up)">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p:tgtEl>
                                          <p:spTgt spid="20"/>
                                        </p:tgtEl>
                                        <p:attrNameLst>
                                          <p:attrName>ppt_y</p:attrName>
                                        </p:attrNameLst>
                                      </p:cBhvr>
                                      <p:tavLst>
                                        <p:tav tm="0">
                                          <p:val>
                                            <p:strVal val="#ppt_y+#ppt_h*1.125000"/>
                                          </p:val>
                                        </p:tav>
                                        <p:tav tm="100000">
                                          <p:val>
                                            <p:strVal val="#ppt_y"/>
                                          </p:val>
                                        </p:tav>
                                      </p:tavLst>
                                    </p:anim>
                                    <p:animEffect transition="in" filter="wipe(up)">
                                      <p:cBhvr>
                                        <p:cTn id="41" dur="500"/>
                                        <p:tgtEl>
                                          <p:spTgt spid="20"/>
                                        </p:tgtEl>
                                      </p:cBhvr>
                                    </p:animEffect>
                                  </p:childTnLst>
                                </p:cTn>
                              </p:par>
                              <p:par>
                                <p:cTn id="42" presetID="1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p:tgtEl>
                                          <p:spTgt spid="18"/>
                                        </p:tgtEl>
                                        <p:attrNameLst>
                                          <p:attrName>ppt_y</p:attrName>
                                        </p:attrNameLst>
                                      </p:cBhvr>
                                      <p:tavLst>
                                        <p:tav tm="0">
                                          <p:val>
                                            <p:strVal val="#ppt_y+#ppt_h*1.125000"/>
                                          </p:val>
                                        </p:tav>
                                        <p:tav tm="100000">
                                          <p:val>
                                            <p:strVal val="#ppt_y"/>
                                          </p:val>
                                        </p:tav>
                                      </p:tavLst>
                                    </p:anim>
                                    <p:animEffect transition="in" filter="wipe(up)">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p:tgtEl>
                                          <p:spTgt spid="33"/>
                                        </p:tgtEl>
                                        <p:attrNameLst>
                                          <p:attrName>ppt_y</p:attrName>
                                        </p:attrNameLst>
                                      </p:cBhvr>
                                      <p:tavLst>
                                        <p:tav tm="0">
                                          <p:val>
                                            <p:strVal val="#ppt_y+#ppt_h*1.125000"/>
                                          </p:val>
                                        </p:tav>
                                        <p:tav tm="100000">
                                          <p:val>
                                            <p:strVal val="#ppt_y"/>
                                          </p:val>
                                        </p:tav>
                                      </p:tavLst>
                                    </p:anim>
                                    <p:animEffect transition="in" filter="wipe(up)">
                                      <p:cBhvr>
                                        <p:cTn id="51" dur="500"/>
                                        <p:tgtEl>
                                          <p:spTgt spid="33"/>
                                        </p:tgtEl>
                                      </p:cBhvr>
                                    </p:animEffect>
                                  </p:childTnLst>
                                </p:cTn>
                              </p:par>
                              <p:par>
                                <p:cTn id="52" presetID="12" presetClass="entr" presetSubtype="4"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p:tgtEl>
                                          <p:spTgt spid="19"/>
                                        </p:tgtEl>
                                        <p:attrNameLst>
                                          <p:attrName>ppt_y</p:attrName>
                                        </p:attrNameLst>
                                      </p:cBhvr>
                                      <p:tavLst>
                                        <p:tav tm="0">
                                          <p:val>
                                            <p:strVal val="#ppt_y+#ppt_h*1.125000"/>
                                          </p:val>
                                        </p:tav>
                                        <p:tav tm="100000">
                                          <p:val>
                                            <p:strVal val="#ppt_y"/>
                                          </p:val>
                                        </p:tav>
                                      </p:tavLst>
                                    </p:anim>
                                    <p:animEffect transition="in" filter="wipe(up)">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5" grpId="0" bldLvl="0" animBg="1"/>
      <p:bldP spid="36" grpId="0"/>
      <p:bldP spid="34" grpId="1" animBg="1"/>
      <p:bldP spid="35" grpId="1" animBg="1"/>
      <p:bldP spid="3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79966" y="1938622"/>
            <a:ext cx="3731626" cy="2805037"/>
          </a:xfrm>
          <a:prstGeom prst="rect">
            <a:avLst/>
          </a:prstGeom>
        </p:spPr>
      </p:pic>
      <p:sp>
        <p:nvSpPr>
          <p:cNvPr id="8" name="文本框 7"/>
          <p:cNvSpPr txBox="1"/>
          <p:nvPr/>
        </p:nvSpPr>
        <p:spPr>
          <a:xfrm>
            <a:off x="5369224" y="1938622"/>
            <a:ext cx="4450080" cy="829945"/>
          </a:xfrm>
          <a:prstGeom prst="rect">
            <a:avLst/>
          </a:prstGeom>
          <a:noFill/>
        </p:spPr>
        <p:txBody>
          <a:bodyPr wrap="none" rtlCol="0">
            <a:spAutoFit/>
          </a:bodyPr>
          <a:lstStyle/>
          <a:p>
            <a:r>
              <a:rPr kumimoji="1" lang="zh-CN" altLang="en-US" sz="4800" b="1" dirty="0" smtClean="0">
                <a:solidFill>
                  <a:srgbClr val="A18560"/>
                </a:solidFill>
                <a:cs typeface="+mn-ea"/>
                <a:sym typeface="+mn-lt"/>
              </a:rPr>
              <a:t>金融机构的起源</a:t>
            </a:r>
            <a:endParaRPr kumimoji="1" lang="zh-CN" altLang="en-US" sz="4800" b="1" dirty="0">
              <a:solidFill>
                <a:srgbClr val="A18560"/>
              </a:solidFill>
              <a:cs typeface="+mn-ea"/>
              <a:sym typeface="+mn-lt"/>
            </a:endParaRPr>
          </a:p>
        </p:txBody>
      </p:sp>
      <p:sp>
        <p:nvSpPr>
          <p:cNvPr id="13" name="TextBox 11"/>
          <p:cNvSpPr txBox="1"/>
          <p:nvPr/>
        </p:nvSpPr>
        <p:spPr>
          <a:xfrm>
            <a:off x="5368745" y="3258664"/>
            <a:ext cx="2540000" cy="307340"/>
          </a:xfrm>
          <a:prstGeom prst="rect">
            <a:avLst/>
          </a:prstGeom>
          <a:noFill/>
        </p:spPr>
        <p:txBody>
          <a:bodyPr wrap="none" lIns="0" tIns="0" rIns="0" bIns="0" rtlCol="0">
            <a:spAutoFit/>
          </a:bodyPr>
          <a:lstStyle/>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世界金融机构的起源</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5" name="TextBox 11"/>
          <p:cNvSpPr txBox="1"/>
          <p:nvPr/>
        </p:nvSpPr>
        <p:spPr>
          <a:xfrm>
            <a:off x="5368745" y="3921243"/>
            <a:ext cx="2540000" cy="307340"/>
          </a:xfrm>
          <a:prstGeom prst="rect">
            <a:avLst/>
          </a:prstGeom>
          <a:noFill/>
        </p:spPr>
        <p:txBody>
          <a:bodyPr wrap="none" lIns="0" tIns="0" rIns="0" bIns="0" rtlCol="0">
            <a:spAutoFit/>
          </a:bodyPr>
          <a:lstStyle/>
          <a:p>
            <a:pPr marL="0" lvl="1" indent="0" algn="l">
              <a:buFont typeface="Wingdings" panose="05000000000000000000" pitchFamily="2" charset="2"/>
              <a:buNone/>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000" dirty="0">
                <a:solidFill>
                  <a:schemeClr val="tx1">
                    <a:lumMod val="75000"/>
                    <a:lumOff val="25000"/>
                  </a:schemeClr>
                </a:solidFill>
                <a:latin typeface="+mn-ea"/>
                <a:cs typeface="+mn-ea"/>
                <a:sym typeface="Arial" panose="020B0604020202020204" pitchFamily="34" charset="0"/>
              </a:rPr>
              <a:t>中国金融机构的起源</a:t>
            </a:r>
            <a:endParaRPr lang="zh-CN" altLang="en-US" sz="2000" dirty="0">
              <a:solidFill>
                <a:schemeClr val="tx1">
                  <a:lumMod val="75000"/>
                  <a:lumOff val="25000"/>
                </a:schemeClr>
              </a:solidFill>
              <a:latin typeface="+mn-ea"/>
              <a:cs typeface="+mn-ea"/>
              <a:sym typeface="Arial" panose="020B0604020202020204" pitchFamily="34" charset="0"/>
            </a:endParaRPr>
          </a:p>
        </p:txBody>
      </p:sp>
      <p:sp>
        <p:nvSpPr>
          <p:cNvPr id="10" name="文本框 9"/>
          <p:cNvSpPr txBox="1"/>
          <p:nvPr/>
        </p:nvSpPr>
        <p:spPr>
          <a:xfrm>
            <a:off x="3372916" y="1078847"/>
            <a:ext cx="3600525" cy="706755"/>
          </a:xfrm>
          <a:prstGeom prst="rect">
            <a:avLst/>
          </a:prstGeom>
          <a:noFill/>
        </p:spPr>
        <p:txBody>
          <a:bodyPr wrap="square" rtlCol="0">
            <a:spAutoFit/>
          </a:bodyPr>
          <a:lstStyle/>
          <a:p>
            <a:pPr algn="ctr"/>
            <a:r>
              <a:rPr lang="en-US" altLang="zh-CN" sz="4000" b="1" dirty="0" smtClean="0">
                <a:solidFill>
                  <a:srgbClr val="A18560"/>
                </a:solidFill>
                <a:latin typeface="迷你简秀英" panose="02010609000101010101" pitchFamily="49" charset="-122"/>
                <a:ea typeface="迷你简秀英" panose="02010609000101010101" pitchFamily="49" charset="-122"/>
              </a:rPr>
              <a:t>PART 02</a:t>
            </a:r>
            <a:endParaRPr lang="zh-CN" altLang="en-US" sz="4000" b="1" dirty="0">
              <a:solidFill>
                <a:srgbClr val="A18560"/>
              </a:solidFill>
              <a:latin typeface="迷你简秀英" panose="02010609000101010101" pitchFamily="49" charset="-122"/>
              <a:ea typeface="迷你简秀英" panose="02010609000101010101" pitchFamily="49" charset="-122"/>
            </a:endParaRPr>
          </a:p>
        </p:txBody>
      </p:sp>
      <p:pic>
        <p:nvPicPr>
          <p:cNvPr id="2" name="图片 1" descr="logo"/>
          <p:cNvPicPr>
            <a:picLocks noChangeAspect="1"/>
          </p:cNvPicPr>
          <p:nvPr>
            <p:custDataLst>
              <p:tags r:id="rId2"/>
            </p:custDataLst>
          </p:nvPr>
        </p:nvPicPr>
        <p:blipFill>
          <a:blip r:embed="rId3"/>
          <a:stretch>
            <a:fillRect/>
          </a:stretch>
        </p:blipFill>
        <p:spPr>
          <a:xfrm>
            <a:off x="217170" y="-524510"/>
            <a:ext cx="3973830" cy="2649855"/>
          </a:xfrm>
          <a:prstGeom prst="rect">
            <a:avLst/>
          </a:prstGeom>
        </p:spPr>
      </p:pic>
      <p:pic>
        <p:nvPicPr>
          <p:cNvPr id="6" name="图片 5" descr="LOGO橙字"/>
          <p:cNvPicPr>
            <a:picLocks noChangeAspect="1"/>
          </p:cNvPicPr>
          <p:nvPr/>
        </p:nvPicPr>
        <p:blipFill>
          <a:blip r:embed="rId4"/>
          <a:stretch>
            <a:fillRect/>
          </a:stretch>
        </p:blipFill>
        <p:spPr>
          <a:xfrm>
            <a:off x="9860915" y="6175375"/>
            <a:ext cx="1988185" cy="429260"/>
          </a:xfrm>
          <a:prstGeom prst="rect">
            <a:avLst/>
          </a:prstGeom>
        </p:spPr>
      </p:pic>
      <p:pic>
        <p:nvPicPr>
          <p:cNvPr id="7" name="图片 6"/>
          <p:cNvPicPr>
            <a:picLocks noChangeAspect="1"/>
          </p:cNvPicPr>
          <p:nvPr>
            <p:custDataLst>
              <p:tags r:id="rId5"/>
            </p:custDataLst>
          </p:nvPr>
        </p:nvPicPr>
        <p:blipFill>
          <a:blip r:embed="rId6" cstate="print">
            <a:extLst>
              <a:ext uri="{28A0092B-C50C-407E-A947-70E740481C1C}">
                <a14:useLocalDpi xmlns:a14="http://schemas.microsoft.com/office/drawing/2010/main" val="0"/>
              </a:ext>
            </a:extLst>
          </a:blip>
          <a:stretch>
            <a:fillRect/>
          </a:stretch>
        </p:blipFill>
        <p:spPr>
          <a:xfrm>
            <a:off x="9345930" y="3660735"/>
            <a:ext cx="2715276" cy="2715276"/>
          </a:xfrm>
          <a:prstGeom prst="rect">
            <a:avLst/>
          </a:prstGeom>
        </p:spPr>
      </p:pic>
      <p:sp>
        <p:nvSpPr>
          <p:cNvPr id="5" name="文本框 4"/>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000"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000"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par>
                          <p:cTn id="26" fill="hold">
                            <p:stCondLst>
                              <p:cond delay="4000"/>
                            </p:stCondLst>
                            <p:childTnLst>
                              <p:par>
                                <p:cTn id="27" presetID="5" presetClass="entr" presetSubtype="1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2" name="组 1"/>
          <p:cNvGrpSpPr/>
          <p:nvPr/>
        </p:nvGrpSpPr>
        <p:grpSpPr>
          <a:xfrm>
            <a:off x="351124" y="264012"/>
            <a:ext cx="3888549" cy="817939"/>
            <a:chOff x="2169366" y="2274395"/>
            <a:chExt cx="3888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2926080" cy="460375"/>
            </a:xfrm>
            <a:prstGeom prst="rect">
              <a:avLst/>
            </a:prstGeom>
            <a:noFill/>
          </p:spPr>
          <p:txBody>
            <a:bodyPr wrap="none" rtlCol="0">
              <a:spAutoFit/>
            </a:bodyPr>
            <a:lstStyle/>
            <a:p>
              <a:r>
                <a:rPr kumimoji="1" lang="zh-CN" altLang="en-US" sz="2400" b="1" dirty="0" smtClean="0">
                  <a:solidFill>
                    <a:srgbClr val="A18560"/>
                  </a:solidFill>
                  <a:cs typeface="+mn-ea"/>
                  <a:sym typeface="+mn-lt"/>
                </a:rPr>
                <a:t>世界金融机构的起源</a:t>
              </a:r>
              <a:endParaRPr kumimoji="1" lang="zh-CN" altLang="en-US" sz="2400" b="1" dirty="0">
                <a:solidFill>
                  <a:srgbClr val="A18560"/>
                </a:solidFill>
                <a:cs typeface="+mn-ea"/>
                <a:sym typeface="+mn-lt"/>
              </a:endParaRPr>
            </a:p>
          </p:txBody>
        </p:sp>
      </p:grpSp>
      <p:grpSp>
        <p:nvGrpSpPr>
          <p:cNvPr id="5" name="组合 4"/>
          <p:cNvGrpSpPr/>
          <p:nvPr/>
        </p:nvGrpSpPr>
        <p:grpSpPr>
          <a:xfrm>
            <a:off x="1651635" y="1717040"/>
            <a:ext cx="3764280" cy="4422775"/>
            <a:chOff x="2601" y="2704"/>
            <a:chExt cx="5928" cy="6965"/>
          </a:xfrm>
        </p:grpSpPr>
        <p:sp>
          <p:nvSpPr>
            <p:cNvPr id="75" name="文本框 74" descr="7b0a20202020227461726765744964223a202270726f636573734f6e6c696e65576f7264417274222c0a2020202022776f7264617274223a20227b5c2269645c223a32353030333330322c5c227469645c223a5c225c227d220a7d0a"/>
            <p:cNvSpPr txBox="1"/>
            <p:nvPr/>
          </p:nvSpPr>
          <p:spPr>
            <a:xfrm>
              <a:off x="3422" y="2704"/>
              <a:ext cx="4404" cy="1113"/>
            </a:xfrm>
            <a:prstGeom prst="rect">
              <a:avLst/>
            </a:prstGeom>
            <a:noFill/>
          </p:spPr>
          <p:txBody>
            <a:bodyPr wrap="square" rtlCol="0">
              <a:spAutoFit/>
            </a:bodyPr>
            <a:p>
              <a:pPr algn="ctr"/>
              <a:r>
                <a:rPr lang="zh-CN" altLang="en-US" sz="2000" dirty="0">
                  <a:solidFill>
                    <a:schemeClr val="tx1">
                      <a:lumMod val="75000"/>
                      <a:lumOff val="25000"/>
                    </a:schemeClr>
                  </a:solidFill>
                  <a:uFillTx/>
                  <a:latin typeface="+中文正文" charset="0"/>
                  <a:cs typeface="+mn-ea"/>
                  <a:sym typeface="+mn-ea"/>
                </a:rPr>
                <a:t>关于巴比伦寺庙的</a:t>
              </a:r>
              <a:endParaRPr lang="zh-CN" altLang="en-US" sz="2000" dirty="0">
                <a:solidFill>
                  <a:schemeClr val="tx1">
                    <a:lumMod val="75000"/>
                    <a:lumOff val="25000"/>
                  </a:schemeClr>
                </a:solidFill>
                <a:uFillTx/>
                <a:latin typeface="+中文正文" charset="0"/>
                <a:cs typeface="+mn-ea"/>
                <a:sym typeface="+mn-ea"/>
              </a:endParaRPr>
            </a:p>
            <a:p>
              <a:pPr algn="ctr"/>
              <a:r>
                <a:rPr lang="zh-CN" altLang="en-US" sz="2000" dirty="0">
                  <a:solidFill>
                    <a:schemeClr val="tx1">
                      <a:lumMod val="75000"/>
                      <a:lumOff val="25000"/>
                    </a:schemeClr>
                  </a:solidFill>
                  <a:uFillTx/>
                  <a:latin typeface="+中文正文" charset="0"/>
                  <a:cs typeface="+mn-ea"/>
                  <a:sym typeface="+mn-ea"/>
                </a:rPr>
                <a:t>“楔形合约”</a:t>
              </a:r>
              <a:endParaRPr lang="zh-CN" altLang="en-US" sz="2000" dirty="0">
                <a:ln w="1735" cmpd="sng">
                  <a:prstDash val="solid"/>
                </a:ln>
                <a:solidFill>
                  <a:schemeClr val="tx1">
                    <a:lumMod val="75000"/>
                    <a:lumOff val="25000"/>
                  </a:schemeClr>
                </a:solidFill>
                <a:effectLst>
                  <a:innerShdw blurRad="15268" dist="63500" dir="18900000">
                    <a:srgbClr val="46758E">
                      <a:alpha val="68000"/>
                    </a:srgbClr>
                  </a:innerShdw>
                  <a:reflection blurRad="9716" stA="52000" endA="300" endPos="45500" dist="53340" dir="5400000" sy="-100000" algn="bl" rotWithShape="0"/>
                </a:effectLst>
                <a:uFillTx/>
                <a:latin typeface="+中文正文" charset="0"/>
                <a:ea typeface="微软雅黑" panose="020B0503020204020204" pitchFamily="34" charset="-122"/>
                <a:cs typeface="+mn-ea"/>
                <a:sym typeface="+mn-ea"/>
              </a:endParaRPr>
            </a:p>
          </p:txBody>
        </p:sp>
        <p:pic>
          <p:nvPicPr>
            <p:cNvPr id="88" name="图片 3"/>
            <p:cNvPicPr/>
            <p:nvPr>
              <p:custDataLst>
                <p:tags r:id="rId2"/>
              </p:custDataLst>
            </p:nvPr>
          </p:nvPicPr>
          <p:blipFill>
            <a:blip r:embed="rId3"/>
            <a:srcRect r="47125" b="484"/>
            <a:stretch>
              <a:fillRect/>
            </a:stretch>
          </p:blipFill>
          <p:spPr>
            <a:xfrm>
              <a:off x="3422" y="4414"/>
              <a:ext cx="4285" cy="4099"/>
            </a:xfrm>
            <a:prstGeom prst="rect">
              <a:avLst/>
            </a:prstGeom>
            <a:noFill/>
            <a:ln w="63500" cmpd="dbl">
              <a:solidFill>
                <a:srgbClr val="A18560"/>
              </a:solidFill>
            </a:ln>
          </p:spPr>
        </p:pic>
        <p:sp>
          <p:nvSpPr>
            <p:cNvPr id="89" name="文本框 88"/>
            <p:cNvSpPr txBox="1"/>
            <p:nvPr/>
          </p:nvSpPr>
          <p:spPr>
            <a:xfrm>
              <a:off x="2601" y="9186"/>
              <a:ext cx="5928" cy="483"/>
            </a:xfrm>
            <a:prstGeom prst="rect">
              <a:avLst/>
            </a:prstGeom>
            <a:noFill/>
          </p:spPr>
          <p:txBody>
            <a:bodyPr wrap="square" rtlCol="0">
              <a:spAutoFit/>
            </a:bodyPr>
            <a:p>
              <a:pPr lvl="0" algn="ctr">
                <a:buClrTx/>
                <a:buSzTx/>
                <a:buFontTx/>
              </a:pPr>
              <a:r>
                <a:rPr lang="zh-CN" altLang="en-US" sz="1400" dirty="0">
                  <a:solidFill>
                    <a:schemeClr val="tx1">
                      <a:lumMod val="75000"/>
                      <a:lumOff val="25000"/>
                    </a:schemeClr>
                  </a:solidFill>
                  <a:latin typeface="+mn-ea"/>
                  <a:cs typeface="+mn-ea"/>
                  <a:sym typeface="+mn-ea"/>
                </a:rPr>
                <a:t>图：楔形合约</a:t>
              </a:r>
              <a:endParaRPr lang="zh-CN" altLang="en-US" sz="1400" dirty="0">
                <a:solidFill>
                  <a:schemeClr val="tx1">
                    <a:lumMod val="75000"/>
                    <a:lumOff val="25000"/>
                  </a:schemeClr>
                </a:solidFill>
                <a:latin typeface="+mn-ea"/>
                <a:cs typeface="+mn-ea"/>
                <a:sym typeface="+mn-ea"/>
              </a:endParaRPr>
            </a:p>
          </p:txBody>
        </p:sp>
      </p:grpSp>
      <p:grpSp>
        <p:nvGrpSpPr>
          <p:cNvPr id="7" name="组合 6"/>
          <p:cNvGrpSpPr/>
          <p:nvPr/>
        </p:nvGrpSpPr>
        <p:grpSpPr>
          <a:xfrm>
            <a:off x="6581775" y="1659890"/>
            <a:ext cx="3764280" cy="4479925"/>
            <a:chOff x="10365" y="2614"/>
            <a:chExt cx="5928" cy="7055"/>
          </a:xfrm>
        </p:grpSpPr>
        <p:pic>
          <p:nvPicPr>
            <p:cNvPr id="77" name="图片 76"/>
            <p:cNvPicPr/>
            <p:nvPr>
              <p:custDataLst>
                <p:tags r:id="rId4"/>
              </p:custDataLst>
            </p:nvPr>
          </p:nvPicPr>
          <p:blipFill>
            <a:blip r:embed="rId5"/>
            <a:stretch>
              <a:fillRect/>
            </a:stretch>
          </p:blipFill>
          <p:spPr>
            <a:xfrm>
              <a:off x="11186" y="4414"/>
              <a:ext cx="4284" cy="4099"/>
            </a:xfrm>
            <a:prstGeom prst="rect">
              <a:avLst/>
            </a:prstGeom>
            <a:noFill/>
            <a:ln w="63500" cmpd="dbl">
              <a:solidFill>
                <a:srgbClr val="A18560"/>
              </a:solidFill>
            </a:ln>
          </p:spPr>
        </p:pic>
        <p:sp>
          <p:nvSpPr>
            <p:cNvPr id="82" name="文本框 2"/>
            <p:cNvSpPr txBox="1"/>
            <p:nvPr>
              <p:custDataLst>
                <p:tags r:id="rId6"/>
              </p:custDataLst>
            </p:nvPr>
          </p:nvSpPr>
          <p:spPr>
            <a:xfrm>
              <a:off x="10904" y="2614"/>
              <a:ext cx="4851" cy="1502"/>
            </a:xfrm>
            <a:prstGeom prst="rect">
              <a:avLst/>
            </a:prstGeom>
            <a:noFill/>
          </p:spPr>
          <p:txBody>
            <a:bodyPr wrap="square" rtlCol="0">
              <a:noAutofit/>
            </a:bodyPr>
            <a:p>
              <a:pPr marL="0" indent="0" algn="ctr">
                <a:lnSpc>
                  <a:spcPct val="120000"/>
                </a:lnSpc>
                <a:spcBef>
                  <a:spcPts val="0"/>
                </a:spcBef>
                <a:spcAft>
                  <a:spcPts val="0"/>
                </a:spcAft>
                <a:buSzPct val="100000"/>
              </a:pPr>
              <a:r>
                <a:rPr lang="zh-CN" altLang="en-US" sz="200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公元前1820年，</a:t>
              </a:r>
              <a:endParaRPr lang="zh-CN" altLang="en-US" sz="200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ctr">
                <a:lnSpc>
                  <a:spcPct val="120000"/>
                </a:lnSpc>
                <a:spcBef>
                  <a:spcPts val="0"/>
                </a:spcBef>
                <a:spcAft>
                  <a:spcPts val="0"/>
                </a:spcAft>
                <a:buSzPct val="100000"/>
              </a:pPr>
              <a:r>
                <a:rPr lang="zh-CN" altLang="en-US" sz="200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阿皮尔·辛建造伊南娜神庙</a:t>
              </a:r>
              <a:endParaRPr lang="zh-CN" altLang="en-US" sz="200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 name="组合 5"/>
            <p:cNvGrpSpPr/>
            <p:nvPr/>
          </p:nvGrpSpPr>
          <p:grpSpPr>
            <a:xfrm>
              <a:off x="10365" y="8642"/>
              <a:ext cx="5928" cy="1027"/>
              <a:chOff x="10365" y="8642"/>
              <a:chExt cx="5928" cy="1027"/>
            </a:xfrm>
          </p:grpSpPr>
          <p:sp>
            <p:nvSpPr>
              <p:cNvPr id="79" name="文本框 78"/>
              <p:cNvSpPr txBox="1"/>
              <p:nvPr/>
            </p:nvSpPr>
            <p:spPr>
              <a:xfrm>
                <a:off x="10365" y="9186"/>
                <a:ext cx="5928" cy="483"/>
              </a:xfrm>
              <a:prstGeom prst="rect">
                <a:avLst/>
              </a:prstGeom>
              <a:noFill/>
            </p:spPr>
            <p:txBody>
              <a:bodyPr wrap="square" rtlCol="0">
                <a:spAutoFit/>
              </a:bodyPr>
              <a:p>
                <a:pPr algn="ctr"/>
                <a:r>
                  <a:rPr lang="zh-CN" altLang="en-US" sz="1400" dirty="0">
                    <a:solidFill>
                      <a:schemeClr val="tx1">
                        <a:lumMod val="75000"/>
                        <a:lumOff val="25000"/>
                      </a:schemeClr>
                    </a:solidFill>
                    <a:latin typeface="+mn-ea"/>
                    <a:cs typeface="+mn-ea"/>
                    <a:sym typeface="+mn-ea"/>
                  </a:rPr>
                  <a:t>图：伊南娜女神</a:t>
                </a:r>
                <a:endParaRPr lang="zh-CN" altLang="en-US" sz="1400" dirty="0">
                  <a:solidFill>
                    <a:schemeClr val="tx1">
                      <a:lumMod val="75000"/>
                      <a:lumOff val="25000"/>
                    </a:schemeClr>
                  </a:solidFill>
                  <a:latin typeface="+mn-ea"/>
                  <a:cs typeface="+mn-ea"/>
                  <a:sym typeface="+mn-ea"/>
                </a:endParaRPr>
              </a:p>
            </p:txBody>
          </p:sp>
          <p:sp>
            <p:nvSpPr>
              <p:cNvPr id="8" name="剪去同侧角的矩形 9"/>
              <p:cNvSpPr/>
              <p:nvPr>
                <p:custDataLst>
                  <p:tags r:id="rId7"/>
                </p:custDataLst>
              </p:nvPr>
            </p:nvSpPr>
            <p:spPr>
              <a:xfrm>
                <a:off x="11185" y="8642"/>
                <a:ext cx="4285" cy="488"/>
              </a:xfrm>
              <a:prstGeom prst="snip2SameRect">
                <a:avLst>
                  <a:gd name="adj1" fmla="val 5056"/>
                  <a:gd name="adj2" fmla="val 0"/>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algn="l">
                  <a:lnSpc>
                    <a:spcPct val="120000"/>
                  </a:lnSpc>
                  <a:spcBef>
                    <a:spcPts val="0"/>
                  </a:spcBef>
                  <a:spcAft>
                    <a:spcPts val="0"/>
                  </a:spcAft>
                  <a:buClrTx/>
                  <a:buSzTx/>
                  <a:buFontTx/>
                </a:pPr>
                <a:r>
                  <a:rPr lang="zh-CN" altLang="en-US" sz="1600" dirty="0">
                    <a:solidFill>
                      <a:schemeClr val="bg1">
                        <a:lumMod val="50000"/>
                      </a:schemeClr>
                    </a:solidFill>
                    <a:latin typeface="+mn-ea"/>
                    <a:cs typeface="+mn-ea"/>
                    <a:sym typeface="+mn-ea"/>
                  </a:rPr>
                  <a:t> </a:t>
                </a:r>
                <a:r>
                  <a:rPr lang="en-US" altLang="zh-CN" sz="1600" dirty="0">
                    <a:solidFill>
                      <a:schemeClr val="bg1">
                        <a:lumMod val="50000"/>
                      </a:schemeClr>
                    </a:solidFill>
                    <a:latin typeface="+mn-ea"/>
                    <a:cs typeface="+mn-ea"/>
                    <a:sym typeface="+mn-ea"/>
                  </a:rPr>
                  <a:t>  </a:t>
                </a:r>
                <a:r>
                  <a:rPr lang="zh-CN" altLang="en-US" sz="1200" dirty="0">
                    <a:solidFill>
                      <a:schemeClr val="tx1">
                        <a:lumMod val="75000"/>
                        <a:lumOff val="25000"/>
                      </a:schemeClr>
                    </a:solidFill>
                    <a:latin typeface="+mn-ea"/>
                    <a:cs typeface="+mn-ea"/>
                    <a:sym typeface="+mn-ea"/>
                  </a:rPr>
                  <a:t>爱、美丽、生育以及权力的象征</a:t>
                </a:r>
                <a:endParaRPr lang="zh-CN" altLang="en-US" sz="1200" dirty="0">
                  <a:solidFill>
                    <a:schemeClr val="tx1">
                      <a:lumMod val="75000"/>
                      <a:lumOff val="25000"/>
                    </a:schemeClr>
                  </a:solidFill>
                  <a:latin typeface="+mn-ea"/>
                  <a:cs typeface="+mn-ea"/>
                  <a:sym typeface="+mn-ea"/>
                </a:endParaRPr>
              </a:p>
            </p:txBody>
          </p:sp>
        </p:grpSp>
      </p:grpSp>
      <p:pic>
        <p:nvPicPr>
          <p:cNvPr id="68" name="图片 67" descr="LOGO橙字"/>
          <p:cNvPicPr>
            <a:picLocks noChangeAspect="1"/>
          </p:cNvPicPr>
          <p:nvPr/>
        </p:nvPicPr>
        <p:blipFill>
          <a:blip r:embed="rId8"/>
          <a:stretch>
            <a:fillRect/>
          </a:stretch>
        </p:blipFill>
        <p:spPr>
          <a:xfrm>
            <a:off x="9860915" y="6175375"/>
            <a:ext cx="1988185" cy="429260"/>
          </a:xfrm>
          <a:prstGeom prst="rect">
            <a:avLst/>
          </a:prstGeom>
        </p:spPr>
      </p:pic>
      <p:sp>
        <p:nvSpPr>
          <p:cNvPr id="9" name="文本框 8"/>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000"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ppt_w</p:attrName>
                                        </p:attrNameLst>
                                      </p:cBhvr>
                                      <p:tavLst>
                                        <p:tav tm="0" fmla="#ppt_w*sin(2.5*pi*$)">
                                          <p:val>
                                            <p:fltVal val="0"/>
                                          </p:val>
                                        </p:tav>
                                        <p:tav tm="100000">
                                          <p:val>
                                            <p:fltVal val="1"/>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45" presetClass="entr" presetSubtype="0" fill="hold" nodeType="afterEffect">
                                  <p:stCondLst>
                                    <p:cond delay="0"/>
                                  </p:stCondLst>
                                  <p:childTnLst>
                                    <p:set>
                                      <p:cBhvr>
                                        <p:cTn id="17" dur="1000"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ppt_w</p:attrName>
                                        </p:attrNameLst>
                                      </p:cBhvr>
                                      <p:tavLst>
                                        <p:tav tm="0" fmla="#ppt_w*sin(2.5*pi*$)">
                                          <p:val>
                                            <p:fltVal val="0"/>
                                          </p:val>
                                        </p:tav>
                                        <p:tav tm="100000">
                                          <p:val>
                                            <p:fltVal val="1"/>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3888549" cy="817939"/>
            <a:chOff x="2169366" y="2274395"/>
            <a:chExt cx="3888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2926080" cy="460375"/>
            </a:xfrm>
            <a:prstGeom prst="rect">
              <a:avLst/>
            </a:prstGeom>
            <a:noFill/>
          </p:spPr>
          <p:txBody>
            <a:bodyPr wrap="none" rtlCol="0">
              <a:spAutoFit/>
            </a:bodyPr>
            <a:lstStyle/>
            <a:p>
              <a:r>
                <a:rPr kumimoji="1" lang="zh-CN" altLang="en-US" sz="2400" b="1" dirty="0" smtClean="0">
                  <a:solidFill>
                    <a:srgbClr val="A18560"/>
                  </a:solidFill>
                  <a:cs typeface="+mn-ea"/>
                  <a:sym typeface="+mn-lt"/>
                </a:rPr>
                <a:t>世界金融机构的起源</a:t>
              </a:r>
              <a:endParaRPr kumimoji="1" lang="zh-CN" altLang="en-US" sz="2400" b="1" dirty="0">
                <a:solidFill>
                  <a:srgbClr val="A18560"/>
                </a:solidFill>
                <a:cs typeface="+mn-ea"/>
                <a:sym typeface="+mn-lt"/>
              </a:endParaRPr>
            </a:p>
          </p:txBody>
        </p:sp>
      </p:grpSp>
      <p:grpSp>
        <p:nvGrpSpPr>
          <p:cNvPr id="5" name="组合 4"/>
          <p:cNvGrpSpPr/>
          <p:nvPr/>
        </p:nvGrpSpPr>
        <p:grpSpPr>
          <a:xfrm>
            <a:off x="628650" y="1687195"/>
            <a:ext cx="5469890" cy="3486150"/>
            <a:chOff x="990" y="2657"/>
            <a:chExt cx="8614" cy="5490"/>
          </a:xfrm>
        </p:grpSpPr>
        <p:grpSp>
          <p:nvGrpSpPr>
            <p:cNvPr id="77" name="组合 76"/>
            <p:cNvGrpSpPr/>
            <p:nvPr/>
          </p:nvGrpSpPr>
          <p:grpSpPr>
            <a:xfrm rot="0">
              <a:off x="990" y="2657"/>
              <a:ext cx="8614" cy="5490"/>
              <a:chOff x="6444" y="3505"/>
              <a:chExt cx="6714" cy="3826"/>
            </a:xfrm>
          </p:grpSpPr>
          <p:pic>
            <p:nvPicPr>
              <p:cNvPr id="78" name="图片 77" descr="资源 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4" y="3505"/>
                <a:ext cx="6633" cy="3796"/>
              </a:xfrm>
              <a:prstGeom prst="rect">
                <a:avLst/>
              </a:prstGeom>
              <a:pattFill>
                <a:fgClr>
                  <a:srgbClr val="FFFFFF"/>
                </a:fgClr>
                <a:bgClr>
                  <a:srgbClr val="FFFFFF"/>
                </a:bgClr>
              </a:pattFill>
            </p:spPr>
          </p:pic>
          <p:pic>
            <p:nvPicPr>
              <p:cNvPr id="79" name="图片 78" descr="VCG211250313456-02"/>
              <p:cNvPicPr>
                <a:picLocks noChangeAspect="1"/>
              </p:cNvPicPr>
              <p:nvPr/>
            </p:nvPicPr>
            <p:blipFill>
              <a:blip r:embed="rId4"/>
              <a:stretch>
                <a:fillRect/>
              </a:stretch>
            </p:blipFill>
            <p:spPr>
              <a:xfrm>
                <a:off x="11000" y="5121"/>
                <a:ext cx="2158" cy="1946"/>
              </a:xfrm>
              <a:prstGeom prst="rect">
                <a:avLst/>
              </a:prstGeom>
            </p:spPr>
          </p:pic>
          <p:pic>
            <p:nvPicPr>
              <p:cNvPr id="80" name="图片 79" descr="资源 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55" y="6524"/>
                <a:ext cx="2320" cy="807"/>
              </a:xfrm>
              <a:prstGeom prst="rect">
                <a:avLst/>
              </a:prstGeom>
            </p:spPr>
          </p:pic>
          <p:pic>
            <p:nvPicPr>
              <p:cNvPr id="81" name="图片 80" descr="资源 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64" y="5973"/>
                <a:ext cx="992" cy="1313"/>
              </a:xfrm>
              <a:prstGeom prst="rect">
                <a:avLst/>
              </a:prstGeom>
            </p:spPr>
          </p:pic>
        </p:grpSp>
        <p:sp>
          <p:nvSpPr>
            <p:cNvPr id="25" name="文本框 24"/>
            <p:cNvSpPr txBox="1"/>
            <p:nvPr/>
          </p:nvSpPr>
          <p:spPr>
            <a:xfrm>
              <a:off x="2677" y="4589"/>
              <a:ext cx="4000" cy="2325"/>
            </a:xfrm>
            <a:prstGeom prst="rect">
              <a:avLst/>
            </a:prstGeom>
            <a:noFill/>
          </p:spPr>
          <p:txBody>
            <a:bodyPr wrap="square" rtlCol="0" anchor="t">
              <a:spAutoFit/>
            </a:bodyPr>
            <a:p>
              <a:r>
                <a:rPr lang="en-US" altLang="zh-CN" spc="150" dirty="0">
                  <a:solidFill>
                    <a:schemeClr val="tx1">
                      <a:lumMod val="75000"/>
                      <a:lumOff val="25000"/>
                    </a:schemeClr>
                  </a:solidFill>
                  <a:uFillTx/>
                  <a:latin typeface="Arial" panose="020B0604020202020204" pitchFamily="34" charset="0"/>
                  <a:ea typeface="微软雅黑" panose="020B0503020204020204" pitchFamily="34" charset="-122"/>
                  <a:sym typeface="+mn-ea"/>
                </a:rPr>
                <a:t>   </a:t>
              </a:r>
              <a:r>
                <a:rPr lang="zh-CN" altLang="en-US" dirty="0">
                  <a:solidFill>
                    <a:schemeClr val="tx1">
                      <a:lumMod val="75000"/>
                      <a:lumOff val="25000"/>
                    </a:schemeClr>
                  </a:solidFill>
                  <a:latin typeface="+mn-ea"/>
                  <a:cs typeface="+mn-ea"/>
                  <a:sym typeface="+mn-ea"/>
                </a:rPr>
                <a:t>  </a:t>
              </a:r>
              <a:r>
                <a:rPr lang="zh-CN" altLang="en-US" dirty="0">
                  <a:solidFill>
                    <a:schemeClr val="tx1">
                      <a:lumMod val="75000"/>
                      <a:lumOff val="25000"/>
                    </a:schemeClr>
                  </a:solidFill>
                  <a:latin typeface="+mn-ea"/>
                  <a:cs typeface="+mn-ea"/>
                </a:rPr>
                <a:t>16</a:t>
              </a:r>
              <a:r>
                <a:rPr lang="zh-CN" altLang="en-US" dirty="0">
                  <a:solidFill>
                    <a:schemeClr val="tx1">
                      <a:lumMod val="75000"/>
                      <a:lumOff val="25000"/>
                    </a:schemeClr>
                  </a:solidFill>
                  <a:latin typeface="+mn-ea"/>
                  <a:cs typeface="+mn-ea"/>
                  <a:sym typeface="+mn-ea"/>
                </a:rPr>
                <a:t>94年英国建立了第一家股份制银行──英格兰银行，这为现代金融业的发展确立了最基本的组织形式。</a:t>
              </a:r>
              <a:endParaRPr lang="zh-CN" altLang="en-US" dirty="0">
                <a:solidFill>
                  <a:schemeClr val="tx1">
                    <a:lumMod val="75000"/>
                    <a:lumOff val="25000"/>
                  </a:schemeClr>
                </a:solidFill>
                <a:latin typeface="+mn-ea"/>
                <a:cs typeface="+mn-ea"/>
                <a:sym typeface="+mn-ea"/>
              </a:endParaRPr>
            </a:p>
          </p:txBody>
        </p:sp>
      </p:grpSp>
      <p:grpSp>
        <p:nvGrpSpPr>
          <p:cNvPr id="6" name="组合 5"/>
          <p:cNvGrpSpPr/>
          <p:nvPr/>
        </p:nvGrpSpPr>
        <p:grpSpPr>
          <a:xfrm>
            <a:off x="6435090" y="1263015"/>
            <a:ext cx="5064760" cy="4471670"/>
            <a:chOff x="10134" y="1989"/>
            <a:chExt cx="7976" cy="7042"/>
          </a:xfrm>
        </p:grpSpPr>
        <p:sp>
          <p:nvSpPr>
            <p:cNvPr id="26" name="PA-矩形 7"/>
            <p:cNvSpPr/>
            <p:nvPr>
              <p:custDataLst>
                <p:tags r:id="rId9"/>
              </p:custDataLst>
            </p:nvPr>
          </p:nvSpPr>
          <p:spPr>
            <a:xfrm>
              <a:off x="10134" y="2844"/>
              <a:ext cx="821" cy="3918"/>
            </a:xfrm>
            <a:prstGeom prst="rect">
              <a:avLst/>
            </a:prstGeom>
            <a:blipFill dpi="0" rotWithShape="0">
              <a:blip r:embed="rId10"/>
              <a:srcRect/>
              <a:stretch>
                <a:fillRect l="-124000" t="-43000" r="-996000" b="-5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PA-矩形 8"/>
            <p:cNvSpPr/>
            <p:nvPr>
              <p:custDataLst>
                <p:tags r:id="rId11"/>
              </p:custDataLst>
            </p:nvPr>
          </p:nvSpPr>
          <p:spPr>
            <a:xfrm>
              <a:off x="11023" y="3373"/>
              <a:ext cx="1183" cy="4772"/>
            </a:xfrm>
            <a:prstGeom prst="rect">
              <a:avLst/>
            </a:prstGeom>
            <a:blipFill dpi="0" rotWithShape="0">
              <a:blip r:embed="rId10"/>
              <a:srcRect/>
              <a:stretch>
                <a:fillRect l="-161000" t="-47000" r="-585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PA-矩形 10"/>
            <p:cNvSpPr/>
            <p:nvPr>
              <p:custDataLst>
                <p:tags r:id="rId12"/>
              </p:custDataLst>
            </p:nvPr>
          </p:nvSpPr>
          <p:spPr>
            <a:xfrm>
              <a:off x="12275" y="3256"/>
              <a:ext cx="3695" cy="3918"/>
            </a:xfrm>
            <a:prstGeom prst="rect">
              <a:avLst/>
            </a:prstGeom>
            <a:blipFill dpi="0" rotWithShape="0">
              <a:blip r:embed="rId10"/>
              <a:srcRect/>
              <a:stretch>
                <a:fillRect l="-86000" t="-54000" r="-86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PA-矩形 9"/>
            <p:cNvSpPr/>
            <p:nvPr>
              <p:custDataLst>
                <p:tags r:id="rId13"/>
              </p:custDataLst>
            </p:nvPr>
          </p:nvSpPr>
          <p:spPr>
            <a:xfrm>
              <a:off x="12275" y="2117"/>
              <a:ext cx="989" cy="1075"/>
            </a:xfrm>
            <a:prstGeom prst="rect">
              <a:avLst/>
            </a:prstGeom>
            <a:blipFill dpi="0" rotWithShape="0">
              <a:blip r:embed="rId10"/>
              <a:srcRect/>
              <a:stretch>
                <a:fillRect l="-320000" t="-91000" r="-593000" b="-5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PA-矩形 12"/>
            <p:cNvSpPr/>
            <p:nvPr>
              <p:custDataLst>
                <p:tags r:id="rId14"/>
              </p:custDataLst>
            </p:nvPr>
          </p:nvSpPr>
          <p:spPr>
            <a:xfrm>
              <a:off x="16039" y="1989"/>
              <a:ext cx="1183" cy="3918"/>
            </a:xfrm>
            <a:prstGeom prst="rect">
              <a:avLst/>
            </a:prstGeom>
            <a:blipFill dpi="0" rotWithShape="0">
              <a:blip r:embed="rId10"/>
              <a:srcRect/>
              <a:stretch>
                <a:fillRect l="-585000" t="-22000" r="-161000" b="-7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PA-矩形 14"/>
            <p:cNvSpPr/>
            <p:nvPr>
              <p:custDataLst>
                <p:tags r:id="rId15"/>
              </p:custDataLst>
            </p:nvPr>
          </p:nvSpPr>
          <p:spPr>
            <a:xfrm>
              <a:off x="17290" y="4228"/>
              <a:ext cx="821" cy="3918"/>
            </a:xfrm>
            <a:prstGeom prst="rect">
              <a:avLst/>
            </a:prstGeom>
            <a:blipFill dpi="0" rotWithShape="0">
              <a:blip r:embed="rId10"/>
              <a:srcRect/>
              <a:stretch>
                <a:fillRect l="-996000" t="-79000" r="-124000" b="-2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PA-矩形 11"/>
            <p:cNvSpPr/>
            <p:nvPr>
              <p:custDataLst>
                <p:tags r:id="rId16"/>
              </p:custDataLst>
            </p:nvPr>
          </p:nvSpPr>
          <p:spPr>
            <a:xfrm>
              <a:off x="12275" y="7239"/>
              <a:ext cx="3695" cy="450"/>
            </a:xfrm>
            <a:prstGeom prst="rect">
              <a:avLst/>
            </a:prstGeom>
            <a:blipFill dpi="0" rotWithShape="0">
              <a:blip r:embed="rId10"/>
              <a:srcRect/>
              <a:stretch>
                <a:fillRect l="-86000" t="-1356000" r="-86000" b="-29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12710" y="8451"/>
              <a:ext cx="2808" cy="580"/>
            </a:xfrm>
            <a:prstGeom prst="rect">
              <a:avLst/>
            </a:prstGeom>
            <a:noFill/>
          </p:spPr>
          <p:txBody>
            <a:bodyPr wrap="none" rtlCol="0">
              <a:spAutoFit/>
            </a:bodyPr>
            <a:p>
              <a:r>
                <a:rPr lang="zh-CN" altLang="en-US" dirty="0">
                  <a:solidFill>
                    <a:schemeClr val="tx1">
                      <a:lumMod val="75000"/>
                      <a:lumOff val="25000"/>
                    </a:schemeClr>
                  </a:solidFill>
                  <a:latin typeface="+mn-ea"/>
                  <a:cs typeface="+mn-ea"/>
                </a:rPr>
                <a:t>图：英格兰银行</a:t>
              </a:r>
              <a:endParaRPr lang="zh-CN" altLang="en-US" dirty="0">
                <a:solidFill>
                  <a:schemeClr val="tx1">
                    <a:lumMod val="75000"/>
                    <a:lumOff val="25000"/>
                  </a:schemeClr>
                </a:solidFill>
                <a:latin typeface="+mn-ea"/>
                <a:cs typeface="+mn-ea"/>
              </a:endParaRPr>
            </a:p>
          </p:txBody>
        </p:sp>
      </p:grpSp>
      <p:pic>
        <p:nvPicPr>
          <p:cNvPr id="68" name="图片 67" descr="LOGO橙字"/>
          <p:cNvPicPr>
            <a:picLocks noChangeAspect="1"/>
          </p:cNvPicPr>
          <p:nvPr/>
        </p:nvPicPr>
        <p:blipFill>
          <a:blip r:embed="rId17"/>
          <a:stretch>
            <a:fillRect/>
          </a:stretch>
        </p:blipFill>
        <p:spPr>
          <a:xfrm>
            <a:off x="9860915" y="6175375"/>
            <a:ext cx="1988185" cy="429260"/>
          </a:xfrm>
          <a:prstGeom prst="rect">
            <a:avLst/>
          </a:prstGeom>
        </p:spPr>
      </p:pic>
      <p:sp>
        <p:nvSpPr>
          <p:cNvPr id="7" name="文本框 6"/>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ppt_x</p:attrName>
                                        </p:attrNameLst>
                                      </p:cBhvr>
                                      <p:tavLst>
                                        <p:tav tm="0">
                                          <p:val>
                                            <p:strVal val="#ppt_x-.2"/>
                                          </p:val>
                                        </p:tav>
                                        <p:tav tm="100000">
                                          <p:val>
                                            <p:strVal val="#ppt_x"/>
                                          </p:val>
                                        </p:tav>
                                      </p:tavLst>
                                    </p:anim>
                                    <p:anim calcmode="lin" valueType="num">
                                      <p:cBhvr>
                                        <p:cTn id="17"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351124" y="264012"/>
            <a:ext cx="3888549" cy="817939"/>
            <a:chOff x="2169366" y="2274395"/>
            <a:chExt cx="3888549" cy="817939"/>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69366" y="2274395"/>
              <a:ext cx="817939" cy="817939"/>
            </a:xfrm>
            <a:prstGeom prst="rect">
              <a:avLst/>
            </a:prstGeom>
          </p:spPr>
        </p:pic>
        <p:sp>
          <p:nvSpPr>
            <p:cNvPr id="4" name="文本框 3"/>
            <p:cNvSpPr txBox="1"/>
            <p:nvPr/>
          </p:nvSpPr>
          <p:spPr>
            <a:xfrm>
              <a:off x="3131835" y="2442610"/>
              <a:ext cx="2926080" cy="460375"/>
            </a:xfrm>
            <a:prstGeom prst="rect">
              <a:avLst/>
            </a:prstGeom>
            <a:noFill/>
          </p:spPr>
          <p:txBody>
            <a:bodyPr wrap="none" rtlCol="0">
              <a:spAutoFit/>
            </a:bodyPr>
            <a:lstStyle/>
            <a:p>
              <a:r>
                <a:rPr kumimoji="1" lang="zh-CN" altLang="en-US" sz="2400" b="1" dirty="0" smtClean="0">
                  <a:solidFill>
                    <a:srgbClr val="A18560"/>
                  </a:solidFill>
                  <a:cs typeface="+mn-ea"/>
                  <a:sym typeface="+mn-lt"/>
                </a:rPr>
                <a:t>中国金融机构的起源</a:t>
              </a:r>
              <a:endParaRPr kumimoji="1" lang="zh-CN" altLang="en-US" sz="2400" b="1" dirty="0">
                <a:solidFill>
                  <a:srgbClr val="A18560"/>
                </a:solidFill>
                <a:cs typeface="+mn-ea"/>
                <a:sym typeface="+mn-lt"/>
              </a:endParaRPr>
            </a:p>
          </p:txBody>
        </p:sp>
      </p:grpSp>
      <p:grpSp>
        <p:nvGrpSpPr>
          <p:cNvPr id="5" name="组合 4"/>
          <p:cNvGrpSpPr/>
          <p:nvPr/>
        </p:nvGrpSpPr>
        <p:grpSpPr>
          <a:xfrm>
            <a:off x="951865" y="1798955"/>
            <a:ext cx="3108960" cy="4269740"/>
            <a:chOff x="1499" y="2833"/>
            <a:chExt cx="4896" cy="6724"/>
          </a:xfrm>
        </p:grpSpPr>
        <p:pic>
          <p:nvPicPr>
            <p:cNvPr id="101" name="图片 100"/>
            <p:cNvPicPr/>
            <p:nvPr/>
          </p:nvPicPr>
          <p:blipFill>
            <a:blip r:embed="rId2"/>
            <a:srcRect t="21241"/>
            <a:stretch>
              <a:fillRect/>
            </a:stretch>
          </p:blipFill>
          <p:spPr>
            <a:xfrm>
              <a:off x="1499" y="2833"/>
              <a:ext cx="4897" cy="4595"/>
            </a:xfrm>
            <a:prstGeom prst="rect">
              <a:avLst/>
            </a:prstGeom>
            <a:ln w="76200" cmpd="sng">
              <a:solidFill>
                <a:srgbClr val="C8B07F"/>
              </a:solidFill>
              <a:prstDash val="solid"/>
            </a:ln>
          </p:spPr>
        </p:pic>
        <p:cxnSp>
          <p:nvCxnSpPr>
            <p:cNvPr id="104" name="曲线连接符 103" descr="7b0a20202020227461726765744964223a202270726f636573734f6e6c696e6542756c6c6574220a7d0a"/>
            <p:cNvCxnSpPr/>
            <p:nvPr/>
          </p:nvCxnSpPr>
          <p:spPr>
            <a:xfrm rot="5400000">
              <a:off x="2254" y="7465"/>
              <a:ext cx="1501" cy="1426"/>
            </a:xfrm>
            <a:prstGeom prst="curvedConnector3">
              <a:avLst>
                <a:gd name="adj1" fmla="val 48067"/>
              </a:avLst>
            </a:prstGeom>
            <a:ln w="38100">
              <a:gradFill>
                <a:gsLst>
                  <a:gs pos="0">
                    <a:srgbClr val="D9A87F"/>
                  </a:gs>
                  <a:gs pos="100000">
                    <a:srgbClr val="AC693C"/>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107" name="文本框 106" descr="7b0a20202020227461726765744964223a202270726f636573734f6e6c696e6554657874426f78220a7d0a"/>
            <p:cNvSpPr txBox="1"/>
            <p:nvPr/>
          </p:nvSpPr>
          <p:spPr>
            <a:xfrm>
              <a:off x="2292" y="8929"/>
              <a:ext cx="1155" cy="628"/>
            </a:xfrm>
            <a:prstGeom prst="rect">
              <a:avLst/>
            </a:prstGeom>
            <a:noFill/>
            <a:ln w="19050">
              <a:gradFill>
                <a:gsLst>
                  <a:gs pos="0">
                    <a:srgbClr val="D9A87F"/>
                  </a:gs>
                  <a:gs pos="100000">
                    <a:srgbClr val="AC693C"/>
                  </a:gs>
                </a:gsLst>
                <a:lin ang="5400000" scaled="1"/>
              </a:gradFill>
            </a:ln>
          </p:spPr>
          <p:txBody>
            <a:bodyPr wrap="square" rtlCol="0">
              <a:spAutoFit/>
            </a:bodyPr>
            <a:p>
              <a:r>
                <a:rPr lang="zh-CN" altLang="en-US" sz="2000" dirty="0">
                  <a:solidFill>
                    <a:schemeClr val="tx1">
                      <a:lumMod val="75000"/>
                      <a:lumOff val="25000"/>
                    </a:schemeClr>
                  </a:solidFill>
                  <a:latin typeface="+mn-ea"/>
                  <a:cs typeface="+mn-ea"/>
                </a:rPr>
                <a:t>当铺</a:t>
              </a:r>
              <a:endParaRPr lang="zh-CN" altLang="en-US" sz="2000" b="1" dirty="0">
                <a:solidFill>
                  <a:schemeClr val="tx1">
                    <a:lumMod val="75000"/>
                    <a:lumOff val="25000"/>
                  </a:schemeClr>
                </a:solidFill>
                <a:latin typeface="+mn-ea"/>
                <a:ea typeface="微软雅黑" panose="020B0503020204020204" pitchFamily="34" charset="-122"/>
                <a:cs typeface="+mn-ea"/>
              </a:endParaRPr>
            </a:p>
          </p:txBody>
        </p:sp>
      </p:grpSp>
      <p:grpSp>
        <p:nvGrpSpPr>
          <p:cNvPr id="7" name="组合 6"/>
          <p:cNvGrpSpPr/>
          <p:nvPr/>
        </p:nvGrpSpPr>
        <p:grpSpPr>
          <a:xfrm>
            <a:off x="8243570" y="1798955"/>
            <a:ext cx="3108960" cy="4269740"/>
            <a:chOff x="12982" y="2833"/>
            <a:chExt cx="4896" cy="6724"/>
          </a:xfrm>
        </p:grpSpPr>
        <p:pic>
          <p:nvPicPr>
            <p:cNvPr id="102" name="图片 101"/>
            <p:cNvPicPr/>
            <p:nvPr/>
          </p:nvPicPr>
          <p:blipFill>
            <a:blip r:embed="rId3"/>
            <a:stretch>
              <a:fillRect/>
            </a:stretch>
          </p:blipFill>
          <p:spPr>
            <a:xfrm>
              <a:off x="12982" y="2833"/>
              <a:ext cx="4897" cy="4595"/>
            </a:xfrm>
            <a:prstGeom prst="rect">
              <a:avLst/>
            </a:prstGeom>
            <a:ln w="76200" cmpd="sng">
              <a:solidFill>
                <a:srgbClr val="C8B07F"/>
              </a:solidFill>
              <a:prstDash val="solid"/>
            </a:ln>
          </p:spPr>
        </p:pic>
        <p:cxnSp>
          <p:nvCxnSpPr>
            <p:cNvPr id="106" name="曲线连接符 105"/>
            <p:cNvCxnSpPr/>
            <p:nvPr/>
          </p:nvCxnSpPr>
          <p:spPr>
            <a:xfrm rot="5400000">
              <a:off x="14010" y="7465"/>
              <a:ext cx="1501" cy="1426"/>
            </a:xfrm>
            <a:prstGeom prst="curvedConnector3">
              <a:avLst>
                <a:gd name="adj1" fmla="val 48067"/>
              </a:avLst>
            </a:prstGeom>
            <a:ln w="38100">
              <a:gradFill>
                <a:gsLst>
                  <a:gs pos="0">
                    <a:srgbClr val="D9A87F"/>
                  </a:gs>
                  <a:gs pos="100000">
                    <a:srgbClr val="AC693C"/>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109" name="文本框 108"/>
            <p:cNvSpPr txBox="1"/>
            <p:nvPr/>
          </p:nvSpPr>
          <p:spPr>
            <a:xfrm>
              <a:off x="14048" y="8929"/>
              <a:ext cx="1088" cy="628"/>
            </a:xfrm>
            <a:prstGeom prst="rect">
              <a:avLst/>
            </a:prstGeom>
            <a:noFill/>
            <a:ln w="19050">
              <a:gradFill>
                <a:gsLst>
                  <a:gs pos="0">
                    <a:srgbClr val="D9A87F"/>
                  </a:gs>
                  <a:gs pos="100000">
                    <a:srgbClr val="AC693C"/>
                  </a:gs>
                </a:gsLst>
                <a:lin ang="5400000" scaled="1"/>
              </a:gradFill>
            </a:ln>
          </p:spPr>
          <p:txBody>
            <a:bodyPr wrap="none" rtlCol="0">
              <a:spAutoFit/>
            </a:bodyPr>
            <a:p>
              <a:r>
                <a:rPr lang="zh-CN" altLang="en-US" sz="2000" dirty="0">
                  <a:solidFill>
                    <a:schemeClr val="tx1">
                      <a:lumMod val="75000"/>
                      <a:lumOff val="25000"/>
                    </a:schemeClr>
                  </a:solidFill>
                  <a:latin typeface="+mn-ea"/>
                  <a:cs typeface="+mn-ea"/>
                </a:rPr>
                <a:t>票号</a:t>
              </a:r>
              <a:endParaRPr lang="zh-CN" altLang="en-US" sz="2000" dirty="0">
                <a:solidFill>
                  <a:schemeClr val="tx1">
                    <a:lumMod val="75000"/>
                    <a:lumOff val="25000"/>
                  </a:schemeClr>
                </a:solidFill>
                <a:latin typeface="+mn-ea"/>
                <a:cs typeface="+mn-ea"/>
              </a:endParaRPr>
            </a:p>
          </p:txBody>
        </p:sp>
      </p:grpSp>
      <p:pic>
        <p:nvPicPr>
          <p:cNvPr id="68" name="图片 67" descr="LOGO橙字"/>
          <p:cNvPicPr>
            <a:picLocks noChangeAspect="1"/>
          </p:cNvPicPr>
          <p:nvPr/>
        </p:nvPicPr>
        <p:blipFill>
          <a:blip r:embed="rId4"/>
          <a:stretch>
            <a:fillRect/>
          </a:stretch>
        </p:blipFill>
        <p:spPr>
          <a:xfrm>
            <a:off x="9860915" y="5916930"/>
            <a:ext cx="1988185" cy="429260"/>
          </a:xfrm>
          <a:prstGeom prst="rect">
            <a:avLst/>
          </a:prstGeom>
        </p:spPr>
      </p:pic>
      <p:grpSp>
        <p:nvGrpSpPr>
          <p:cNvPr id="6" name="组合 5"/>
          <p:cNvGrpSpPr/>
          <p:nvPr/>
        </p:nvGrpSpPr>
        <p:grpSpPr>
          <a:xfrm>
            <a:off x="4598035" y="995680"/>
            <a:ext cx="3108960" cy="4269740"/>
            <a:chOff x="7241" y="1568"/>
            <a:chExt cx="4896" cy="6724"/>
          </a:xfrm>
        </p:grpSpPr>
        <p:pic>
          <p:nvPicPr>
            <p:cNvPr id="103" name="图片 102"/>
            <p:cNvPicPr/>
            <p:nvPr/>
          </p:nvPicPr>
          <p:blipFill>
            <a:blip r:embed="rId5"/>
            <a:srcRect r="18833" b="234"/>
            <a:stretch>
              <a:fillRect/>
            </a:stretch>
          </p:blipFill>
          <p:spPr>
            <a:xfrm>
              <a:off x="7241" y="1568"/>
              <a:ext cx="4897" cy="4595"/>
            </a:xfrm>
            <a:prstGeom prst="rect">
              <a:avLst/>
            </a:prstGeom>
            <a:ln w="76200" cmpd="sng">
              <a:solidFill>
                <a:srgbClr val="C8B07F"/>
              </a:solidFill>
              <a:prstDash val="solid"/>
            </a:ln>
          </p:spPr>
        </p:pic>
        <p:cxnSp>
          <p:nvCxnSpPr>
            <p:cNvPr id="105" name="曲线连接符 104"/>
            <p:cNvCxnSpPr/>
            <p:nvPr/>
          </p:nvCxnSpPr>
          <p:spPr>
            <a:xfrm rot="5400000">
              <a:off x="8370" y="6200"/>
              <a:ext cx="1501" cy="1426"/>
            </a:xfrm>
            <a:prstGeom prst="curvedConnector3">
              <a:avLst>
                <a:gd name="adj1" fmla="val 48067"/>
              </a:avLst>
            </a:prstGeom>
            <a:ln w="38100">
              <a:gradFill>
                <a:gsLst>
                  <a:gs pos="0">
                    <a:srgbClr val="D9A87F"/>
                  </a:gs>
                  <a:gs pos="100000">
                    <a:srgbClr val="AC693C"/>
                  </a:gs>
                </a:gsLst>
                <a:lin ang="5400000" scaled="1"/>
              </a:gradFill>
              <a:prstDash val="sysDot"/>
            </a:ln>
          </p:spPr>
          <p:style>
            <a:lnRef idx="1">
              <a:schemeClr val="accent1"/>
            </a:lnRef>
            <a:fillRef idx="0">
              <a:schemeClr val="accent1"/>
            </a:fillRef>
            <a:effectRef idx="0">
              <a:schemeClr val="accent1"/>
            </a:effectRef>
            <a:fontRef idx="minor">
              <a:schemeClr val="tx1"/>
            </a:fontRef>
          </p:style>
        </p:cxnSp>
        <p:sp>
          <p:nvSpPr>
            <p:cNvPr id="108" name="文本框 107"/>
            <p:cNvSpPr txBox="1"/>
            <p:nvPr/>
          </p:nvSpPr>
          <p:spPr>
            <a:xfrm>
              <a:off x="8407" y="7664"/>
              <a:ext cx="1088" cy="628"/>
            </a:xfrm>
            <a:prstGeom prst="rect">
              <a:avLst/>
            </a:prstGeom>
            <a:noFill/>
            <a:ln w="19050">
              <a:gradFill>
                <a:gsLst>
                  <a:gs pos="0">
                    <a:srgbClr val="D9A87F"/>
                  </a:gs>
                  <a:gs pos="100000">
                    <a:srgbClr val="AC693C"/>
                  </a:gs>
                </a:gsLst>
                <a:lin ang="5400000" scaled="1"/>
              </a:gradFill>
            </a:ln>
          </p:spPr>
          <p:txBody>
            <a:bodyPr wrap="none" rtlCol="0">
              <a:spAutoFit/>
            </a:bodyPr>
            <a:p>
              <a:r>
                <a:rPr lang="zh-CN" altLang="en-US" sz="2000" dirty="0">
                  <a:solidFill>
                    <a:schemeClr val="tx1">
                      <a:lumMod val="75000"/>
                      <a:lumOff val="25000"/>
                    </a:schemeClr>
                  </a:solidFill>
                  <a:latin typeface="+mn-ea"/>
                  <a:cs typeface="+mn-ea"/>
                </a:rPr>
                <a:t>钱庄</a:t>
              </a:r>
              <a:endParaRPr lang="zh-CN" altLang="en-US" sz="2000" b="1" dirty="0">
                <a:solidFill>
                  <a:schemeClr val="tx1">
                    <a:lumMod val="75000"/>
                    <a:lumOff val="25000"/>
                  </a:schemeClr>
                </a:solidFill>
                <a:latin typeface="+mn-ea"/>
                <a:ea typeface="微软雅黑" panose="020B0503020204020204" pitchFamily="34" charset="-122"/>
                <a:cs typeface="+mn-ea"/>
              </a:endParaRPr>
            </a:p>
          </p:txBody>
        </p:sp>
      </p:grpSp>
      <p:sp>
        <p:nvSpPr>
          <p:cNvPr id="8" name="文本框 7"/>
          <p:cNvSpPr txBox="1"/>
          <p:nvPr/>
        </p:nvSpPr>
        <p:spPr>
          <a:xfrm>
            <a:off x="2668270" y="6376035"/>
            <a:ext cx="6967855" cy="306705"/>
          </a:xfrm>
          <a:prstGeom prst="rect">
            <a:avLst/>
          </a:prstGeom>
          <a:noFill/>
        </p:spPr>
        <p:txBody>
          <a:bodyPr wrap="square" rtlCol="0">
            <a:spAutoFit/>
          </a:bodyPr>
          <a:p>
            <a:pPr algn="ctr"/>
            <a:r>
              <a:rPr lang="zh-CN" altLang="en-US" sz="1400">
                <a:solidFill>
                  <a:schemeClr val="bg1">
                    <a:lumMod val="50000"/>
                  </a:schemeClr>
                </a:solidFill>
              </a:rPr>
              <a:t>本课件内容，不构成直接操作建议；请投资者谨慎斟酌，市场有风险，投资需谨慎。</a:t>
            </a:r>
            <a:endParaRPr lang="zh-CN" altLang="en-US" sz="140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PLACING_PICTURE_USER_VIEWPORT" val="{&quot;height&quot;:4276.0251968503935,&quot;width&quot;:4276.0251968503935}"/>
</p:tagLst>
</file>

<file path=ppt/tags/tag10.xml><?xml version="1.0" encoding="utf-8"?>
<p:tagLst xmlns:p="http://schemas.openxmlformats.org/presentationml/2006/main">
  <p:tag name="KSO_WM_UNIT_PLACING_PICTURE_USER_VIEWPORT" val="{&quot;height&quot;:4838,&quot;width&quot;:8294}"/>
</p:tagLst>
</file>

<file path=ppt/tags/tag11.xml><?xml version="1.0" encoding="utf-8"?>
<p:tagLst xmlns:p="http://schemas.openxmlformats.org/presentationml/2006/main">
  <p:tag name="KSO_WM_UNIT_PLACING_PICTURE_USER_VIEWPORT" val="{&quot;height&quot;:3314,&quot;width&quot;:3980}"/>
</p:tagLst>
</file>

<file path=ppt/tags/tag12.xml><?xml version="1.0" encoding="utf-8"?>
<p:tagLst xmlns:p="http://schemas.openxmlformats.org/presentationml/2006/main">
  <p:tag name="KSO_WM_UNIT_SUBTYPE" val="a"/>
  <p:tag name="KSO_WM_UNIT_NOCLEAR" val="0"/>
  <p:tag name="KSO_WM_UNIT_VALUE" val="161"/>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05811_1*m_h_f*1_1_1"/>
  <p:tag name="KSO_WM_TEMPLATE_CATEGORY" val="diagram"/>
  <p:tag name="KSO_WM_TEMPLATE_INDEX" val="20205811"/>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请您尽可能提炼思想的精髓，否则容易造成观者的阅读压力，适得其反。"/>
  <p:tag name="KSO_WM_UNIT_TEXT_FILL_FORE_SCHEMECOLOR_INDEX_BRIGHTNESS" val="0.15"/>
  <p:tag name="KSO_WM_UNIT_TEXT_FILL_FORE_SCHEMECOLOR_INDEX" val="13"/>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5811_1*m_h_i*1_2_1"/>
  <p:tag name="KSO_WM_TEMPLATE_CATEGORY" val="diagram"/>
  <p:tag name="KSO_WM_TEMPLATE_INDEX" val="20205811"/>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xml><?xml version="1.0" encoding="utf-8"?>
<p:tagLst xmlns:p="http://schemas.openxmlformats.org/presentationml/2006/main">
  <p:tag name="PA" val="v5.2.2"/>
  <p:tag name="KSO_WM_UNIT_VALUE" val="1096*243"/>
  <p:tag name="KSO_WM_UNIT_HIGHLIGHT" val="0"/>
  <p:tag name="KSO_WM_UNIT_COMPATIBLE" val="0"/>
  <p:tag name="KSO_WM_UNIT_DIAGRAM_ISNUMVISUAL" val="0"/>
  <p:tag name="KSO_WM_UNIT_DIAGRAM_ISREFERUNIT" val="0"/>
  <p:tag name="KSO_WM_DIAGRAM_GROUP_CODE" val="1618761490"/>
  <p:tag name="KSO_WM_UNIT_TYPE" val="ζ_h_d"/>
  <p:tag name="KSO_WM_UNIT_INDEX" val="1_1_1"/>
  <p:tag name="KSO_WM_UNIT_ID" val="crop20194954_1*ζ_h_d*1_1_1"/>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124"/>
  <p:tag name="KSO_WM_BLIP_RECT_RIGHT" val="-996"/>
  <p:tag name="KSO_WM_BLIP_RECT_TOP" val="-43"/>
  <p:tag name="KSO_WM_BLIP_RECT_BOTTOM" val="-57"/>
  <p:tag name="KSO_WM_CREATIVE_CROP_ORG_LEFT" val="540.55"/>
  <p:tag name="KSO_WM_CREATIVE_CROP_ORG_TOP" val="116.05"/>
  <p:tag name="KSO_WM_CREATIVE_CROP_ORG_WIDTH" val="330.3"/>
  <p:tag name="KSO_WM_CREATIVE_CROP_ORG_HEIGHT" val="307"/>
  <p:tag name="KSO_WM_CREATIVE_CROP_SHAPE_LEFT" val="540.55"/>
  <p:tag name="KSO_WM_CREATIVE_CROP_SHAPE_TOP" val="182.65"/>
  <p:tag name="KSO_WM_CREATIVE_CROP_SHAPE_WIDTH" val="34"/>
  <p:tag name="KSO_WM_CREATIVE_CROP_SHAPE_HEIGHT" val="153.2"/>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PA" val="v5.2.2"/>
  <p:tag name="KSO_WM_UNIT_VALUE" val="1336*351"/>
  <p:tag name="KSO_WM_UNIT_HIGHLIGHT" val="0"/>
  <p:tag name="KSO_WM_UNIT_COMPATIBLE" val="0"/>
  <p:tag name="KSO_WM_UNIT_DIAGRAM_ISNUMVISUAL" val="0"/>
  <p:tag name="KSO_WM_UNIT_DIAGRAM_ISREFERUNIT" val="0"/>
  <p:tag name="KSO_WM_DIAGRAM_GROUP_CODE" val="1618761490"/>
  <p:tag name="KSO_WM_UNIT_TYPE" val="ζ_h_d"/>
  <p:tag name="KSO_WM_UNIT_INDEX" val="1_1_2"/>
  <p:tag name="KSO_WM_UNIT_ID" val="crop20194954_1*ζ_h_d*1_1_2"/>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161"/>
  <p:tag name="KSO_WM_BLIP_RECT_RIGHT" val="-585"/>
  <p:tag name="KSO_WM_BLIP_RECT_TOP" val="-47"/>
  <p:tag name="KSO_WM_BLIP_RECT_BOTTOM" val="-18"/>
  <p:tag name="KSO_WM_CREATIVE_CROP_ORG_LEFT" val="540.55"/>
  <p:tag name="KSO_WM_CREATIVE_CROP_ORG_TOP" val="116.05"/>
  <p:tag name="KSO_WM_CREATIVE_CROP_ORG_WIDTH" val="330.3"/>
  <p:tag name="KSO_WM_CREATIVE_CROP_ORG_HEIGHT" val="307"/>
  <p:tag name="KSO_WM_CREATIVE_CROP_SHAPE_LEFT" val="577.35"/>
  <p:tag name="KSO_WM_CREATIVE_CROP_SHAPE_TOP" val="203.3"/>
  <p:tag name="KSO_WM_CREATIVE_CROP_SHAPE_WIDTH" val="49"/>
  <p:tag name="KSO_WM_CREATIVE_CROP_SHAPE_HEIGHT" val="186.6"/>
  <p:tag name="KSO_WM_UNIT_TEXT_FILL_FORE_SCHEMECOLOR_INDEX" val="2"/>
  <p:tag name="KSO_WM_UNIT_TEXT_FILL_TYPE" val="1"/>
  <p:tag name="KSO_WM_UNIT_USESOURCEFORMAT_APPLY" val="1"/>
</p:tagLst>
</file>

<file path=ppt/tags/tag16.xml><?xml version="1.0" encoding="utf-8"?>
<p:tagLst xmlns:p="http://schemas.openxmlformats.org/presentationml/2006/main">
  <p:tag name="PA" val="v5.2.2"/>
  <p:tag name="KSO_WM_UNIT_VALUE" val="1096*1095"/>
  <p:tag name="KSO_WM_UNIT_HIGHLIGHT" val="0"/>
  <p:tag name="KSO_WM_UNIT_COMPATIBLE" val="0"/>
  <p:tag name="KSO_WM_UNIT_DIAGRAM_ISNUMVISUAL" val="0"/>
  <p:tag name="KSO_WM_UNIT_DIAGRAM_ISREFERUNIT" val="0"/>
  <p:tag name="KSO_WM_DIAGRAM_GROUP_CODE" val="1618761490"/>
  <p:tag name="KSO_WM_UNIT_TYPE" val="ζ_h_d"/>
  <p:tag name="KSO_WM_UNIT_INDEX" val="1_1_4"/>
  <p:tag name="KSO_WM_UNIT_ID" val="crop20194954_1*ζ_h_d*1_1_4"/>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86"/>
  <p:tag name="KSO_WM_BLIP_RECT_RIGHT" val="-86"/>
  <p:tag name="KSO_WM_BLIP_RECT_TOP" val="-54"/>
  <p:tag name="KSO_WM_BLIP_RECT_BOTTOM" val="-46"/>
  <p:tag name="KSO_WM_CREATIVE_CROP_ORG_LEFT" val="540.55"/>
  <p:tag name="KSO_WM_CREATIVE_CROP_ORG_TOP" val="116.05"/>
  <p:tag name="KSO_WM_CREATIVE_CROP_ORG_WIDTH" val="330.3"/>
  <p:tag name="KSO_WM_CREATIVE_CROP_ORG_HEIGHT" val="307"/>
  <p:tag name="KSO_WM_CREATIVE_CROP_SHAPE_LEFT" val="629.2"/>
  <p:tag name="KSO_WM_CREATIVE_CROP_SHAPE_TOP" val="198.75"/>
  <p:tag name="KSO_WM_CREATIVE_CROP_SHAPE_WIDTH" val="153"/>
  <p:tag name="KSO_WM_CREATIVE_CROP_SHAPE_HEIGHT" val="153.2"/>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PA" val="v5.2.2"/>
  <p:tag name="KSO_WM_UNIT_VALUE" val="301*293"/>
  <p:tag name="KSO_WM_UNIT_HIGHLIGHT" val="0"/>
  <p:tag name="KSO_WM_UNIT_COMPATIBLE" val="0"/>
  <p:tag name="KSO_WM_UNIT_DIAGRAM_ISNUMVISUAL" val="0"/>
  <p:tag name="KSO_WM_UNIT_DIAGRAM_ISREFERUNIT" val="0"/>
  <p:tag name="KSO_WM_DIAGRAM_GROUP_CODE" val="1618761490"/>
  <p:tag name="KSO_WM_UNIT_TYPE" val="ζ_h_d"/>
  <p:tag name="KSO_WM_UNIT_INDEX" val="1_1_3"/>
  <p:tag name="KSO_WM_UNIT_ID" val="crop20194954_1*ζ_h_d*1_1_3"/>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320"/>
  <p:tag name="KSO_WM_BLIP_RECT_RIGHT" val="-593"/>
  <p:tag name="KSO_WM_BLIP_RECT_TOP" val="-91"/>
  <p:tag name="KSO_WM_BLIP_RECT_BOTTOM" val="-540"/>
  <p:tag name="KSO_WM_CREATIVE_CROP_ORG_LEFT" val="540.55"/>
  <p:tag name="KSO_WM_CREATIVE_CROP_ORG_TOP" val="116.05"/>
  <p:tag name="KSO_WM_CREATIVE_CROP_ORG_WIDTH" val="330.3"/>
  <p:tag name="KSO_WM_CREATIVE_CROP_ORG_HEIGHT" val="307"/>
  <p:tag name="KSO_WM_CREATIVE_CROP_SHAPE_LEFT" val="629.2"/>
  <p:tag name="KSO_WM_CREATIVE_CROP_SHAPE_TOP" val="154.2"/>
  <p:tag name="KSO_WM_CREATIVE_CROP_SHAPE_WIDTH" val="40.95"/>
  <p:tag name="KSO_WM_CREATIVE_CROP_SHAPE_HEIGHT" val="42.05"/>
  <p:tag name="KSO_WM_UNIT_TEXT_FILL_FORE_SCHEMECOLOR_INDEX" val="2"/>
  <p:tag name="KSO_WM_UNIT_TEXT_FILL_TYPE" val="1"/>
  <p:tag name="KSO_WM_UNIT_USESOURCEFORMAT_APPLY" val="1"/>
</p:tagLst>
</file>

<file path=ppt/tags/tag18.xml><?xml version="1.0" encoding="utf-8"?>
<p:tagLst xmlns:p="http://schemas.openxmlformats.org/presentationml/2006/main">
  <p:tag name="PA" val="v5.2.2"/>
  <p:tag name="KSO_WM_UNIT_VALUE" val="1096*351"/>
  <p:tag name="KSO_WM_UNIT_HIGHLIGHT" val="0"/>
  <p:tag name="KSO_WM_UNIT_COMPATIBLE" val="0"/>
  <p:tag name="KSO_WM_UNIT_DIAGRAM_ISNUMVISUAL" val="0"/>
  <p:tag name="KSO_WM_UNIT_DIAGRAM_ISREFERUNIT" val="0"/>
  <p:tag name="KSO_WM_DIAGRAM_GROUP_CODE" val="1618761490"/>
  <p:tag name="KSO_WM_UNIT_TYPE" val="ζ_h_d"/>
  <p:tag name="KSO_WM_UNIT_INDEX" val="1_1_6"/>
  <p:tag name="KSO_WM_UNIT_ID" val="crop20194954_1*ζ_h_d*1_1_6"/>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585"/>
  <p:tag name="KSO_WM_BLIP_RECT_RIGHT" val="-161"/>
  <p:tag name="KSO_WM_BLIP_RECT_TOP" val="-22"/>
  <p:tag name="KSO_WM_BLIP_RECT_BOTTOM" val="-79"/>
  <p:tag name="KSO_WM_CREATIVE_CROP_ORG_LEFT" val="540.55"/>
  <p:tag name="KSO_WM_CREATIVE_CROP_ORG_TOP" val="116.05"/>
  <p:tag name="KSO_WM_CREATIVE_CROP_ORG_WIDTH" val="330.3"/>
  <p:tag name="KSO_WM_CREATIVE_CROP_ORG_HEIGHT" val="307"/>
  <p:tag name="KSO_WM_CREATIVE_CROP_SHAPE_LEFT" val="785.05"/>
  <p:tag name="KSO_WM_CREATIVE_CROP_SHAPE_TOP" val="149.2"/>
  <p:tag name="KSO_WM_CREATIVE_CROP_SHAPE_WIDTH" val="49"/>
  <p:tag name="KSO_WM_CREATIVE_CROP_SHAPE_HEIGHT" val="153.2"/>
  <p:tag name="KSO_WM_UNIT_TEXT_FILL_FORE_SCHEMECOLOR_INDEX" val="2"/>
  <p:tag name="KSO_WM_UNIT_TEXT_FILL_TYPE" val="1"/>
  <p:tag name="KSO_WM_UNIT_USESOURCEFORMAT_APPLY" val="1"/>
</p:tagLst>
</file>

<file path=ppt/tags/tag19.xml><?xml version="1.0" encoding="utf-8"?>
<p:tagLst xmlns:p="http://schemas.openxmlformats.org/presentationml/2006/main">
  <p:tag name="PA" val="v5.2.2"/>
  <p:tag name="KSO_WM_UNIT_VALUE" val="1096*243"/>
  <p:tag name="KSO_WM_UNIT_HIGHLIGHT" val="0"/>
  <p:tag name="KSO_WM_UNIT_COMPATIBLE" val="0"/>
  <p:tag name="KSO_WM_UNIT_DIAGRAM_ISNUMVISUAL" val="0"/>
  <p:tag name="KSO_WM_UNIT_DIAGRAM_ISREFERUNIT" val="0"/>
  <p:tag name="KSO_WM_DIAGRAM_GROUP_CODE" val="1618761490"/>
  <p:tag name="KSO_WM_UNIT_TYPE" val="ζ_h_d"/>
  <p:tag name="KSO_WM_UNIT_INDEX" val="1_1_8"/>
  <p:tag name="KSO_WM_UNIT_ID" val="crop20194954_1*ζ_h_d*1_1_8"/>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996"/>
  <p:tag name="KSO_WM_BLIP_RECT_RIGHT" val="-124"/>
  <p:tag name="KSO_WM_BLIP_RECT_TOP" val="-79"/>
  <p:tag name="KSO_WM_BLIP_RECT_BOTTOM" val="-22"/>
  <p:tag name="KSO_WM_CREATIVE_CROP_ORG_LEFT" val="540.55"/>
  <p:tag name="KSO_WM_CREATIVE_CROP_ORG_TOP" val="116.05"/>
  <p:tag name="KSO_WM_CREATIVE_CROP_ORG_WIDTH" val="330.3"/>
  <p:tag name="KSO_WM_CREATIVE_CROP_ORG_HEIGHT" val="307"/>
  <p:tag name="KSO_WM_CREATIVE_CROP_SHAPE_LEFT" val="836.85"/>
  <p:tag name="KSO_WM_CREATIVE_CROP_SHAPE_TOP" val="236.75"/>
  <p:tag name="KSO_WM_CREATIVE_CROP_SHAPE_WIDTH" val="34"/>
  <p:tag name="KSO_WM_CREATIVE_CROP_SHAPE_HEIGHT" val="153.2"/>
  <p:tag name="KSO_WM_UNIT_TEXT_FILL_FORE_SCHEMECOLOR_INDEX" val="2"/>
  <p:tag name="KSO_WM_UNIT_TEXT_FILL_TYPE" val="1"/>
  <p:tag name="KSO_WM_UNIT_USESOURCEFORMAT_APPLY" val="1"/>
</p:tagLst>
</file>

<file path=ppt/tags/tag2.xml><?xml version="1.0" encoding="utf-8"?>
<p:tagLst xmlns:p="http://schemas.openxmlformats.org/presentationml/2006/main">
  <p:tag name="KSO_WM_UNIT_PLACING_PICTURE_USER_VIEWPORT" val="{&quot;height&quot;:4331,&quot;width&quot;:6496}"/>
</p:tagLst>
</file>

<file path=ppt/tags/tag20.xml><?xml version="1.0" encoding="utf-8"?>
<p:tagLst xmlns:p="http://schemas.openxmlformats.org/presentationml/2006/main">
  <p:tag name="PA" val="v5.2.2"/>
  <p:tag name="KSO_WM_UNIT_VALUE" val="126*1095"/>
  <p:tag name="KSO_WM_UNIT_HIGHLIGHT" val="0"/>
  <p:tag name="KSO_WM_UNIT_COMPATIBLE" val="0"/>
  <p:tag name="KSO_WM_UNIT_DIAGRAM_ISNUMVISUAL" val="0"/>
  <p:tag name="KSO_WM_UNIT_DIAGRAM_ISREFERUNIT" val="0"/>
  <p:tag name="KSO_WM_DIAGRAM_GROUP_CODE" val="1618761490"/>
  <p:tag name="KSO_WM_UNIT_TYPE" val="ζ_h_d"/>
  <p:tag name="KSO_WM_UNIT_INDEX" val="1_1_5"/>
  <p:tag name="KSO_WM_UNIT_ID" val="crop20194954_1*ζ_h_d*1_1_5"/>
  <p:tag name="KSO_WM_TEMPLATE_CATEGORY" val="crop"/>
  <p:tag name="KSO_WM_TEMPLATE_INDEX" val="20194954"/>
  <p:tag name="KSO_WM_UNIT_LAYERLEVEL" val="1_1_1"/>
  <p:tag name="KSO_WM_TAG_VERSION" val="1.0"/>
  <p:tag name="KSO_WM_BEAUTIFY_FLAG" val="#wm#"/>
  <p:tag name="PICTUREFILLRANGE" val="b0003ab0-3613-48a1-a6be-c5a10607860a"/>
  <p:tag name="KSO_WM_UNIT_DIAGRAM_MODELTYPE" val="creativeCrop"/>
  <p:tag name="KSO_WM_BLIP_RECT_LEFT" val="-86"/>
  <p:tag name="KSO_WM_BLIP_RECT_RIGHT" val="-86"/>
  <p:tag name="KSO_WM_BLIP_RECT_TOP" val="-1356"/>
  <p:tag name="KSO_WM_BLIP_RECT_BOTTOM" val="-290"/>
  <p:tag name="KSO_WM_CREATIVE_CROP_ORG_LEFT" val="540.55"/>
  <p:tag name="KSO_WM_CREATIVE_CROP_ORG_TOP" val="116.05"/>
  <p:tag name="KSO_WM_CREATIVE_CROP_ORG_WIDTH" val="330.3"/>
  <p:tag name="KSO_WM_CREATIVE_CROP_ORG_HEIGHT" val="307"/>
  <p:tag name="KSO_WM_CREATIVE_CROP_SHAPE_LEFT" val="629.2"/>
  <p:tag name="KSO_WM_CREATIVE_CROP_SHAPE_TOP" val="354.5"/>
  <p:tag name="KSO_WM_CREATIVE_CROP_SHAPE_WIDTH" val="153"/>
  <p:tag name="KSO_WM_CREATIVE_CROP_SHAPE_HEIGHT" val="17.6"/>
  <p:tag name="KSO_WM_UNIT_TEXT_FILL_FORE_SCHEMECOLOR_INDEX" val="2"/>
  <p:tag name="KSO_WM_UNIT_TEXT_FILL_TYPE" val="1"/>
  <p:tag name="KSO_WM_UNIT_USESOURCEFORMAT_APPLY"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a*1_1_1"/>
  <p:tag name="KSO_WM_TEMPLATE_CATEGORY" val="diagram"/>
  <p:tag name="KSO_WM_TEMPLATE_INDEX" val="20170790"/>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单击此处添加标题"/>
  <p:tag name="KSO_WM_UNIT_VALUE" val="9"/>
  <p:tag name="KSO_WM_UNIT_TEXT_FILL_FORE_SCHEMECOLOR_INDEX_BRIGHTNESS" val="0.35"/>
  <p:tag name="KSO_WM_UNIT_TEXT_FILL_FORE_SCHEMECOLOR_INDEX" val="13"/>
  <p:tag name="KSO_WM_UNIT_TEXT_FILL_TYPE" val="1"/>
  <p:tag name="KSO_WM_UNIT_USESOURCEFORMAT_APPLY"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f*1_1_1"/>
  <p:tag name="KSO_WM_TEMPLATE_CATEGORY" val="diagram"/>
  <p:tag name="KSO_WM_TEMPLATE_INDEX" val="20170790"/>
  <p:tag name="KSO_WM_UNIT_LAYERLEVEL" val="1_1_1"/>
  <p:tag name="KSO_WM_TAG_VERSION" val="1.0"/>
  <p:tag name="KSO_WM_BEAUTIFY_FLAG" val="#wm#"/>
  <p:tag name="KSO_WM_UNIT_NOCLEAR" val="0"/>
  <p:tag name="KSO_WM_DIAGRAM_GROUP_CODE" val="m1-1"/>
  <p:tag name="KSO_WM_UNIT_TYPE" val="m_h_f"/>
  <p:tag name="KSO_WM_UNIT_INDEX" val="1_1_1"/>
  <p:tag name="KSO_WM_UNIT_PRESET_TEXT" val="单击此处添加文本具体内容，简明扼要的阐述您的观点。"/>
  <p:tag name="KSO_WM_UNIT_VALUE" val="55"/>
  <p:tag name="KSO_WM_UNIT_TEXT_FILL_FORE_SCHEMECOLOR_INDEX_BRIGHTNESS" val="0.35"/>
  <p:tag name="KSO_WM_UNIT_TEXT_FILL_FORE_SCHEMECOLOR_INDEX" val="13"/>
  <p:tag name="KSO_WM_UNIT_TEXT_FILL_TYPE" val="1"/>
  <p:tag name="KSO_WM_UNIT_USESOURCEFORMAT_APPLY"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1_5"/>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1_5"/>
  <p:tag name="KSO_WM_UNIT_LINE_FORE_SCHEMECOLOR_INDEX_BRIGHTNESS" val="0"/>
  <p:tag name="KSO_WM_UNIT_LINE_FORE_SCHEMECOLOR_INDEX" val="15"/>
  <p:tag name="KSO_WM_UNIT_LINE_FILL_TYPE" val="2"/>
  <p:tag name="KSO_WM_UNIT_USESOURCEFORMAT_APPLY"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1_3"/>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1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1_1"/>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1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a*1_2_1"/>
  <p:tag name="KSO_WM_TEMPLATE_CATEGORY" val="diagram"/>
  <p:tag name="KSO_WM_TEMPLATE_INDEX" val="20170790"/>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2_1"/>
  <p:tag name="KSO_WM_UNIT_PRESET_TEXT" val="单击此处添加标题"/>
  <p:tag name="KSO_WM_UNIT_VALUE" val="9"/>
  <p:tag name="KSO_WM_UNIT_TEXT_FILL_FORE_SCHEMECOLOR_INDEX_BRIGHTNESS" val="0.35"/>
  <p:tag name="KSO_WM_UNIT_TEXT_FILL_FORE_SCHEMECOLOR_INDEX" val="13"/>
  <p:tag name="KSO_WM_UNIT_TEXT_FILL_TYPE" val="1"/>
  <p:tag name="KSO_WM_UNIT_USESOURCEFORMAT_APPLY"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f*1_2_1"/>
  <p:tag name="KSO_WM_TEMPLATE_CATEGORY" val="diagram"/>
  <p:tag name="KSO_WM_TEMPLATE_INDEX" val="20170790"/>
  <p:tag name="KSO_WM_UNIT_LAYERLEVEL" val="1_1_1"/>
  <p:tag name="KSO_WM_TAG_VERSION" val="1.0"/>
  <p:tag name="KSO_WM_BEAUTIFY_FLAG" val="#wm#"/>
  <p:tag name="KSO_WM_UNIT_NOCLEAR" val="0"/>
  <p:tag name="KSO_WM_DIAGRAM_GROUP_CODE" val="m1-1"/>
  <p:tag name="KSO_WM_UNIT_TYPE" val="m_h_f"/>
  <p:tag name="KSO_WM_UNIT_INDEX" val="1_2_1"/>
  <p:tag name="KSO_WM_UNIT_PRESET_TEXT" val="单击此处添加文本具体内容，简明扼要的阐述您的观点。"/>
  <p:tag name="KSO_WM_UNIT_VALUE" val="55"/>
  <p:tag name="KSO_WM_UNIT_TEXT_FILL_FORE_SCHEMECOLOR_INDEX_BRIGHTNESS" val="0.35"/>
  <p:tag name="KSO_WM_UNIT_TEXT_FILL_FORE_SCHEMECOLOR_INDEX" val="13"/>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2_1"/>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2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2_5"/>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2_5"/>
  <p:tag name="KSO_WM_UNIT_LINE_FORE_SCHEMECOLOR_INDEX_BRIGHTNESS" val="0"/>
  <p:tag name="KSO_WM_UNIT_LINE_FORE_SCHEMECOLOR_INDEX" val="15"/>
  <p:tag name="KSO_WM_UNIT_LINE_FILL_TYPE" val="2"/>
  <p:tag name="KSO_WM_UNIT_USESOURCEFORMAT_APPLY" val="1"/>
</p:tagLst>
</file>

<file path=ppt/tags/tag3.xml><?xml version="1.0" encoding="utf-8"?>
<p:tagLst xmlns:p="http://schemas.openxmlformats.org/presentationml/2006/main">
  <p:tag name="KSO_WM_UNIT_PLACING_PICTURE_USER_VIEWPORT" val="{&quot;height&quot;:4331,&quot;width&quot;:6496}"/>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2_3"/>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2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a*1_3_1"/>
  <p:tag name="KSO_WM_TEMPLATE_CATEGORY" val="diagram"/>
  <p:tag name="KSO_WM_TEMPLATE_INDEX" val="20170790"/>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3_1"/>
  <p:tag name="KSO_WM_UNIT_PRESET_TEXT" val="单击此处添加标题"/>
  <p:tag name="KSO_WM_UNIT_VALUE" val="9"/>
  <p:tag name="KSO_WM_UNIT_TEXT_FILL_FORE_SCHEMECOLOR_INDEX_BRIGHTNESS" val="0.35"/>
  <p:tag name="KSO_WM_UNIT_TEXT_FILL_FORE_SCHEMECOLOR_INDEX" val="13"/>
  <p:tag name="KSO_WM_UNIT_TEXT_FILL_TYPE" val="1"/>
  <p:tag name="KSO_WM_UNIT_USESOURCEFORMAT_APPLY"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f*1_3_1"/>
  <p:tag name="KSO_WM_TEMPLATE_CATEGORY" val="diagram"/>
  <p:tag name="KSO_WM_TEMPLATE_INDEX" val="20170790"/>
  <p:tag name="KSO_WM_UNIT_LAYERLEVEL" val="1_1_1"/>
  <p:tag name="KSO_WM_TAG_VERSION" val="1.0"/>
  <p:tag name="KSO_WM_BEAUTIFY_FLAG" val="#wm#"/>
  <p:tag name="KSO_WM_UNIT_NOCLEAR" val="0"/>
  <p:tag name="KSO_WM_DIAGRAM_GROUP_CODE" val="m1-1"/>
  <p:tag name="KSO_WM_UNIT_TYPE" val="m_h_f"/>
  <p:tag name="KSO_WM_UNIT_INDEX" val="1_3_1"/>
  <p:tag name="KSO_WM_UNIT_PRESET_TEXT" val="单击此处添加文本具体内容，简明扼要的阐述您的观点。"/>
  <p:tag name="KSO_WM_UNIT_VALUE" val="55"/>
  <p:tag name="KSO_WM_UNIT_TEXT_FILL_FORE_SCHEMECOLOR_INDEX_BRIGHTNESS" val="0.35"/>
  <p:tag name="KSO_WM_UNIT_TEXT_FILL_FORE_SCHEMECOLOR_INDEX" val="13"/>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3_5"/>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3_5"/>
  <p:tag name="KSO_WM_UNIT_LINE_FORE_SCHEMECOLOR_INDEX_BRIGHTNESS" val="0"/>
  <p:tag name="KSO_WM_UNIT_LINE_FORE_SCHEMECOLOR_INDEX" val="15"/>
  <p:tag name="KSO_WM_UNIT_LINE_FILL_TYPE" val="2"/>
  <p:tag name="KSO_WM_UNIT_USESOURCEFORMAT_APPLY" val="1"/>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3_3"/>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3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3_1"/>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3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a*1_4_1"/>
  <p:tag name="KSO_WM_TEMPLATE_CATEGORY" val="diagram"/>
  <p:tag name="KSO_WM_TEMPLATE_INDEX" val="20170790"/>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4_1"/>
  <p:tag name="KSO_WM_UNIT_PRESET_TEXT" val="单击此处添加标题"/>
  <p:tag name="KSO_WM_UNIT_VALUE" val="9"/>
  <p:tag name="KSO_WM_UNIT_TEXT_FILL_FORE_SCHEMECOLOR_INDEX_BRIGHTNESS" val="0.35"/>
  <p:tag name="KSO_WM_UNIT_TEXT_FILL_FORE_SCHEMECOLOR_INDEX" val="13"/>
  <p:tag name="KSO_WM_UNIT_TEX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f*1_4_1"/>
  <p:tag name="KSO_WM_TEMPLATE_CATEGORY" val="diagram"/>
  <p:tag name="KSO_WM_TEMPLATE_INDEX" val="20170790"/>
  <p:tag name="KSO_WM_UNIT_LAYERLEVEL" val="1_1_1"/>
  <p:tag name="KSO_WM_TAG_VERSION" val="1.0"/>
  <p:tag name="KSO_WM_BEAUTIFY_FLAG" val="#wm#"/>
  <p:tag name="KSO_WM_UNIT_NOCLEAR" val="0"/>
  <p:tag name="KSO_WM_DIAGRAM_GROUP_CODE" val="m1-1"/>
  <p:tag name="KSO_WM_UNIT_TYPE" val="m_h_f"/>
  <p:tag name="KSO_WM_UNIT_INDEX" val="1_4_1"/>
  <p:tag name="KSO_WM_UNIT_PRESET_TEXT" val="单击此处添加文本具体内容，简明扼要的阐述您的观点。"/>
  <p:tag name="KSO_WM_UNIT_VALUE" val="55"/>
  <p:tag name="KSO_WM_UNIT_TEXT_FILL_FORE_SCHEMECOLOR_INDEX_BRIGHTNESS" val="0.35"/>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4_5"/>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4_5"/>
  <p:tag name="KSO_WM_UNIT_LINE_FORE_SCHEMECOLOR_INDEX_BRIGHTNESS" val="0"/>
  <p:tag name="KSO_WM_UNIT_LINE_FORE_SCHEMECOLOR_INDEX" val="15"/>
  <p:tag name="KSO_WM_UNIT_LINE_FILL_TYPE" val="2"/>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4_3"/>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4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UNIT_PLACING_PICTURE_USER_VIEWPORT" val="{&quot;height&quot;:4276.0251968503935,&quot;width&quot;:4276.0251968503935}"/>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4_1"/>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4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a*1_5_1"/>
  <p:tag name="KSO_WM_TEMPLATE_CATEGORY" val="diagram"/>
  <p:tag name="KSO_WM_TEMPLATE_INDEX" val="20170790"/>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5_1"/>
  <p:tag name="KSO_WM_UNIT_PRESET_TEXT" val="单击此处添加标题"/>
  <p:tag name="KSO_WM_UNIT_VALUE" val="9"/>
  <p:tag name="KSO_WM_UNIT_TEXT_FILL_FORE_SCHEMECOLOR_INDEX_BRIGHTNESS" val="0.35"/>
  <p:tag name="KSO_WM_UNIT_TEXT_FILL_FORE_SCHEMECOLOR_INDEX" val="13"/>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f*1_5_1"/>
  <p:tag name="KSO_WM_TEMPLATE_CATEGORY" val="diagram"/>
  <p:tag name="KSO_WM_TEMPLATE_INDEX" val="20170790"/>
  <p:tag name="KSO_WM_UNIT_LAYERLEVEL" val="1_1_1"/>
  <p:tag name="KSO_WM_TAG_VERSION" val="1.0"/>
  <p:tag name="KSO_WM_BEAUTIFY_FLAG" val="#wm#"/>
  <p:tag name="KSO_WM_UNIT_NOCLEAR" val="0"/>
  <p:tag name="KSO_WM_DIAGRAM_GROUP_CODE" val="m1-1"/>
  <p:tag name="KSO_WM_UNIT_TYPE" val="m_h_f"/>
  <p:tag name="KSO_WM_UNIT_INDEX" val="1_5_1"/>
  <p:tag name="KSO_WM_UNIT_PRESET_TEXT" val="单击此处添加文本具体内容，简明扼要的阐述您的观点。"/>
  <p:tag name="KSO_WM_UNIT_VALUE" val="55"/>
  <p:tag name="KSO_WM_UNIT_TEXT_FILL_FORE_SCHEMECOLOR_INDEX_BRIGHTNESS" val="0.35"/>
  <p:tag name="KSO_WM_UNIT_TEXT_FILL_FORE_SCHEMECOLOR_INDEX" val="13"/>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5_3"/>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5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5_5"/>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5_5"/>
  <p:tag name="KSO_WM_UNIT_LINE_FORE_SCHEMECOLOR_INDEX_BRIGHTNESS" val="0"/>
  <p:tag name="KSO_WM_UNIT_LINE_FORE_SCHEMECOLOR_INDEX" val="15"/>
  <p:tag name="KSO_WM_UNIT_LINE_FILL_TYPE" val="2"/>
  <p:tag name="KSO_WM_UNIT_USESOURCEFORMAT_APPLY"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h_i*1_5_1"/>
  <p:tag name="KSO_WM_TEMPLATE_CATEGORY" val="diagram"/>
  <p:tag name="KSO_WM_TEMPLATE_INDEX" val="20170790"/>
  <p:tag name="KSO_WM_UNIT_LAYERLEVEL" val="1_1_1"/>
  <p:tag name="KSO_WM_TAG_VERSION" val="1.0"/>
  <p:tag name="KSO_WM_BEAUTIFY_FLAG" val="#wm#"/>
  <p:tag name="KSO_WM_DIAGRAM_GROUP_CODE" val="m1-1"/>
  <p:tag name="KSO_WM_UNIT_TYPE" val="m_h_i"/>
  <p:tag name="KSO_WM_UNIT_INDEX" val="1_5_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i*1_1"/>
  <p:tag name="KSO_WM_TEMPLATE_CATEGORY" val="diagram"/>
  <p:tag name="KSO_WM_TEMPLATE_INDEX" val="20170790"/>
  <p:tag name="KSO_WM_UNIT_LAYERLEVEL" val="1_1"/>
  <p:tag name="KSO_WM_TAG_VERSION" val="1.0"/>
  <p:tag name="KSO_WM_DIAGRAM_GROUP_CODE" val="m1-1"/>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70790_4*m_i*1_2"/>
  <p:tag name="KSO_WM_TEMPLATE_CATEGORY" val="diagram"/>
  <p:tag name="KSO_WM_TEMPLATE_INDEX" val="20170790"/>
  <p:tag name="KSO_WM_UNIT_LAYERLEVEL" val="1_1"/>
  <p:tag name="KSO_WM_TAG_VERSION" val="1.0"/>
  <p:tag name="KSO_WM_BEAUTIFY_FLAG" val="#wm#"/>
  <p:tag name="KSO_WM_DIAGRAM_GROUP_CODE" val="m1-1"/>
  <p:tag name="KSO_WM_UNIT_TYPE" val="m_i"/>
  <p:tag name="KSO_WM_UNIT_INDEX" val="1_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48.xml><?xml version="1.0" encoding="utf-8"?>
<p:tagLst xmlns:p="http://schemas.openxmlformats.org/presentationml/2006/main">
  <p:tag name="KSO_WM_SLIDE_ANIMATION_ID" val="3167240"/>
  <p:tag name="KSO_WM_SLIDE_ANIMATION_TYPE" val="1_3_2_3"/>
</p:tagLst>
</file>

<file path=ppt/tags/tag49.xml><?xml version="1.0" encoding="utf-8"?>
<p:tagLst xmlns:p="http://schemas.openxmlformats.org/presentationml/2006/main">
  <p:tag name="KSO_WM_UNIT_PLACING_PICTURE_USER_VIEWPORT" val="{&quot;height&quot;:4276.0251968503935,&quot;width&quot;:4276.0251968503935}"/>
</p:tagLst>
</file>

<file path=ppt/tags/tag5.xml><?xml version="1.0" encoding="utf-8"?>
<p:tagLst xmlns:p="http://schemas.openxmlformats.org/presentationml/2006/main">
  <p:tag name="KSO_WM_UNIT_PLACING_PICTURE_USER_VIEWPORT" val="{&quot;height&quot;:4417.381102362205,&quot;width&quot;:5876.576377952756}"/>
</p:tagLst>
</file>

<file path=ppt/tags/tag50.xml><?xml version="1.0" encoding="utf-8"?>
<p:tagLst xmlns:p="http://schemas.openxmlformats.org/presentationml/2006/main">
  <p:tag name="KSO_WM_DECORATE_SHAPE_ID" val="234"/>
</p:tagLst>
</file>

<file path=ppt/tags/tag51.xml><?xml version="1.0" encoding="utf-8"?>
<p:tagLst xmlns:p="http://schemas.openxmlformats.org/presentationml/2006/main">
  <p:tag name="KSO_WM_DECORATE_SHAPE_ID" val="5"/>
</p:tagLst>
</file>

<file path=ppt/tags/tag52.xml><?xml version="1.0" encoding="utf-8"?>
<p:tagLst xmlns:p="http://schemas.openxmlformats.org/presentationml/2006/main">
  <p:tag name="KSO_WM_UNIT_PLACING_PICTURE_USER_VIEWPORT" val="{&quot;height&quot;:4320,&quot;width&quot;:6480}"/>
</p:tagLst>
</file>

<file path=ppt/tags/tag53.xml><?xml version="1.0" encoding="utf-8"?>
<p:tagLst xmlns:p="http://schemas.openxmlformats.org/presentationml/2006/main">
  <p:tag name="KSO_WM_UNIT_PLACING_PICTURE_USER_VIEWPORT" val="{&quot;height&quot;:4320,&quot;width&quot;:6480}"/>
</p:tagLst>
</file>

<file path=ppt/tags/tag54.xml><?xml version="1.0" encoding="utf-8"?>
<p:tagLst xmlns:p="http://schemas.openxmlformats.org/presentationml/2006/main">
  <p:tag name="KSO_WM_UNIT_PLACING_PICTURE_USER_VIEWPORT" val="{&quot;height&quot;:4320,&quot;width&quot;:6480}"/>
</p:tagLst>
</file>

<file path=ppt/tags/tag55.xml><?xml version="1.0" encoding="utf-8"?>
<p:tagLst xmlns:p="http://schemas.openxmlformats.org/presentationml/2006/main">
  <p:tag name="KSO_WM_UNIT_PLACING_PICTURE_USER_VIEWPORT" val="{&quot;height&quot;:8057.951181102362,&quot;width&quot;:6069.848818897638}"/>
</p:tagLst>
</file>

<file path=ppt/tags/tag56.xml><?xml version="1.0" encoding="utf-8"?>
<p:tagLst xmlns:p="http://schemas.openxmlformats.org/presentationml/2006/main">
  <p:tag name="KSO_WM_UNIT_PLACING_PICTURE_USER_VIEWPORT" val="{&quot;height&quot;:4331,&quot;width&quot;:6496}"/>
</p:tagLst>
</file>

<file path=ppt/tags/tag57.xml><?xml version="1.0" encoding="utf-8"?>
<p:tagLst xmlns:p="http://schemas.openxmlformats.org/presentationml/2006/main">
  <p:tag name="KSO_WM_UNIT_FILL_FORE_SCHEMECOLOR_INDEX" val="6"/>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5"/>
  <p:tag name="KSO_WM_UNIT_ID" val="diagram20198907_3*q_h_i*1_2_5"/>
  <p:tag name="KSO_WM_TEMPLATE_CATEGORY" val="diagram"/>
  <p:tag name="KSO_WM_TEMPLATE_INDEX" val="20198907"/>
  <p:tag name="KSO_WM_UNIT_LAYERLEVEL" val="1_1_1"/>
  <p:tag name="KSO_WM_TAG_VERSION" val="1.0"/>
  <p:tag name="KSO_WM_BEAUTIFY_FLAG" val="#wm#"/>
</p:tagLst>
</file>

<file path=ppt/tags/tag58.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8907_3*q_h_a*1_1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59.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8907_3*q_h_f*1_1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6.xml><?xml version="1.0" encoding="utf-8"?>
<p:tagLst xmlns:p="http://schemas.openxmlformats.org/presentationml/2006/main">
  <p:tag name="KSO_WM_UNIT_PLACING_PICTURE_USER_VIEWPORT" val="{&quot;height&quot;:4173,&quot;width&quot;:6258}"/>
</p:tagLst>
</file>

<file path=ppt/tags/tag60.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198907_3*q_h_a*1_4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61.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98907_3*q_h_f*1_4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62.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7_3*q_h_a*1_2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63.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98907_3*q_h_f*1_2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64.xml><?xml version="1.0" encoding="utf-8"?>
<p:tagLst xmlns:p="http://schemas.openxmlformats.org/presentationml/2006/main">
  <p:tag name="KSO_WM_UNIT_FILL_FORE_SCHEMECOLOR_INDEX" val="7"/>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98907_3*q_h_i*1_3_1"/>
  <p:tag name="KSO_WM_TEMPLATE_CATEGORY" val="diagram"/>
  <p:tag name="KSO_WM_TEMPLATE_INDEX" val="20198907"/>
  <p:tag name="KSO_WM_UNIT_LAYERLEVEL" val="1_1_1"/>
  <p:tag name="KSO_WM_TAG_VERSION" val="1.0"/>
  <p:tag name="KSO_WM_BEAUTIFY_FLAG" val="#wm#"/>
</p:tagLst>
</file>

<file path=ppt/tags/tag65.xml><?xml version="1.0" encoding="utf-8"?>
<p:tagLst xmlns:p="http://schemas.openxmlformats.org/presentationml/2006/main">
  <p:tag name="KSO_WM_UNIT_FILL_FORE_SCHEMECOLOR_INDEX" val="5"/>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4"/>
  <p:tag name="KSO_WM_UNIT_ID" val="diagram20198907_3*q_h_i*1_1_4"/>
  <p:tag name="KSO_WM_TEMPLATE_CATEGORY" val="diagram"/>
  <p:tag name="KSO_WM_TEMPLATE_INDEX" val="20198907"/>
  <p:tag name="KSO_WM_UNIT_LAYERLEVEL" val="1_1_1"/>
  <p:tag name="KSO_WM_TAG_VERSION" val="1.0"/>
  <p:tag name="KSO_WM_BEAUTIFY_FLAG" val="#wm#"/>
</p:tagLst>
</file>

<file path=ppt/tags/tag66.xml><?xml version="1.0" encoding="utf-8"?>
<p:tagLst xmlns:p="http://schemas.openxmlformats.org/presentationml/2006/main">
  <p:tag name="KSO_WM_UNIT_FILL_FORE_SCHEMECOLOR_INDEX" val="8"/>
  <p:tag name="KSO_WM_UNIT_FILL_TYPE" val="1"/>
  <p:tag name="KSO_WM_UNIT_TEXT_FILL_FORE_SCHEMECOLOR_INDEX" val="2"/>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8907_3*q_h_i*1_4_2"/>
  <p:tag name="KSO_WM_TEMPLATE_CATEGORY" val="diagram"/>
  <p:tag name="KSO_WM_TEMPLATE_INDEX" val="20198907"/>
  <p:tag name="KSO_WM_UNIT_LAYERLEVEL" val="1_1_1"/>
  <p:tag name="KSO_WM_TAG_VERSION" val="1.0"/>
  <p:tag name="KSO_WM_BEAUTIFY_FLAG" val="#wm#"/>
</p:tagLst>
</file>

<file path=ppt/tags/tag67.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8907_3*q_h_i*1_1_1"/>
  <p:tag name="KSO_WM_TEMPLATE_CATEGORY" val="diagram"/>
  <p:tag name="KSO_WM_TEMPLATE_INDEX" val="20198907"/>
  <p:tag name="KSO_WM_UNIT_LAYERLEVEL" val="1_1_1"/>
  <p:tag name="KSO_WM_TAG_VERSION" val="1.0"/>
  <p:tag name="KSO_WM_BEAUTIFY_FLAG" val="#wm#"/>
</p:tagLst>
</file>

<file path=ppt/tags/tag68.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8907_3*q_h_i*1_2_1"/>
  <p:tag name="KSO_WM_TEMPLATE_CATEGORY" val="diagram"/>
  <p:tag name="KSO_WM_TEMPLATE_INDEX" val="20198907"/>
  <p:tag name="KSO_WM_UNIT_LAYERLEVEL" val="1_1_1"/>
  <p:tag name="KSO_WM_TAG_VERSION" val="1.0"/>
  <p:tag name="KSO_WM_BEAUTIFY_FLAG" val="#wm#"/>
</p:tagLst>
</file>

<file path=ppt/tags/tag69.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8907_3*q_h_i*1_3_3"/>
  <p:tag name="KSO_WM_TEMPLATE_CATEGORY" val="diagram"/>
  <p:tag name="KSO_WM_TEMPLATE_INDEX" val="20198907"/>
  <p:tag name="KSO_WM_UNIT_LAYERLEVEL" val="1_1_1"/>
  <p:tag name="KSO_WM_TAG_VERSION" val="1.0"/>
  <p:tag name="KSO_WM_BEAUTIFY_FLAG" val="#wm#"/>
</p:tagLst>
</file>

<file path=ppt/tags/tag7.xml><?xml version="1.0" encoding="utf-8"?>
<p:tagLst xmlns:p="http://schemas.openxmlformats.org/presentationml/2006/main">
  <p:tag name="KSO_WM_UNIT_PLACING_PICTURE_USER_VIEWPORT" val="{&quot;height&quot;:4276.0251968503935,&quot;width&quot;:4276.0251968503935}"/>
</p:tagLst>
</file>

<file path=ppt/tags/tag70.xml><?xml version="1.0" encoding="utf-8"?>
<p:tagLst xmlns:p="http://schemas.openxmlformats.org/presentationml/2006/main">
  <p:tag name="KSO_WM_UNIT_TEXT_FILL_FORE_SCHEMECOLOR_INDEX" val="14"/>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8907_3*q_h_i*1_4_1"/>
  <p:tag name="KSO_WM_TEMPLATE_CATEGORY" val="diagram"/>
  <p:tag name="KSO_WM_TEMPLATE_INDEX" val="20198907"/>
  <p:tag name="KSO_WM_UNIT_LAYERLEVEL" val="1_1_1"/>
  <p:tag name="KSO_WM_TAG_VERSION" val="1.0"/>
  <p:tag name="KSO_WM_BEAUTIFY_FLAG" val="#wm#"/>
</p:tagLst>
</file>

<file path=ppt/tags/tag71.xml><?xml version="1.0" encoding="utf-8"?>
<p:tagLst xmlns:p="http://schemas.openxmlformats.org/presentationml/2006/main">
  <p:tag name="KSO_WM_UNIT_FILL_FORE_SCHEMECOLOR_INDEX" val="7"/>
  <p:tag name="KSO_WM_UNIT_FILL_TYPE" val="1"/>
  <p:tag name="KSO_WM_UNIT_TEXT_FILL_FORE_SCHEMECOLOR_INDEX" val="13"/>
  <p:tag name="KSO_WM_UNIT_TEX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4"/>
  <p:tag name="KSO_WM_UNIT_ID" val="diagram20198907_3*q_h_i*1_4_4"/>
  <p:tag name="KSO_WM_TEMPLATE_CATEGORY" val="diagram"/>
  <p:tag name="KSO_WM_TEMPLATE_INDEX" val="20198907"/>
  <p:tag name="KSO_WM_UNIT_LAYERLEVEL" val="1_1_1"/>
  <p:tag name="KSO_WM_TAG_VERSION" val="1.0"/>
  <p:tag name="KSO_WM_BEAUTIFY_FLAG" val="#wm#"/>
</p:tagLst>
</file>

<file path=ppt/tags/tag72.xml><?xml version="1.0" encoding="utf-8"?>
<p:tagLst xmlns:p="http://schemas.openxmlformats.org/presentationml/2006/main">
  <p:tag name="KSO_WM_UNIT_FILL_FORE_SCHEMECOLOR_INDEX" val="5"/>
  <p:tag name="KSO_WM_UNIT_FILL_TYPE" val="1"/>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8907_3*q_h_i*1_1_3"/>
  <p:tag name="KSO_WM_TEMPLATE_CATEGORY" val="diagram"/>
  <p:tag name="KSO_WM_TEMPLATE_INDEX" val="20198907"/>
  <p:tag name="KSO_WM_UNIT_LAYERLEVEL" val="1_1_1"/>
  <p:tag name="KSO_WM_TAG_VERSION" val="1.0"/>
  <p:tag name="KSO_WM_BEAUTIFY_FLAG" val="#wm#"/>
</p:tagLst>
</file>

<file path=ppt/tags/tag73.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8907_3*q_h_i*1_1_2"/>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74.xml><?xml version="1.0" encoding="utf-8"?>
<p:tagLst xmlns:p="http://schemas.openxmlformats.org/presentationml/2006/main">
  <p:tag name="KSO_WM_UNIT_USESOURCEFORMAT_APPLY"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8907_3*q_h_i*1_4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8907_3*q_h_i*1_2_2"/>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198907_3*q_h_i*1_2_3"/>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4"/>
  <p:tag name="KSO_WM_UNIT_ID" val="diagram20198907_3*q_h_i*1_2_4"/>
  <p:tag name="KSO_WM_TEMPLATE_CATEGORY" val="diagram"/>
  <p:tag name="KSO_WM_TEMPLATE_INDEX" val="20198907"/>
  <p:tag name="KSO_WM_UNIT_LAYERLEVEL" val="1_1_1"/>
  <p:tag name="KSO_WM_TAG_VERSION" val="1.0"/>
  <p:tag name="KSO_WM_BEAUTIFY_FLAG" val="#wm#"/>
  <p:tag name="KSO_WM_UNIT_FILL_FORE_SCHEMECOLOR_INDEX" val="6"/>
  <p:tag name="KSO_WM_UNI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5"/>
  <p:tag name="KSO_WM_UNIT_ID" val="diagram20198907_3*q_h_i*1_3_5"/>
  <p:tag name="KSO_WM_TEMPLATE_CATEGORY" val="diagram"/>
  <p:tag name="KSO_WM_TEMPLATE_INDEX" val="20198907"/>
  <p:tag name="KSO_WM_UNIT_LAYERLEVEL" val="1_1_1"/>
  <p:tag name="KSO_WM_TAG_VERSION" val="1.0"/>
  <p:tag name="KSO_WM_BEAUTIFY_FLAG" val="#wm#"/>
  <p:tag name="KSO_WM_UNIT_FILL_FORE_SCHEMECOLOR_INDEX" val="7"/>
  <p:tag name="KSO_WM_UNI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4"/>
  <p:tag name="KSO_WM_UNIT_ID" val="diagram20198907_3*q_h_i*1_3_4"/>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8.xml><?xml version="1.0" encoding="utf-8"?>
<p:tagLst xmlns:p="http://schemas.openxmlformats.org/presentationml/2006/main">
  <p:tag name="KSO_WM_UNIT_PLACING_PICTURE_USER_VIEWPORT" val="{&quot;height&quot;:4331,&quot;width&quot;:6496}"/>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8907_3*q_h_i*1_3_2"/>
  <p:tag name="KSO_WM_TEMPLATE_CATEGORY" val="diagram"/>
  <p:tag name="KSO_WM_TEMPLATE_INDEX" val="20198907"/>
  <p:tag name="KSO_WM_UNIT_LAYERLEVEL" val="1_1_1"/>
  <p:tag name="KSO_WM_TAG_VERSION" val="1.0"/>
  <p:tag name="KSO_WM_BEAUTIFY_FLAG" val="#wm#"/>
  <p:tag name="KSO_WM_UNIT_FILL_FORE_SCHEMECOLOR_INDEX" val="14"/>
  <p:tag name="KSO_WM_UNIT_FILL_TYPE" val="1"/>
</p:tagLst>
</file>

<file path=ppt/tags/tag81.xml><?xml version="1.0" encoding="utf-8"?>
<p:tagLst xmlns:p="http://schemas.openxmlformats.org/presentationml/2006/main">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8907_3*q_h_a*1_3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82.xml><?xml version="1.0" encoding="utf-8"?>
<p:tagLst xmlns:p="http://schemas.openxmlformats.org/presentationml/2006/main">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98907_3*q_h_f*1_3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198907_3*q_h_i*1_2_6"/>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84.xml><?xml version="1.0" encoding="utf-8"?>
<p:tagLst xmlns:p="http://schemas.openxmlformats.org/presentationml/2006/main">
  <p:tag name="KSO_WM_UNIT_PLACING_PICTURE_USER_VIEWPORT" val="{&quot;height&quot;:4320,&quot;width&quot;:6480}"/>
</p:tagLst>
</file>

<file path=ppt/tags/tag85.xml><?xml version="1.0" encoding="utf-8"?>
<p:tagLst xmlns:p="http://schemas.openxmlformats.org/presentationml/2006/main">
  <p:tag name="POCKET_APPLY_TIME" val="2021年12月9日"/>
  <p:tag name="POCKET_APPLY_TYPE" val="Slide"/>
  <p:tag name="APPLYTYPE" val="Other"/>
  <p:tag name="APPLYORDER" val="5"/>
</p:tagLst>
</file>

<file path=ppt/tags/tag86.xml><?xml version="1.0" encoding="utf-8"?>
<p:tagLst xmlns:p="http://schemas.openxmlformats.org/presentationml/2006/main">
  <p:tag name="POCKET_APPLY_TIME" val="2021年12月9日"/>
  <p:tag name="POCKET_APPLY_TYPE" val="Slide"/>
  <p:tag name="APPLYTYPE" val="Other"/>
  <p:tag name="APPLYORDER" val="6"/>
</p:tagLst>
</file>

<file path=ppt/tags/tag87.xml><?xml version="1.0" encoding="utf-8"?>
<p:tagLst xmlns:p="http://schemas.openxmlformats.org/presentationml/2006/main">
  <p:tag name="POCKET_APPLY_TIME" val="2021年12月9日"/>
  <p:tag name="POCKET_APPLY_TYPE" val="Slide"/>
  <p:tag name="APPLYTYPE" val="Other"/>
  <p:tag name="APPLYORDER" val="5"/>
</p:tagLst>
</file>

<file path=ppt/tags/tag88.xml><?xml version="1.0" encoding="utf-8"?>
<p:tagLst xmlns:p="http://schemas.openxmlformats.org/presentationml/2006/main">
  <p:tag name="POCKET_APPLY_TIME" val="2021年12月9日"/>
  <p:tag name="POCKET_APPLY_TYPE" val="Slide"/>
  <p:tag name="APPLYTYPE" val="Other"/>
  <p:tag name="APPLYORDER" val="6"/>
</p:tagLst>
</file>

<file path=ppt/tags/tag89.xml><?xml version="1.0" encoding="utf-8"?>
<p:tagLst xmlns:p="http://schemas.openxmlformats.org/presentationml/2006/main">
  <p:tag name="POCKET_APPLY_TIME" val="2021年12月9日"/>
  <p:tag name="POCKET_APPLY_TYPE" val="Slide"/>
  <p:tag name="APPLYTYPE" val="Other"/>
  <p:tag name="APPLYORDER" val="5"/>
</p:tagLst>
</file>

<file path=ppt/tags/tag9.xml><?xml version="1.0" encoding="utf-8"?>
<p:tagLst xmlns:p="http://schemas.openxmlformats.org/presentationml/2006/main">
  <p:tag name="KSO_WM_UNIT_PLACING_PICTURE_USER_VIEWPORT" val="{&quot;height&quot;:4276.0251968503935,&quot;width&quot;:4276.0251968503935}"/>
</p:tagLst>
</file>

<file path=ppt/tags/tag90.xml><?xml version="1.0" encoding="utf-8"?>
<p:tagLst xmlns:p="http://schemas.openxmlformats.org/presentationml/2006/main">
  <p:tag name="POCKET_APPLY_TIME" val="2021年12月9日"/>
  <p:tag name="POCKET_APPLY_TYPE" val="Slide"/>
  <p:tag name="APPLYTYPE" val="Other"/>
  <p:tag name="APPLYORDER" val="6"/>
</p:tagLst>
</file>

<file path=ppt/tags/tag91.xml><?xml version="1.0" encoding="utf-8"?>
<p:tagLst xmlns:p="http://schemas.openxmlformats.org/presentationml/2006/main">
  <p:tag name="KSO_WM_UNIT_PLACING_PICTURE_USER_VIEWPORT" val="{&quot;height&quot;:4320,&quot;width&quot;:6480}"/>
</p:tagLst>
</file>

<file path=ppt/tags/tag92.xml><?xml version="1.0" encoding="utf-8"?>
<p:tagLst xmlns:p="http://schemas.openxmlformats.org/presentationml/2006/main">
  <p:tag name="KSO_WM_UNIT_PLACING_PICTURE_USER_VIEWPORT" val="{&quot;height&quot;:4276.0251968503935,&quot;width&quot;:4276.0251968503935}"/>
</p:tagLst>
</file>

<file path=ppt/tags/tag93.xml><?xml version="1.0" encoding="utf-8"?>
<p:tagLst xmlns:p="http://schemas.openxmlformats.org/presentationml/2006/main">
  <p:tag name="KSO_WM_UNIT_PLACING_PICTURE_USER_VIEWPORT" val="{&quot;height&quot;:4331,&quot;width&quot;:6496}"/>
</p:tagLst>
</file>

<file path=ppt/tags/tag94.xml><?xml version="1.0" encoding="utf-8"?>
<p:tagLst xmlns:p="http://schemas.openxmlformats.org/presentationml/2006/main">
  <p:tag name="COMMONDATA" val="eyJjb3VudCI6NTgsImhkaWQiOiJhOWIwOGVmYjk3ZDk1MjM0YmQzNmRhOTc0NjRjYTk5YSIsInVzZXJDb3VudCI6Mn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Temp">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3992</Words>
  <Application>WPS 演示</Application>
  <PresentationFormat>宽屏</PresentationFormat>
  <Paragraphs>507</Paragraphs>
  <Slides>33</Slides>
  <Notes>0</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33</vt:i4>
      </vt:variant>
    </vt:vector>
  </HeadingPairs>
  <TitlesOfParts>
    <vt:vector size="53" baseType="lpstr">
      <vt:lpstr>Arial</vt:lpstr>
      <vt:lpstr>宋体</vt:lpstr>
      <vt:lpstr>Wingdings</vt:lpstr>
      <vt:lpstr>微软雅黑</vt:lpstr>
      <vt:lpstr>迷你简秀英</vt:lpstr>
      <vt:lpstr>Agency FB</vt:lpstr>
      <vt:lpstr>Trebuchet MS</vt:lpstr>
      <vt:lpstr>+中文正文</vt:lpstr>
      <vt:lpstr>Segoe Print</vt:lpstr>
      <vt:lpstr>Calibri</vt:lpstr>
      <vt:lpstr>Arial Unicode MS</vt:lpstr>
      <vt:lpstr>方正超粗黑简体</vt:lpstr>
      <vt:lpstr>Arial</vt:lpstr>
      <vt:lpstr>汉仪中楷简</vt:lpstr>
      <vt:lpstr>汉仪雅酷黑 75W</vt:lpstr>
      <vt:lpstr>黑体</vt:lpstr>
      <vt:lpstr>Wingdings 2</vt:lpstr>
      <vt:lpstr>Gill Sans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刘士微</dc:creator>
  <cp:lastModifiedBy>WPS_290979378</cp:lastModifiedBy>
  <cp:revision>259</cp:revision>
  <dcterms:created xsi:type="dcterms:W3CDTF">2017-08-18T03:02:00Z</dcterms:created>
  <dcterms:modified xsi:type="dcterms:W3CDTF">2022-08-03T08:55:51Z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2052-11.1.0.12300</vt:lpwstr>
  </property>
  <property fmtid="{D5CDD505-2E9C-101B-9397-08002B2CF9AE}" pid="3" name="KSOTemplateUUID">
    <vt:lpwstr>v1.0_mb_VBzp+4QoMW/m+MqSrXLKzg==</vt:lpwstr>
  </property>
  <property fmtid="{D5CDD505-2E9C-101B-9397-08002B2CF9AE}" pid="4" name="ICV">
    <vt:lpwstr>7CEB151BFD2A4482B59AF27D25157270</vt:lpwstr>
  </property>
</Properties>
</file>