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3.svg" ContentType="image/svg+xml"/>
  <Override PartName="/ppt/media/image15.svg" ContentType="image/svg+xml"/>
  <Override PartName="/ppt/media/image17.svg" ContentType="image/svg+xml"/>
  <Override PartName="/ppt/media/image1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41"/>
  </p:handoutMasterIdLst>
  <p:sldIdLst>
    <p:sldId id="416" r:id="rId3"/>
    <p:sldId id="518" r:id="rId4"/>
    <p:sldId id="418" r:id="rId5"/>
    <p:sldId id="463" r:id="rId7"/>
    <p:sldId id="464" r:id="rId8"/>
    <p:sldId id="576" r:id="rId9"/>
    <p:sldId id="465" r:id="rId10"/>
    <p:sldId id="466" r:id="rId11"/>
    <p:sldId id="467" r:id="rId12"/>
    <p:sldId id="457" r:id="rId13"/>
    <p:sldId id="458" r:id="rId14"/>
    <p:sldId id="459" r:id="rId15"/>
    <p:sldId id="460" r:id="rId16"/>
    <p:sldId id="461" r:id="rId17"/>
    <p:sldId id="553" r:id="rId18"/>
    <p:sldId id="468" r:id="rId19"/>
    <p:sldId id="554" r:id="rId20"/>
    <p:sldId id="470" r:id="rId21"/>
    <p:sldId id="471" r:id="rId22"/>
    <p:sldId id="472" r:id="rId23"/>
    <p:sldId id="473" r:id="rId24"/>
    <p:sldId id="474" r:id="rId25"/>
    <p:sldId id="475" r:id="rId26"/>
    <p:sldId id="476" r:id="rId27"/>
    <p:sldId id="442" r:id="rId28"/>
    <p:sldId id="506" r:id="rId29"/>
    <p:sldId id="507" r:id="rId30"/>
    <p:sldId id="496" r:id="rId31"/>
    <p:sldId id="608" r:id="rId32"/>
    <p:sldId id="609" r:id="rId33"/>
    <p:sldId id="610" r:id="rId34"/>
    <p:sldId id="611" r:id="rId35"/>
    <p:sldId id="612" r:id="rId36"/>
    <p:sldId id="502" r:id="rId37"/>
    <p:sldId id="503" r:id="rId38"/>
    <p:sldId id="504" r:id="rId39"/>
    <p:sldId id="505" r:id="rId40"/>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618"/>
    <a:srgbClr val="5587A7"/>
    <a:srgbClr val="6592B1"/>
    <a:srgbClr val="7199B7"/>
    <a:srgbClr val="FFAE4F"/>
    <a:srgbClr val="DD4E1F"/>
    <a:srgbClr val="ED7D31"/>
    <a:srgbClr val="F5A321"/>
    <a:srgbClr val="EEAF28"/>
    <a:srgbClr val="5265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5" d="100"/>
          <a:sy n="65" d="100"/>
        </p:scale>
        <p:origin x="72" y="10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5" Type="http://schemas.openxmlformats.org/officeDocument/2006/relationships/tags" Target="tags/tag63.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9272D7-1CF3-456D-A520-1FA39F0C406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7" name="文本框 6"/>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7" name="文本框 6"/>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7" name="文本框 6"/>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3D3D3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8" name="文本框 7"/>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0" name="文本框 9"/>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6" name="文本框 5"/>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8" name="文本框 7"/>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8" name="文本框 7"/>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xm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tags" Target="../tags/tag7.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image" Target="../media/image19.svg"/><Relationship Id="rId7" Type="http://schemas.openxmlformats.org/officeDocument/2006/relationships/image" Target="../media/image18.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4" Type="http://schemas.openxmlformats.org/officeDocument/2006/relationships/slideLayout" Target="../slideLayouts/slideLayout7.xml"/><Relationship Id="rId13" Type="http://schemas.openxmlformats.org/officeDocument/2006/relationships/image" Target="../media/image21.png"/><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2.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image" Target="../media/image25.png"/><Relationship Id="rId7" Type="http://schemas.openxmlformats.org/officeDocument/2006/relationships/tags" Target="../tags/tag27.xml"/><Relationship Id="rId6" Type="http://schemas.openxmlformats.org/officeDocument/2006/relationships/image" Target="../media/image24.png"/><Relationship Id="rId5" Type="http://schemas.openxmlformats.org/officeDocument/2006/relationships/tags" Target="../tags/tag26.xml"/><Relationship Id="rId4" Type="http://schemas.openxmlformats.org/officeDocument/2006/relationships/image" Target="../media/image23.png"/><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tags" Target="../tags/tag28.xml"/><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8" Type="http://schemas.openxmlformats.org/officeDocument/2006/relationships/slideLayout" Target="../slideLayouts/slideLayout1.xml"/><Relationship Id="rId27" Type="http://schemas.openxmlformats.org/officeDocument/2006/relationships/tags" Target="../tags/tag55.xml"/><Relationship Id="rId26" Type="http://schemas.openxmlformats.org/officeDocument/2006/relationships/tags" Target="../tags/tag54.xml"/><Relationship Id="rId25" Type="http://schemas.openxmlformats.org/officeDocument/2006/relationships/tags" Target="../tags/tag53.xml"/><Relationship Id="rId24" Type="http://schemas.openxmlformats.org/officeDocument/2006/relationships/tags" Target="../tags/tag52.xml"/><Relationship Id="rId23" Type="http://schemas.openxmlformats.org/officeDocument/2006/relationships/tags" Target="../tags/tag51.xml"/><Relationship Id="rId22" Type="http://schemas.openxmlformats.org/officeDocument/2006/relationships/tags" Target="../tags/tag50.xml"/><Relationship Id="rId21" Type="http://schemas.openxmlformats.org/officeDocument/2006/relationships/tags" Target="../tags/tag49.xml"/><Relationship Id="rId20" Type="http://schemas.openxmlformats.org/officeDocument/2006/relationships/tags" Target="../tags/tag48.xml"/><Relationship Id="rId2" Type="http://schemas.openxmlformats.org/officeDocument/2006/relationships/tags" Target="../tags/tag30.xml"/><Relationship Id="rId19" Type="http://schemas.openxmlformats.org/officeDocument/2006/relationships/tags" Target="../tags/tag47.xml"/><Relationship Id="rId18" Type="http://schemas.openxmlformats.org/officeDocument/2006/relationships/tags" Target="../tags/tag46.xml"/><Relationship Id="rId17" Type="http://schemas.openxmlformats.org/officeDocument/2006/relationships/tags" Target="../tags/tag45.xml"/><Relationship Id="rId16" Type="http://schemas.openxmlformats.org/officeDocument/2006/relationships/tags" Target="../tags/tag44.xml"/><Relationship Id="rId15" Type="http://schemas.openxmlformats.org/officeDocument/2006/relationships/tags" Target="../tags/tag43.xm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tags" Target="../tags/tag29.xml"/></Relationships>
</file>

<file path=ppt/slides/_rels/slide35.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image" Target="../media/image31.jpeg"/><Relationship Id="rId2" Type="http://schemas.openxmlformats.org/officeDocument/2006/relationships/image" Target="../media/image3.png"/><Relationship Id="rId12" Type="http://schemas.openxmlformats.org/officeDocument/2006/relationships/notesSlide" Target="../notesSlides/notesSlide2.xml"/><Relationship Id="rId11" Type="http://schemas.openxmlformats.org/officeDocument/2006/relationships/slideLayout" Target="../slideLayouts/slideLayout3.xml"/><Relationship Id="rId10" Type="http://schemas.openxmlformats.org/officeDocument/2006/relationships/image" Target="../media/image32.jpeg"/><Relationship Id="rId1" Type="http://schemas.openxmlformats.org/officeDocument/2006/relationships/tags" Target="../tags/tag5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9.jpeg"/><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0.png"/><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alphaModFix amt="80000"/>
          </a:blip>
          <a:srcRect t="18974" b="14573"/>
          <a:stretch>
            <a:fillRect/>
          </a:stretch>
        </p:blipFill>
        <p:spPr>
          <a:xfrm>
            <a:off x="1159510" y="1539240"/>
            <a:ext cx="9965690" cy="3160395"/>
          </a:xfrm>
          <a:prstGeom prst="rect">
            <a:avLst/>
          </a:prstGeom>
          <a:effectLst>
            <a:softEdge rad="63500"/>
          </a:effectLst>
        </p:spPr>
      </p:pic>
      <p:pic>
        <p:nvPicPr>
          <p:cNvPr id="10" name="图片 9" descr="logo"/>
          <p:cNvPicPr>
            <a:picLocks noChangeAspect="1"/>
          </p:cNvPicPr>
          <p:nvPr>
            <p:custDataLst>
              <p:tags r:id="rId2"/>
            </p:custDataLst>
          </p:nvPr>
        </p:nvPicPr>
        <p:blipFill>
          <a:blip r:embed="rId3"/>
          <a:stretch>
            <a:fillRect/>
          </a:stretch>
        </p:blipFill>
        <p:spPr>
          <a:xfrm>
            <a:off x="152400" y="-580390"/>
            <a:ext cx="4124960" cy="2750185"/>
          </a:xfrm>
          <a:prstGeom prst="rect">
            <a:avLst/>
          </a:prstGeom>
        </p:spPr>
      </p:pic>
      <p:sp>
        <p:nvSpPr>
          <p:cNvPr id="2051" name="矩形 30"/>
          <p:cNvSpPr/>
          <p:nvPr/>
        </p:nvSpPr>
        <p:spPr>
          <a:xfrm>
            <a:off x="8046085" y="4742815"/>
            <a:ext cx="3499485" cy="1291590"/>
          </a:xfrm>
          <a:prstGeom prst="rect">
            <a:avLst/>
          </a:prstGeom>
          <a:noFill/>
          <a:ln w="9525">
            <a:noFill/>
          </a:ln>
        </p:spPr>
        <p:txBody>
          <a:bodyPr wrap="square">
            <a:spAutoFit/>
          </a:bodyPr>
          <a:p>
            <a:pPr algn="l">
              <a:lnSpc>
                <a:spcPct val="130000"/>
              </a:lnSpc>
              <a:spcBef>
                <a:spcPct val="0"/>
              </a:spcBef>
              <a:buFont typeface="Arial" panose="020B0604020202020204" pitchFamily="34" charset="0"/>
              <a:buNone/>
            </a:pPr>
            <a:r>
              <a:rPr lang="zh-CN" altLang="en-US" sz="2000" dirty="0">
                <a:latin typeface="微软雅黑" panose="020B0503020204020204" charset="-122"/>
                <a:ea typeface="微软雅黑" panose="020B0503020204020204" charset="-122"/>
                <a:cs typeface="Arial" panose="020B0604020202020204" pitchFamily="34" charset="0"/>
                <a:sym typeface="+mn-ea"/>
              </a:rPr>
              <a:t>主讲人：</a:t>
            </a:r>
            <a:r>
              <a:rPr lang="en-US" altLang="zh-CN" sz="2000" dirty="0">
                <a:latin typeface="微软雅黑" panose="020B0503020204020204" charset="-122"/>
                <a:ea typeface="微软雅黑" panose="020B0503020204020204" charset="-122"/>
                <a:cs typeface="Arial" panose="020B0604020202020204" pitchFamily="34" charset="0"/>
                <a:sym typeface="+mn-ea"/>
              </a:rPr>
              <a:t>XXX</a:t>
            </a:r>
            <a:endParaRPr lang="zh-CN" altLang="en-US" sz="2000" dirty="0">
              <a:latin typeface="微软雅黑" panose="020B0503020204020204" charset="-122"/>
              <a:ea typeface="微软雅黑" panose="020B0503020204020204" charset="-122"/>
              <a:cs typeface="Arial" panose="020B0604020202020204" pitchFamily="34" charset="0"/>
              <a:sym typeface="+mn-ea"/>
            </a:endParaRPr>
          </a:p>
          <a:p>
            <a:pPr algn="l">
              <a:lnSpc>
                <a:spcPct val="130000"/>
              </a:lnSpc>
              <a:spcBef>
                <a:spcPct val="0"/>
              </a:spcBef>
              <a:buFont typeface="Arial" panose="020B0604020202020204" pitchFamily="34" charset="0"/>
              <a:buNone/>
            </a:pPr>
            <a:r>
              <a:rPr lang="zh-CN" altLang="en-US" sz="2000" dirty="0">
                <a:latin typeface="微软雅黑" panose="020B0503020204020204" charset="-122"/>
                <a:ea typeface="微软雅黑" panose="020B0503020204020204" charset="-122"/>
                <a:cs typeface="Arial" panose="020B0604020202020204" pitchFamily="34" charset="0"/>
                <a:sym typeface="+mn-ea"/>
              </a:rPr>
              <a:t>营业部：</a:t>
            </a:r>
            <a:r>
              <a:rPr lang="en-US" altLang="zh-CN" sz="2000" dirty="0">
                <a:latin typeface="微软雅黑" panose="020B0503020204020204" charset="-122"/>
                <a:ea typeface="微软雅黑" panose="020B0503020204020204" charset="-122"/>
                <a:cs typeface="Arial" panose="020B0604020202020204" pitchFamily="34" charset="0"/>
                <a:sym typeface="+mn-ea"/>
              </a:rPr>
              <a:t>XXX</a:t>
            </a:r>
            <a:endParaRPr lang="zh-CN" altLang="en-US" sz="2000" dirty="0">
              <a:latin typeface="微软雅黑" panose="020B0503020204020204" charset="-122"/>
              <a:ea typeface="微软雅黑" panose="020B0503020204020204" charset="-122"/>
              <a:cs typeface="Arial" panose="020B0604020202020204" pitchFamily="34" charset="0"/>
              <a:sym typeface="+mn-ea"/>
            </a:endParaRPr>
          </a:p>
          <a:p>
            <a:pPr algn="l">
              <a:lnSpc>
                <a:spcPct val="130000"/>
              </a:lnSpc>
              <a:spcBef>
                <a:spcPct val="0"/>
              </a:spcBef>
              <a:buFont typeface="Arial" panose="020B0604020202020204" pitchFamily="34" charset="0"/>
              <a:buNone/>
            </a:pPr>
            <a:r>
              <a:rPr lang="zh-CN" altLang="en-US" sz="2000" dirty="0" smtClean="0">
                <a:latin typeface="微软雅黑" panose="020B0503020204020204" charset="-122"/>
                <a:ea typeface="微软雅黑" panose="020B0503020204020204" charset="-122"/>
                <a:cs typeface="Arial" panose="020B0604020202020204" pitchFamily="34" charset="0"/>
                <a:sym typeface="+mn-ea"/>
              </a:rPr>
              <a:t>日</a:t>
            </a:r>
            <a:r>
              <a:rPr lang="en-US" altLang="zh-CN" sz="2000" dirty="0" smtClean="0">
                <a:latin typeface="微软雅黑" panose="020B0503020204020204" charset="-122"/>
                <a:ea typeface="微软雅黑" panose="020B0503020204020204" charset="-122"/>
                <a:cs typeface="Arial" panose="020B0604020202020204" pitchFamily="34" charset="0"/>
                <a:sym typeface="+mn-ea"/>
              </a:rPr>
              <a:t>    </a:t>
            </a:r>
            <a:r>
              <a:rPr lang="zh-CN" altLang="en-US" sz="2000" dirty="0" smtClean="0">
                <a:latin typeface="微软雅黑" panose="020B0503020204020204" charset="-122"/>
                <a:ea typeface="微软雅黑" panose="020B0503020204020204" charset="-122"/>
                <a:cs typeface="Arial" panose="020B0604020202020204" pitchFamily="34" charset="0"/>
                <a:sym typeface="+mn-ea"/>
              </a:rPr>
              <a:t>期：</a:t>
            </a:r>
            <a:r>
              <a:rPr lang="en-US" altLang="zh-CN" sz="2000" dirty="0" smtClean="0">
                <a:latin typeface="微软雅黑" panose="020B0503020204020204" charset="-122"/>
                <a:ea typeface="微软雅黑" panose="020B0503020204020204" charset="-122"/>
                <a:cs typeface="Arial" panose="020B0604020202020204" pitchFamily="34" charset="0"/>
                <a:sym typeface="+mn-ea"/>
              </a:rPr>
              <a:t>XX</a:t>
            </a:r>
            <a:r>
              <a:rPr lang="zh-CN" altLang="en-US" sz="2000" dirty="0" smtClean="0">
                <a:latin typeface="微软雅黑" panose="020B0503020204020204" charset="-122"/>
                <a:ea typeface="微软雅黑" panose="020B0503020204020204" charset="-122"/>
                <a:cs typeface="Arial" panose="020B0604020202020204" pitchFamily="34" charset="0"/>
                <a:sym typeface="+mn-ea"/>
              </a:rPr>
              <a:t>年</a:t>
            </a:r>
            <a:r>
              <a:rPr lang="en-US" altLang="zh-CN" sz="2000" dirty="0" smtClean="0">
                <a:latin typeface="微软雅黑" panose="020B0503020204020204" charset="-122"/>
                <a:ea typeface="微软雅黑" panose="020B0503020204020204" charset="-122"/>
                <a:cs typeface="Arial" panose="020B0604020202020204" pitchFamily="34" charset="0"/>
                <a:sym typeface="+mn-ea"/>
              </a:rPr>
              <a:t>XX</a:t>
            </a:r>
            <a:r>
              <a:rPr lang="zh-CN" altLang="en-US" sz="2000" dirty="0" smtClean="0">
                <a:latin typeface="微软雅黑" panose="020B0503020204020204" charset="-122"/>
                <a:ea typeface="微软雅黑" panose="020B0503020204020204" charset="-122"/>
                <a:cs typeface="Arial" panose="020B0604020202020204" pitchFamily="34" charset="0"/>
                <a:sym typeface="+mn-ea"/>
              </a:rPr>
              <a:t>月</a:t>
            </a:r>
            <a:r>
              <a:rPr lang="en-US" altLang="zh-CN" sz="2000" dirty="0" smtClean="0">
                <a:latin typeface="微软雅黑" panose="020B0503020204020204" charset="-122"/>
                <a:ea typeface="微软雅黑" panose="020B0503020204020204" charset="-122"/>
                <a:cs typeface="Arial" panose="020B0604020202020204" pitchFamily="34" charset="0"/>
                <a:sym typeface="+mn-ea"/>
              </a:rPr>
              <a:t>XX</a:t>
            </a:r>
            <a:r>
              <a:rPr lang="zh-CN" altLang="en-US" sz="2000" dirty="0" smtClean="0">
                <a:latin typeface="微软雅黑" panose="020B0503020204020204" charset="-122"/>
                <a:ea typeface="微软雅黑" panose="020B0503020204020204" charset="-122"/>
                <a:cs typeface="Arial" panose="020B0604020202020204" pitchFamily="34" charset="0"/>
                <a:sym typeface="+mn-ea"/>
              </a:rPr>
              <a:t>日</a:t>
            </a:r>
            <a:endParaRPr lang="zh-CN" altLang="en-US" sz="2000" dirty="0" smtClean="0">
              <a:latin typeface="微软雅黑" panose="020B0503020204020204" charset="-122"/>
              <a:ea typeface="微软雅黑" panose="020B0503020204020204" charset="-122"/>
              <a:cs typeface="Arial" panose="020B0604020202020204" pitchFamily="34" charset="0"/>
              <a:sym typeface="+mn-ea"/>
            </a:endParaRPr>
          </a:p>
        </p:txBody>
      </p:sp>
      <p:sp>
        <p:nvSpPr>
          <p:cNvPr id="11" name="矩形 19"/>
          <p:cNvSpPr/>
          <p:nvPr/>
        </p:nvSpPr>
        <p:spPr>
          <a:xfrm>
            <a:off x="0" y="6077585"/>
            <a:ext cx="12192000" cy="803910"/>
          </a:xfrm>
          <a:prstGeom prst="rect">
            <a:avLst/>
          </a:prstGeom>
          <a:solidFill>
            <a:srgbClr val="526573"/>
          </a:solidFill>
          <a:ln w="9525">
            <a:noFill/>
          </a:ln>
        </p:spPr>
        <p:txBody>
          <a:bodyPr anchor="ctr" anchorCtr="0"/>
          <a:p>
            <a:pPr algn="ctr" eaLnBrk="1" hangingPunct="1"/>
            <a:endParaRPr lang="zh-CN" altLang="en-US" dirty="0">
              <a:solidFill>
                <a:srgbClr val="FFFFFF"/>
              </a:solidFill>
              <a:latin typeface="Calibri" panose="020F0502020204030204" charset="0"/>
            </a:endParaRPr>
          </a:p>
        </p:txBody>
      </p:sp>
      <p:sp>
        <p:nvSpPr>
          <p:cNvPr id="13" name="文本框 12"/>
          <p:cNvSpPr txBox="1"/>
          <p:nvPr/>
        </p:nvSpPr>
        <p:spPr>
          <a:xfrm>
            <a:off x="1036320" y="6163945"/>
            <a:ext cx="9892030" cy="583565"/>
          </a:xfrm>
          <a:prstGeom prst="rect">
            <a:avLst/>
          </a:prstGeom>
          <a:noFill/>
        </p:spPr>
        <p:txBody>
          <a:bodyPr wrap="square" rtlCol="0">
            <a:spAutoFit/>
          </a:bodyPr>
          <a:p>
            <a:r>
              <a:rPr lang="zh-CN" altLang="en-US" sz="20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温馨提示：理性投资 远离非法证券活动</a:t>
            </a:r>
            <a:r>
              <a:rPr lang="en-US" altLang="zh-CN" sz="20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                      </a:t>
            </a:r>
            <a:r>
              <a:rPr lang="en-US" altLang="zh-CN" sz="2000" b="1" i="1" dirty="0" smtClean="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sym typeface="+mn-ea"/>
              </a:rPr>
              <a:t>7x24</a:t>
            </a:r>
            <a:r>
              <a:rPr lang="zh-CN" altLang="en-US" sz="2000" b="1" i="1" dirty="0" smtClean="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sym typeface="+mn-ea"/>
              </a:rPr>
              <a:t>小时客服热线：</a:t>
            </a:r>
            <a:r>
              <a:rPr lang="en-US" altLang="zh-CN" sz="3200" b="1" i="1" dirty="0" smtClean="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sym typeface="+mn-ea"/>
              </a:rPr>
              <a:t>95357</a:t>
            </a:r>
            <a:endParaRPr lang="en-US" altLang="zh-CN" sz="3200" b="1" i="1" dirty="0" smtClean="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sym typeface="+mn-ea"/>
            </a:endParaRPr>
          </a:p>
        </p:txBody>
      </p:sp>
      <p:sp>
        <p:nvSpPr>
          <p:cNvPr id="7" name="任意多边形: 形状 11"/>
          <p:cNvSpPr/>
          <p:nvPr/>
        </p:nvSpPr>
        <p:spPr>
          <a:xfrm flipV="1">
            <a:off x="3556000" y="1343660"/>
            <a:ext cx="4829175" cy="3802380"/>
          </a:xfrm>
          <a:custGeom>
            <a:avLst/>
            <a:gdLst>
              <a:gd name="connsiteX0" fmla="*/ 1355283 w 4829175"/>
              <a:gd name="connsiteY0" fmla="*/ 1668145 h 3802380"/>
              <a:gd name="connsiteX1" fmla="*/ 1477277 w 4829175"/>
              <a:gd name="connsiteY1" fmla="*/ 1668145 h 3802380"/>
              <a:gd name="connsiteX2" fmla="*/ 2415540 w 4829175"/>
              <a:gd name="connsiteY2" fmla="*/ 190500 h 3802380"/>
              <a:gd name="connsiteX3" fmla="*/ 3353804 w 4829175"/>
              <a:gd name="connsiteY3" fmla="*/ 1668145 h 3802380"/>
              <a:gd name="connsiteX4" fmla="*/ 3473894 w 4829175"/>
              <a:gd name="connsiteY4" fmla="*/ 1668145 h 3802380"/>
              <a:gd name="connsiteX5" fmla="*/ 2414588 w 4829175"/>
              <a:gd name="connsiteY5" fmla="*/ 0 h 3802380"/>
              <a:gd name="connsiteX6" fmla="*/ 0 w 4829175"/>
              <a:gd name="connsiteY6" fmla="*/ 3802380 h 3802380"/>
              <a:gd name="connsiteX7" fmla="*/ 4829175 w 4829175"/>
              <a:gd name="connsiteY7" fmla="*/ 3802380 h 3802380"/>
              <a:gd name="connsiteX8" fmla="*/ 4241658 w 4829175"/>
              <a:gd name="connsiteY8" fmla="*/ 2877185 h 3802380"/>
              <a:gd name="connsiteX9" fmla="*/ 4121510 w 4829175"/>
              <a:gd name="connsiteY9" fmla="*/ 2877185 h 3802380"/>
              <a:gd name="connsiteX10" fmla="*/ 4654550 w 4829175"/>
              <a:gd name="connsiteY10" fmla="*/ 3716655 h 3802380"/>
              <a:gd name="connsiteX11" fmla="*/ 176530 w 4829175"/>
              <a:gd name="connsiteY11" fmla="*/ 3716655 h 3802380"/>
              <a:gd name="connsiteX12" fmla="*/ 709570 w 4829175"/>
              <a:gd name="connsiteY12" fmla="*/ 2877185 h 3802380"/>
              <a:gd name="connsiteX13" fmla="*/ 587518 w 4829175"/>
              <a:gd name="connsiteY13" fmla="*/ 2877185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9175" h="3802380">
                <a:moveTo>
                  <a:pt x="1355283" y="1668145"/>
                </a:moveTo>
                <a:lnTo>
                  <a:pt x="1477277" y="1668145"/>
                </a:lnTo>
                <a:lnTo>
                  <a:pt x="2415540" y="190500"/>
                </a:lnTo>
                <a:lnTo>
                  <a:pt x="3353804" y="1668145"/>
                </a:lnTo>
                <a:lnTo>
                  <a:pt x="3473894" y="1668145"/>
                </a:lnTo>
                <a:lnTo>
                  <a:pt x="2414588" y="0"/>
                </a:lnTo>
                <a:close/>
                <a:moveTo>
                  <a:pt x="0" y="3802380"/>
                </a:moveTo>
                <a:lnTo>
                  <a:pt x="4829175" y="3802380"/>
                </a:lnTo>
                <a:lnTo>
                  <a:pt x="4241658" y="2877185"/>
                </a:lnTo>
                <a:lnTo>
                  <a:pt x="4121510" y="2877185"/>
                </a:lnTo>
                <a:lnTo>
                  <a:pt x="4654550" y="3716655"/>
                </a:lnTo>
                <a:lnTo>
                  <a:pt x="176530" y="3716655"/>
                </a:lnTo>
                <a:lnTo>
                  <a:pt x="709570" y="2877185"/>
                </a:lnTo>
                <a:lnTo>
                  <a:pt x="587518" y="2877185"/>
                </a:lnTo>
                <a:close/>
              </a:path>
            </a:pathLst>
          </a:custGeom>
          <a:noFill/>
          <a:ln w="28575">
            <a:solidFill>
              <a:srgbClr val="52657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n>
                <a:solidFill>
                  <a:schemeClr val="bg1"/>
                </a:solidFill>
              </a:ln>
              <a:noFill/>
            </a:endParaRPr>
          </a:p>
        </p:txBody>
      </p:sp>
      <p:sp>
        <p:nvSpPr>
          <p:cNvPr id="8" name="文本框 7"/>
          <p:cNvSpPr txBox="1"/>
          <p:nvPr/>
        </p:nvSpPr>
        <p:spPr>
          <a:xfrm>
            <a:off x="2319655" y="2334895"/>
            <a:ext cx="7301230" cy="1106805"/>
          </a:xfrm>
          <a:prstGeom prst="rect">
            <a:avLst/>
          </a:prstGeom>
          <a:noFill/>
        </p:spPr>
        <p:txBody>
          <a:bodyPr wrap="square" rtlCol="0">
            <a:spAutoFit/>
          </a:bodyPr>
          <a:p>
            <a:pPr algn="ctr"/>
            <a:r>
              <a:rPr lang="zh-CN" altLang="en-US" sz="6600" b="1" dirty="0">
                <a:solidFill>
                  <a:schemeClr val="accent2"/>
                </a:solidFill>
                <a:latin typeface="方正兰亭黑_GBK" pitchFamily="2" charset="-122"/>
                <a:ea typeface="方正兰亭黑_GBK" pitchFamily="2" charset="-122"/>
                <a:sym typeface="+mn-ea"/>
              </a:rPr>
              <a:t>中学金融史</a:t>
            </a:r>
            <a:endParaRPr lang="en-US" altLang="zh-CN" sz="6600" b="1" dirty="0">
              <a:solidFill>
                <a:schemeClr val="accent2"/>
              </a:solidFill>
              <a:latin typeface="方正兰亭黑_GBK" pitchFamily="2" charset="-122"/>
              <a:ea typeface="方正兰亭黑_GBK" pitchFamily="2"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191250" y="302260"/>
            <a:ext cx="6000750" cy="6252845"/>
          </a:xfrm>
          <a:prstGeom prst="rect">
            <a:avLst/>
          </a:prstGeom>
        </p:spPr>
      </p:pic>
      <p:grpSp>
        <p:nvGrpSpPr>
          <p:cNvPr id="53" name="íṩľîḑè"/>
          <p:cNvGrpSpPr/>
          <p:nvPr/>
        </p:nvGrpSpPr>
        <p:grpSpPr>
          <a:xfrm rot="0">
            <a:off x="4557395" y="30226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grpSp>
        <p:nvGrpSpPr>
          <p:cNvPr id="57" name="组合 56"/>
          <p:cNvGrpSpPr/>
          <p:nvPr/>
        </p:nvGrpSpPr>
        <p:grpSpPr>
          <a:xfrm>
            <a:off x="894739" y="1943660"/>
            <a:ext cx="7091506" cy="2054895"/>
            <a:chOff x="2860064" y="1502335"/>
            <a:chExt cx="7091506" cy="2054895"/>
          </a:xfrm>
        </p:grpSpPr>
        <p:sp>
          <p:nvSpPr>
            <p:cNvPr id="58" name="îṧliďe"/>
            <p:cNvSpPr/>
            <p:nvPr/>
          </p:nvSpPr>
          <p:spPr>
            <a:xfrm>
              <a:off x="2860064" y="1502335"/>
              <a:ext cx="108000" cy="1532965"/>
            </a:xfrm>
            <a:prstGeom prst="rect">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9" name="文本框 58"/>
            <p:cNvSpPr txBox="1"/>
            <p:nvPr/>
          </p:nvSpPr>
          <p:spPr>
            <a:xfrm>
              <a:off x="2968064" y="2111970"/>
              <a:ext cx="6983506" cy="1445260"/>
            </a:xfrm>
            <a:prstGeom prst="rect">
              <a:avLst/>
            </a:prstGeom>
            <a:noFill/>
          </p:spPr>
          <p:txBody>
            <a:bodyPr wrap="square" rtlCol="0">
              <a:spAutoFit/>
            </a:bodyPr>
            <a:lstStyle/>
            <a:p>
              <a:r>
                <a:rPr lang="zh-CN" altLang="en-US" sz="4000" b="1" dirty="0">
                  <a:solidFill>
                    <a:schemeClr val="tx1"/>
                  </a:solidFill>
                  <a:latin typeface="微软雅黑" panose="020B0503020204020204" charset="-122"/>
                  <a:ea typeface="微软雅黑" panose="020B0503020204020204" charset="-122"/>
                  <a:cs typeface="微软雅黑" panose="020B0503020204020204" charset="-122"/>
                  <a:sym typeface="+mn-lt"/>
                </a:rPr>
                <a:t>证券行业发展历程</a:t>
              </a:r>
              <a:r>
                <a:rPr lang="en-US" altLang="zh-CN" sz="4400" b="1" dirty="0">
                  <a:solidFill>
                    <a:schemeClr val="tx1"/>
                  </a:solidFill>
                  <a:latin typeface="微软雅黑" panose="020B0503020204020204" charset="-122"/>
                  <a:ea typeface="微软雅黑" panose="020B0503020204020204" charset="-122"/>
                  <a:cs typeface="微软雅黑" panose="020B0503020204020204" charset="-122"/>
                  <a:sym typeface="+mn-lt"/>
                </a:rPr>
                <a:t> </a:t>
              </a:r>
              <a:endParaRPr lang="zh-CN" altLang="en-US" sz="4400" b="1" dirty="0">
                <a:solidFill>
                  <a:schemeClr val="tx1"/>
                </a:solidFill>
                <a:latin typeface="微软雅黑" panose="020B0503020204020204" charset="-122"/>
                <a:ea typeface="微软雅黑" panose="020B0503020204020204" charset="-122"/>
                <a:cs typeface="微软雅黑" panose="020B0503020204020204" charset="-122"/>
                <a:sym typeface="+mn-lt"/>
              </a:endParaRPr>
            </a:p>
            <a:p>
              <a:endParaRPr lang="zh-CN" altLang="en-US" sz="4400" b="1" dirty="0">
                <a:solidFill>
                  <a:schemeClr val="tx1"/>
                </a:solidFill>
                <a:latin typeface="微软雅黑" panose="020B0503020204020204" charset="-122"/>
                <a:ea typeface="微软雅黑" panose="020B0503020204020204" charset="-122"/>
                <a:cs typeface="微软雅黑" panose="020B0503020204020204" charset="-122"/>
                <a:sym typeface="+mn-lt"/>
              </a:endParaRPr>
            </a:p>
          </p:txBody>
        </p:sp>
        <p:sp>
          <p:nvSpPr>
            <p:cNvPr id="60" name="íṩľîḑé"/>
            <p:cNvSpPr/>
            <p:nvPr>
              <p:custDataLst>
                <p:tags r:id="rId2"/>
              </p:custDataLst>
            </p:nvPr>
          </p:nvSpPr>
          <p:spPr>
            <a:xfrm>
              <a:off x="2968064" y="1595319"/>
              <a:ext cx="1552772" cy="446763"/>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4400" b="1" dirty="0">
                  <a:solidFill>
                    <a:schemeClr val="accent2"/>
                  </a:solidFill>
                  <a:latin typeface="微软雅黑" panose="020B0503020204020204" charset="-122"/>
                  <a:ea typeface="微软雅黑" panose="020B0503020204020204" charset="-122"/>
                </a:rPr>
                <a:t>02</a:t>
              </a:r>
              <a:endParaRPr lang="en-US" altLang="zh-CN" sz="4400" b="1" dirty="0">
                <a:solidFill>
                  <a:schemeClr val="accent2"/>
                </a:solidFill>
                <a:latin typeface="微软雅黑" panose="020B0503020204020204" charset="-122"/>
                <a:ea typeface="微软雅黑" panose="020B0503020204020204" charset="-122"/>
              </a:endParaRPr>
            </a:p>
          </p:txBody>
        </p:sp>
      </p:grpSp>
      <p:pic>
        <p:nvPicPr>
          <p:cNvPr id="63" name="图片 62" descr="logo"/>
          <p:cNvPicPr>
            <a:picLocks noChangeAspect="1"/>
          </p:cNvPicPr>
          <p:nvPr/>
        </p:nvPicPr>
        <p:blipFill>
          <a:blip r:embed="rId3"/>
          <a:stretch>
            <a:fillRect/>
          </a:stretch>
        </p:blipFill>
        <p:spPr>
          <a:xfrm>
            <a:off x="132715" y="-460375"/>
            <a:ext cx="4124960" cy="27501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65" name="直接连接符 64"/>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grpSp>
        <p:nvGrpSpPr>
          <p:cNvPr id="6" name="图形"/>
          <p:cNvGrpSpPr/>
          <p:nvPr/>
        </p:nvGrpSpPr>
        <p:grpSpPr>
          <a:xfrm>
            <a:off x="681481" y="1662865"/>
            <a:ext cx="10431924" cy="4203751"/>
            <a:chOff x="751" y="2334"/>
            <a:chExt cx="17277" cy="7214"/>
          </a:xfrm>
        </p:grpSpPr>
        <p:grpSp>
          <p:nvGrpSpPr>
            <p:cNvPr id="4" name="组合 3"/>
            <p:cNvGrpSpPr/>
            <p:nvPr/>
          </p:nvGrpSpPr>
          <p:grpSpPr>
            <a:xfrm>
              <a:off x="8852" y="2751"/>
              <a:ext cx="9176" cy="6797"/>
              <a:chOff x="9239" y="2751"/>
              <a:chExt cx="9176" cy="6797"/>
            </a:xfrm>
          </p:grpSpPr>
          <p:sp>
            <p:nvSpPr>
              <p:cNvPr id="109" name="图形"/>
              <p:cNvSpPr/>
              <p:nvPr/>
            </p:nvSpPr>
            <p:spPr>
              <a:xfrm>
                <a:off x="9239" y="2848"/>
                <a:ext cx="1383" cy="1383"/>
              </a:xfrm>
              <a:prstGeom prst="ellipse">
                <a:avLst/>
              </a:pr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微软雅黑" panose="020B0503020204020204" charset="-122"/>
                    <a:ea typeface="微软雅黑" panose="020B0503020204020204" charset="-122"/>
                    <a:cs typeface="+mn-ea"/>
                  </a:rPr>
                  <a:t>01</a:t>
                </a:r>
                <a:endParaRPr lang="en-US" sz="2400" b="1" dirty="0">
                  <a:solidFill>
                    <a:schemeClr val="bg1"/>
                  </a:solidFill>
                  <a:latin typeface="微软雅黑" panose="020B0503020204020204" charset="-122"/>
                  <a:ea typeface="微软雅黑" panose="020B0503020204020204" charset="-122"/>
                  <a:cs typeface="+mn-ea"/>
                </a:endParaRPr>
              </a:p>
            </p:txBody>
          </p:sp>
          <p:sp>
            <p:nvSpPr>
              <p:cNvPr id="114" name="图形"/>
              <p:cNvSpPr/>
              <p:nvPr/>
            </p:nvSpPr>
            <p:spPr>
              <a:xfrm>
                <a:off x="9239" y="6163"/>
                <a:ext cx="1383" cy="1383"/>
              </a:xfrm>
              <a:prstGeom prst="ellipse">
                <a:avLst/>
              </a:prstGeom>
              <a:solidFill>
                <a:srgbClr val="526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微软雅黑" panose="020B0503020204020204" charset="-122"/>
                    <a:ea typeface="微软雅黑" panose="020B0503020204020204" charset="-122"/>
                    <a:cs typeface="+mn-ea"/>
                    <a:sym typeface="+mn-ea"/>
                  </a:rPr>
                  <a:t>02</a:t>
                </a:r>
                <a:endParaRPr lang="en-US" sz="2400" b="1" dirty="0">
                  <a:solidFill>
                    <a:schemeClr val="bg1"/>
                  </a:solidFill>
                  <a:latin typeface="微软雅黑" panose="020B0503020204020204" charset="-122"/>
                  <a:ea typeface="微软雅黑" panose="020B0503020204020204" charset="-122"/>
                  <a:cs typeface="+mn-ea"/>
                  <a:sym typeface="+mn-ea"/>
                </a:endParaRPr>
              </a:p>
            </p:txBody>
          </p:sp>
          <p:sp>
            <p:nvSpPr>
              <p:cNvPr id="5" name="图形"/>
              <p:cNvSpPr txBox="1">
                <a:spLocks noChangeArrowheads="1"/>
              </p:cNvSpPr>
              <p:nvPr/>
            </p:nvSpPr>
            <p:spPr bwMode="auto">
              <a:xfrm>
                <a:off x="10856" y="2751"/>
                <a:ext cx="7559" cy="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lang="en-US" altLang="zh-CN" sz="1800">
                    <a:solidFill>
                      <a:schemeClr val="tx1"/>
                    </a:solidFill>
                    <a:latin typeface="微软雅黑" panose="020B0503020204020204" charset="-122"/>
                    <a:cs typeface="微软雅黑" panose="020B0503020204020204" charset="-122"/>
                    <a:sym typeface="思源黑体 CN Medium" panose="020B0600000000000000" charset="-122"/>
                  </a:rPr>
                  <a:t>       </a:t>
                </a:r>
                <a:r>
                  <a:rPr lang="zh-CN" sz="1800">
                    <a:solidFill>
                      <a:schemeClr val="tx1"/>
                    </a:solidFill>
                    <a:latin typeface="微软雅黑" panose="020B0503020204020204" charset="-122"/>
                    <a:cs typeface="微软雅黑" panose="020B0503020204020204" charset="-122"/>
                    <a:sym typeface="思源黑体 CN Medium" panose="020B0600000000000000" charset="-122"/>
                  </a:rPr>
                  <a:t>证券市场的产生，首先是股份制度的产生和发展。股份制是证券市场经济发展的必然产物。</a:t>
                </a:r>
                <a:endParaRPr lang="zh-CN" altLang="en-US" sz="1600" dirty="0">
                  <a:solidFill>
                    <a:schemeClr val="tx1"/>
                  </a:solidFill>
                  <a:latin typeface="微软雅黑" panose="020B0503020204020204" charset="-122"/>
                  <a:sym typeface="思源黑体 CN Medium" panose="020B0600000000000000" charset="-122"/>
                </a:endParaRPr>
              </a:p>
            </p:txBody>
          </p:sp>
          <p:sp>
            <p:nvSpPr>
              <p:cNvPr id="7" name="图形"/>
              <p:cNvSpPr txBox="1">
                <a:spLocks noChangeArrowheads="1"/>
              </p:cNvSpPr>
              <p:nvPr/>
            </p:nvSpPr>
            <p:spPr bwMode="auto">
              <a:xfrm>
                <a:off x="10856" y="5270"/>
                <a:ext cx="7413" cy="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lvl="0" indent="0" algn="l">
                  <a:lnSpc>
                    <a:spcPct val="150000"/>
                  </a:lnSpc>
                  <a:spcBef>
                    <a:spcPct val="0"/>
                  </a:spcBef>
                  <a:buNone/>
                </a:pPr>
                <a:r>
                  <a:rPr lang="en-US" altLang="zh-CN" sz="1800">
                    <a:solidFill>
                      <a:schemeClr val="tx1"/>
                    </a:solidFill>
                    <a:latin typeface="微软雅黑" panose="020B0503020204020204" charset="-122"/>
                    <a:cs typeface="微软雅黑" panose="020B0503020204020204" charset="-122"/>
                    <a:sym typeface="思源黑体 CN Medium" panose="020B0600000000000000" charset="-122"/>
                  </a:rPr>
                  <a:t>       </a:t>
                </a:r>
                <a:r>
                  <a:rPr lang="zh-CN" sz="1800">
                    <a:solidFill>
                      <a:schemeClr val="tx1"/>
                    </a:solidFill>
                    <a:latin typeface="微软雅黑" panose="020B0503020204020204" charset="-122"/>
                    <a:cs typeface="微软雅黑" panose="020B0503020204020204" charset="-122"/>
                    <a:sym typeface="思源黑体 CN Medium" panose="020B0600000000000000" charset="-122"/>
                  </a:rPr>
                  <a:t>随着人类社会分工的日益发达、社会化大生产逐渐取代了自给自足的小生产。无论是生产者自身的资本积累，还是有限的借贷资本，都难以满足企业从事社会化大生产所需要的巨额资金，于是股份公司和股份制制度应运而生。</a:t>
                </a:r>
                <a:endParaRPr lang="zh-CN" sz="1800">
                  <a:solidFill>
                    <a:schemeClr val="tx1"/>
                  </a:solidFill>
                  <a:latin typeface="微软雅黑" panose="020B0503020204020204" charset="-122"/>
                  <a:cs typeface="微软雅黑" panose="020B0503020204020204" charset="-122"/>
                  <a:sym typeface="思源黑体 CN Medium" panose="020B0600000000000000" charset="-122"/>
                </a:endParaRPr>
              </a:p>
            </p:txBody>
          </p:sp>
        </p:grpSp>
        <p:pic>
          <p:nvPicPr>
            <p:cNvPr id="8" name="图形" descr="E:\007千图网2\素材库\003金融理财\【金融】金融商务人士洽谈业务元素.png【金融】金融商务人士洽谈业务元素"/>
            <p:cNvPicPr>
              <a:picLocks noChangeAspect="1"/>
            </p:cNvPicPr>
            <p:nvPr/>
          </p:nvPicPr>
          <p:blipFill>
            <a:blip r:embed="rId1"/>
            <a:srcRect/>
            <a:stretch>
              <a:fillRect/>
            </a:stretch>
          </p:blipFill>
          <p:spPr>
            <a:xfrm>
              <a:off x="751" y="2334"/>
              <a:ext cx="6802" cy="6802"/>
            </a:xfrm>
            <a:prstGeom prst="rect">
              <a:avLst/>
            </a:prstGeom>
          </p:spPr>
        </p:pic>
      </p:grpSp>
      <p:sp>
        <p:nvSpPr>
          <p:cNvPr id="9" name="矩形 8"/>
          <p:cNvSpPr/>
          <p:nvPr/>
        </p:nvSpPr>
        <p:spPr>
          <a:xfrm>
            <a:off x="654781" y="264030"/>
            <a:ext cx="35299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lt"/>
              </a:rPr>
              <a:t>2.1</a:t>
            </a:r>
            <a:r>
              <a:rPr lang="zh-CN" altLang="en-US" sz="2800" dirty="0">
                <a:solidFill>
                  <a:srgbClr val="FF9618"/>
                </a:solidFill>
                <a:latin typeface="微软雅黑" panose="020B0503020204020204" charset="-122"/>
                <a:ea typeface="微软雅黑" panose="020B0503020204020204" charset="-122"/>
                <a:sym typeface="+mn-lt"/>
              </a:rPr>
              <a:t>证券行业发展历程</a:t>
            </a:r>
            <a:endParaRPr lang="zh-CN" altLang="en-US" sz="2800" dirty="0">
              <a:solidFill>
                <a:srgbClr val="FF9618"/>
              </a:solidFill>
              <a:latin typeface="微软雅黑" panose="020B0503020204020204" charset="-122"/>
              <a:ea typeface="微软雅黑" panose="020B0503020204020204" charset="-122"/>
              <a:sym typeface="+mn-lt"/>
            </a:endParaRPr>
          </a:p>
        </p:txBody>
      </p:sp>
      <p:sp>
        <p:nvSpPr>
          <p:cNvPr id="10" name="文本框 9"/>
          <p:cNvSpPr txBox="1"/>
          <p:nvPr/>
        </p:nvSpPr>
        <p:spPr>
          <a:xfrm>
            <a:off x="794385" y="1077595"/>
            <a:ext cx="3418205" cy="460375"/>
          </a:xfrm>
          <a:prstGeom prst="rect">
            <a:avLst/>
          </a:prstGeom>
          <a:solidFill>
            <a:srgbClr val="FF9618"/>
          </a:solidFill>
        </p:spPr>
        <p:txBody>
          <a:bodyPr wrap="square" rtlCol="0" anchor="t">
            <a:spAutoFit/>
          </a:bodyPr>
          <a:p>
            <a:pPr algn="ctr"/>
            <a:r>
              <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rPr>
              <a:t>证券市场的产生</a:t>
            </a:r>
            <a:r>
              <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rPr>
              <a:t>背景</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5" name="Arrow_04"/>
          <p:cNvGrpSpPr/>
          <p:nvPr/>
        </p:nvGrpSpPr>
        <p:grpSpPr>
          <a:xfrm rot="0">
            <a:off x="6231890" y="1889760"/>
            <a:ext cx="2915285" cy="1024890"/>
            <a:chOff x="6453188" y="2844800"/>
            <a:chExt cx="3697288" cy="1509713"/>
          </a:xfrm>
        </p:grpSpPr>
        <p:sp>
          <p:nvSpPr>
            <p:cNvPr id="27" name="Freeform 75"/>
            <p:cNvSpPr/>
            <p:nvPr/>
          </p:nvSpPr>
          <p:spPr bwMode="auto">
            <a:xfrm>
              <a:off x="6453188" y="2844800"/>
              <a:ext cx="3697288" cy="1509713"/>
            </a:xfrm>
            <a:custGeom>
              <a:avLst/>
              <a:gdLst>
                <a:gd name="T0" fmla="*/ 0 w 971"/>
                <a:gd name="T1" fmla="*/ 0 h 396"/>
                <a:gd name="T2" fmla="*/ 0 w 971"/>
                <a:gd name="T3" fmla="*/ 12 h 396"/>
                <a:gd name="T4" fmla="*/ 947 w 971"/>
                <a:gd name="T5" fmla="*/ 396 h 396"/>
                <a:gd name="T6" fmla="*/ 947 w 971"/>
                <a:gd name="T7" fmla="*/ 396 h 396"/>
              </a:gdLst>
              <a:ahLst/>
              <a:cxnLst>
                <a:cxn ang="0">
                  <a:pos x="T0" y="T1"/>
                </a:cxn>
                <a:cxn ang="0">
                  <a:pos x="T2" y="T3"/>
                </a:cxn>
                <a:cxn ang="0">
                  <a:pos x="T4" y="T5"/>
                </a:cxn>
                <a:cxn ang="0">
                  <a:pos x="T6" y="T7"/>
                </a:cxn>
              </a:cxnLst>
              <a:rect l="0" t="0" r="r" b="b"/>
              <a:pathLst>
                <a:path w="971" h="396">
                  <a:moveTo>
                    <a:pt x="0" y="0"/>
                  </a:moveTo>
                  <a:cubicBezTo>
                    <a:pt x="0" y="12"/>
                    <a:pt x="0" y="12"/>
                    <a:pt x="0" y="12"/>
                  </a:cubicBezTo>
                  <a:cubicBezTo>
                    <a:pt x="0" y="240"/>
                    <a:pt x="971" y="100"/>
                    <a:pt x="947" y="396"/>
                  </a:cubicBezTo>
                  <a:cubicBezTo>
                    <a:pt x="947" y="396"/>
                    <a:pt x="947" y="396"/>
                    <a:pt x="947" y="396"/>
                  </a:cubicBezTo>
                </a:path>
              </a:pathLst>
            </a:custGeom>
            <a:noFill/>
            <a:ln w="15875"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endParaRPr lang="ru-RU"/>
            </a:p>
          </p:txBody>
        </p:sp>
        <p:sp>
          <p:nvSpPr>
            <p:cNvPr id="28" name="Freeform 76"/>
            <p:cNvSpPr/>
            <p:nvPr/>
          </p:nvSpPr>
          <p:spPr bwMode="auto">
            <a:xfrm>
              <a:off x="10010775" y="4251325"/>
              <a:ext cx="98425" cy="103188"/>
            </a:xfrm>
            <a:custGeom>
              <a:avLst/>
              <a:gdLst>
                <a:gd name="T0" fmla="*/ 0 w 62"/>
                <a:gd name="T1" fmla="*/ 0 h 65"/>
                <a:gd name="T2" fmla="*/ 31 w 62"/>
                <a:gd name="T3" fmla="*/ 65 h 65"/>
                <a:gd name="T4" fmla="*/ 62 w 62"/>
                <a:gd name="T5" fmla="*/ 0 h 65"/>
              </a:gdLst>
              <a:ahLst/>
              <a:cxnLst>
                <a:cxn ang="0">
                  <a:pos x="T0" y="T1"/>
                </a:cxn>
                <a:cxn ang="0">
                  <a:pos x="T2" y="T3"/>
                </a:cxn>
                <a:cxn ang="0">
                  <a:pos x="T4" y="T5"/>
                </a:cxn>
              </a:cxnLst>
              <a:rect l="0" t="0" r="r" b="b"/>
              <a:pathLst>
                <a:path w="62" h="65">
                  <a:moveTo>
                    <a:pt x="0" y="0"/>
                  </a:moveTo>
                  <a:lnTo>
                    <a:pt x="31" y="65"/>
                  </a:lnTo>
                  <a:lnTo>
                    <a:pt x="62" y="0"/>
                  </a:lnTo>
                </a:path>
              </a:pathLst>
            </a:custGeom>
            <a:noFill/>
            <a:ln w="15875"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endParaRPr lang="ru-RU"/>
            </a:p>
          </p:txBody>
        </p:sp>
      </p:grpSp>
      <p:grpSp>
        <p:nvGrpSpPr>
          <p:cNvPr id="67" name="Arrow_01"/>
          <p:cNvGrpSpPr/>
          <p:nvPr/>
        </p:nvGrpSpPr>
        <p:grpSpPr>
          <a:xfrm rot="0">
            <a:off x="3041015" y="1889760"/>
            <a:ext cx="2915285" cy="1024890"/>
            <a:chOff x="2268538" y="2844800"/>
            <a:chExt cx="3697288" cy="1509713"/>
          </a:xfrm>
        </p:grpSpPr>
        <p:sp>
          <p:nvSpPr>
            <p:cNvPr id="68" name="Freeform 71"/>
            <p:cNvSpPr/>
            <p:nvPr/>
          </p:nvSpPr>
          <p:spPr bwMode="auto">
            <a:xfrm>
              <a:off x="2268538" y="2844800"/>
              <a:ext cx="3697288" cy="1509713"/>
            </a:xfrm>
            <a:custGeom>
              <a:avLst/>
              <a:gdLst>
                <a:gd name="T0" fmla="*/ 971 w 971"/>
                <a:gd name="T1" fmla="*/ 0 h 396"/>
                <a:gd name="T2" fmla="*/ 971 w 971"/>
                <a:gd name="T3" fmla="*/ 12 h 396"/>
                <a:gd name="T4" fmla="*/ 24 w 971"/>
                <a:gd name="T5" fmla="*/ 396 h 396"/>
                <a:gd name="T6" fmla="*/ 24 w 971"/>
                <a:gd name="T7" fmla="*/ 396 h 396"/>
              </a:gdLst>
              <a:ahLst/>
              <a:cxnLst>
                <a:cxn ang="0">
                  <a:pos x="T0" y="T1"/>
                </a:cxn>
                <a:cxn ang="0">
                  <a:pos x="T2" y="T3"/>
                </a:cxn>
                <a:cxn ang="0">
                  <a:pos x="T4" y="T5"/>
                </a:cxn>
                <a:cxn ang="0">
                  <a:pos x="T6" y="T7"/>
                </a:cxn>
              </a:cxnLst>
              <a:rect l="0" t="0" r="r" b="b"/>
              <a:pathLst>
                <a:path w="971" h="396">
                  <a:moveTo>
                    <a:pt x="971" y="0"/>
                  </a:moveTo>
                  <a:cubicBezTo>
                    <a:pt x="971" y="12"/>
                    <a:pt x="971" y="12"/>
                    <a:pt x="971" y="12"/>
                  </a:cubicBezTo>
                  <a:cubicBezTo>
                    <a:pt x="971" y="240"/>
                    <a:pt x="0" y="100"/>
                    <a:pt x="24" y="396"/>
                  </a:cubicBezTo>
                  <a:cubicBezTo>
                    <a:pt x="24" y="396"/>
                    <a:pt x="24" y="396"/>
                    <a:pt x="24" y="396"/>
                  </a:cubicBezTo>
                </a:path>
              </a:pathLst>
            </a:custGeom>
            <a:noFill/>
            <a:ln w="15875"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endParaRPr lang="ru-RU"/>
            </a:p>
          </p:txBody>
        </p:sp>
        <p:sp>
          <p:nvSpPr>
            <p:cNvPr id="69" name="Freeform 72"/>
            <p:cNvSpPr/>
            <p:nvPr/>
          </p:nvSpPr>
          <p:spPr bwMode="auto">
            <a:xfrm>
              <a:off x="2311400" y="4251325"/>
              <a:ext cx="98425" cy="103188"/>
            </a:xfrm>
            <a:custGeom>
              <a:avLst/>
              <a:gdLst>
                <a:gd name="T0" fmla="*/ 62 w 62"/>
                <a:gd name="T1" fmla="*/ 0 h 65"/>
                <a:gd name="T2" fmla="*/ 31 w 62"/>
                <a:gd name="T3" fmla="*/ 65 h 65"/>
                <a:gd name="T4" fmla="*/ 0 w 62"/>
                <a:gd name="T5" fmla="*/ 0 h 65"/>
              </a:gdLst>
              <a:ahLst/>
              <a:cxnLst>
                <a:cxn ang="0">
                  <a:pos x="T0" y="T1"/>
                </a:cxn>
                <a:cxn ang="0">
                  <a:pos x="T2" y="T3"/>
                </a:cxn>
                <a:cxn ang="0">
                  <a:pos x="T4" y="T5"/>
                </a:cxn>
              </a:cxnLst>
              <a:rect l="0" t="0" r="r" b="b"/>
              <a:pathLst>
                <a:path w="62" h="65">
                  <a:moveTo>
                    <a:pt x="62" y="0"/>
                  </a:moveTo>
                  <a:lnTo>
                    <a:pt x="31" y="65"/>
                  </a:lnTo>
                  <a:lnTo>
                    <a:pt x="0" y="0"/>
                  </a:lnTo>
                </a:path>
              </a:pathLst>
            </a:custGeom>
            <a:noFill/>
            <a:ln w="15875"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endParaRPr lang="ru-RU"/>
            </a:p>
          </p:txBody>
        </p:sp>
      </p:grpSp>
      <p:grpSp>
        <p:nvGrpSpPr>
          <p:cNvPr id="80" name="组合 79"/>
          <p:cNvGrpSpPr/>
          <p:nvPr/>
        </p:nvGrpSpPr>
        <p:grpSpPr>
          <a:xfrm rot="0">
            <a:off x="2292350" y="3038475"/>
            <a:ext cx="1642110" cy="871220"/>
            <a:chOff x="1317625" y="4010649"/>
            <a:chExt cx="2082800" cy="1104900"/>
          </a:xfrm>
        </p:grpSpPr>
        <p:sp>
          <p:nvSpPr>
            <p:cNvPr id="81" name="Rectangle 02"/>
            <p:cNvSpPr>
              <a:spLocks noChangeArrowheads="1"/>
            </p:cNvSpPr>
            <p:nvPr/>
          </p:nvSpPr>
          <p:spPr bwMode="auto">
            <a:xfrm>
              <a:off x="1317625" y="4010649"/>
              <a:ext cx="2082800" cy="917575"/>
            </a:xfrm>
            <a:prstGeom prst="rect">
              <a:avLst/>
            </a:prstGeom>
            <a:solidFill>
              <a:srgbClr val="526573"/>
            </a:solidFill>
            <a:ln>
              <a:noFill/>
            </a:ln>
            <a:effectLst>
              <a:outerShdw blurRad="101600" dist="127000" dir="5400000" sx="90000" sy="90000" algn="t" rotWithShape="0">
                <a:prstClr val="black">
                  <a:alpha val="40000"/>
                </a:prstClr>
              </a:outerShdw>
            </a:effectLst>
          </p:spPr>
          <p:txBody>
            <a:bodyPr vert="horz" wrap="square" lIns="91440" tIns="45720" rIns="91440" bIns="45720" numCol="1" anchor="t" anchorCtr="0" compatLnSpc="1"/>
            <a:p>
              <a:endParaRPr lang="ru-RU"/>
            </a:p>
          </p:txBody>
        </p:sp>
        <p:grpSp>
          <p:nvGrpSpPr>
            <p:cNvPr id="82" name="02"/>
            <p:cNvGrpSpPr/>
            <p:nvPr/>
          </p:nvGrpSpPr>
          <p:grpSpPr>
            <a:xfrm>
              <a:off x="1317625" y="4928224"/>
              <a:ext cx="2082800" cy="187325"/>
              <a:chOff x="1317625" y="5405438"/>
              <a:chExt cx="2082800" cy="187325"/>
            </a:xfrm>
            <a:solidFill>
              <a:schemeClr val="tx1">
                <a:lumMod val="85000"/>
                <a:lumOff val="15000"/>
              </a:schemeClr>
            </a:solidFill>
          </p:grpSpPr>
          <p:sp>
            <p:nvSpPr>
              <p:cNvPr id="83" name="Freeform 89"/>
              <p:cNvSpPr/>
              <p:nvPr/>
            </p:nvSpPr>
            <p:spPr bwMode="auto">
              <a:xfrm>
                <a:off x="1317625" y="5405438"/>
                <a:ext cx="185738" cy="187325"/>
              </a:xfrm>
              <a:custGeom>
                <a:avLst/>
                <a:gdLst>
                  <a:gd name="T0" fmla="*/ 0 w 117"/>
                  <a:gd name="T1" fmla="*/ 0 h 118"/>
                  <a:gd name="T2" fmla="*/ 117 w 117"/>
                  <a:gd name="T3" fmla="*/ 118 h 118"/>
                  <a:gd name="T4" fmla="*/ 117 w 117"/>
                  <a:gd name="T5" fmla="*/ 0 h 118"/>
                  <a:gd name="T6" fmla="*/ 0 w 117"/>
                  <a:gd name="T7" fmla="*/ 0 h 118"/>
                </a:gdLst>
                <a:ahLst/>
                <a:cxnLst>
                  <a:cxn ang="0">
                    <a:pos x="T0" y="T1"/>
                  </a:cxn>
                  <a:cxn ang="0">
                    <a:pos x="T2" y="T3"/>
                  </a:cxn>
                  <a:cxn ang="0">
                    <a:pos x="T4" y="T5"/>
                  </a:cxn>
                  <a:cxn ang="0">
                    <a:pos x="T6" y="T7"/>
                  </a:cxn>
                </a:cxnLst>
                <a:rect l="0" t="0" r="r" b="b"/>
                <a:pathLst>
                  <a:path w="117" h="118">
                    <a:moveTo>
                      <a:pt x="0" y="0"/>
                    </a:moveTo>
                    <a:lnTo>
                      <a:pt x="117" y="118"/>
                    </a:lnTo>
                    <a:lnTo>
                      <a:pt x="117" y="0"/>
                    </a:lnTo>
                    <a:lnTo>
                      <a:pt x="0" y="0"/>
                    </a:lnTo>
                    <a:close/>
                  </a:path>
                </a:pathLst>
              </a:custGeom>
              <a:grpFill/>
              <a:ln>
                <a:noFill/>
              </a:ln>
            </p:spPr>
            <p:txBody>
              <a:bodyPr vert="horz" wrap="square" lIns="91440" tIns="45720" rIns="91440" bIns="45720" numCol="1" anchor="t" anchorCtr="0" compatLnSpc="1"/>
              <a:p>
                <a:endParaRPr lang="ru-RU"/>
              </a:p>
            </p:txBody>
          </p:sp>
          <p:sp>
            <p:nvSpPr>
              <p:cNvPr id="84" name="Freeform 90"/>
              <p:cNvSpPr/>
              <p:nvPr/>
            </p:nvSpPr>
            <p:spPr bwMode="auto">
              <a:xfrm>
                <a:off x="3213100" y="5405438"/>
                <a:ext cx="187325" cy="187325"/>
              </a:xfrm>
              <a:custGeom>
                <a:avLst/>
                <a:gdLst>
                  <a:gd name="T0" fmla="*/ 118 w 118"/>
                  <a:gd name="T1" fmla="*/ 0 h 118"/>
                  <a:gd name="T2" fmla="*/ 0 w 118"/>
                  <a:gd name="T3" fmla="*/ 118 h 118"/>
                  <a:gd name="T4" fmla="*/ 0 w 118"/>
                  <a:gd name="T5" fmla="*/ 0 h 118"/>
                  <a:gd name="T6" fmla="*/ 118 w 118"/>
                  <a:gd name="T7" fmla="*/ 0 h 118"/>
                </a:gdLst>
                <a:ahLst/>
                <a:cxnLst>
                  <a:cxn ang="0">
                    <a:pos x="T0" y="T1"/>
                  </a:cxn>
                  <a:cxn ang="0">
                    <a:pos x="T2" y="T3"/>
                  </a:cxn>
                  <a:cxn ang="0">
                    <a:pos x="T4" y="T5"/>
                  </a:cxn>
                  <a:cxn ang="0">
                    <a:pos x="T6" y="T7"/>
                  </a:cxn>
                </a:cxnLst>
                <a:rect l="0" t="0" r="r" b="b"/>
                <a:pathLst>
                  <a:path w="118" h="118">
                    <a:moveTo>
                      <a:pt x="118" y="0"/>
                    </a:moveTo>
                    <a:lnTo>
                      <a:pt x="0" y="118"/>
                    </a:lnTo>
                    <a:lnTo>
                      <a:pt x="0" y="0"/>
                    </a:lnTo>
                    <a:lnTo>
                      <a:pt x="118" y="0"/>
                    </a:lnTo>
                    <a:close/>
                  </a:path>
                </a:pathLst>
              </a:custGeom>
              <a:grpFill/>
              <a:ln>
                <a:noFill/>
              </a:ln>
            </p:spPr>
            <p:txBody>
              <a:bodyPr vert="horz" wrap="square" lIns="91440" tIns="45720" rIns="91440" bIns="45720" numCol="1" anchor="t" anchorCtr="0" compatLnSpc="1"/>
              <a:p>
                <a:endParaRPr lang="ru-RU"/>
              </a:p>
            </p:txBody>
          </p:sp>
        </p:grpSp>
      </p:grpSp>
      <p:grpSp>
        <p:nvGrpSpPr>
          <p:cNvPr id="90" name="组合 89"/>
          <p:cNvGrpSpPr/>
          <p:nvPr/>
        </p:nvGrpSpPr>
        <p:grpSpPr>
          <a:xfrm rot="0">
            <a:off x="8441690" y="3038475"/>
            <a:ext cx="1642110" cy="871220"/>
            <a:chOff x="9020175" y="4010649"/>
            <a:chExt cx="2082800" cy="1104900"/>
          </a:xfrm>
        </p:grpSpPr>
        <p:sp>
          <p:nvSpPr>
            <p:cNvPr id="91" name="Rectangle 05"/>
            <p:cNvSpPr>
              <a:spLocks noChangeArrowheads="1"/>
            </p:cNvSpPr>
            <p:nvPr/>
          </p:nvSpPr>
          <p:spPr bwMode="auto">
            <a:xfrm>
              <a:off x="9020175" y="4010649"/>
              <a:ext cx="2082800" cy="917575"/>
            </a:xfrm>
            <a:prstGeom prst="rect">
              <a:avLst/>
            </a:prstGeom>
            <a:solidFill>
              <a:srgbClr val="526573"/>
            </a:solidFill>
            <a:ln>
              <a:noFill/>
            </a:ln>
            <a:effectLst>
              <a:outerShdw blurRad="101600" dist="127000" dir="5400000" sx="90000" sy="90000" algn="t" rotWithShape="0">
                <a:prstClr val="black">
                  <a:alpha val="40000"/>
                </a:prstClr>
              </a:outerShdw>
            </a:effectLst>
          </p:spPr>
          <p:txBody>
            <a:bodyPr vert="horz" wrap="square" lIns="91440" tIns="45720" rIns="91440" bIns="45720" numCol="1" anchor="t" anchorCtr="0" compatLnSpc="1"/>
            <a:p>
              <a:endParaRPr lang="ru-RU"/>
            </a:p>
          </p:txBody>
        </p:sp>
        <p:grpSp>
          <p:nvGrpSpPr>
            <p:cNvPr id="92" name="05"/>
            <p:cNvGrpSpPr/>
            <p:nvPr/>
          </p:nvGrpSpPr>
          <p:grpSpPr>
            <a:xfrm>
              <a:off x="9020175" y="4928224"/>
              <a:ext cx="2082800" cy="187325"/>
              <a:chOff x="9020175" y="5405438"/>
              <a:chExt cx="2082800" cy="187325"/>
            </a:xfrm>
            <a:solidFill>
              <a:schemeClr val="tx1">
                <a:lumMod val="85000"/>
                <a:lumOff val="15000"/>
              </a:schemeClr>
            </a:solidFill>
          </p:grpSpPr>
          <p:sp>
            <p:nvSpPr>
              <p:cNvPr id="93" name="Freeform 83"/>
              <p:cNvSpPr/>
              <p:nvPr/>
            </p:nvSpPr>
            <p:spPr bwMode="auto">
              <a:xfrm>
                <a:off x="9020175" y="5405438"/>
                <a:ext cx="185738" cy="187325"/>
              </a:xfrm>
              <a:custGeom>
                <a:avLst/>
                <a:gdLst>
                  <a:gd name="T0" fmla="*/ 0 w 117"/>
                  <a:gd name="T1" fmla="*/ 0 h 118"/>
                  <a:gd name="T2" fmla="*/ 117 w 117"/>
                  <a:gd name="T3" fmla="*/ 118 h 118"/>
                  <a:gd name="T4" fmla="*/ 117 w 117"/>
                  <a:gd name="T5" fmla="*/ 0 h 118"/>
                  <a:gd name="T6" fmla="*/ 0 w 117"/>
                  <a:gd name="T7" fmla="*/ 0 h 118"/>
                </a:gdLst>
                <a:ahLst/>
                <a:cxnLst>
                  <a:cxn ang="0">
                    <a:pos x="T0" y="T1"/>
                  </a:cxn>
                  <a:cxn ang="0">
                    <a:pos x="T2" y="T3"/>
                  </a:cxn>
                  <a:cxn ang="0">
                    <a:pos x="T4" y="T5"/>
                  </a:cxn>
                  <a:cxn ang="0">
                    <a:pos x="T6" y="T7"/>
                  </a:cxn>
                </a:cxnLst>
                <a:rect l="0" t="0" r="r" b="b"/>
                <a:pathLst>
                  <a:path w="117" h="118">
                    <a:moveTo>
                      <a:pt x="0" y="0"/>
                    </a:moveTo>
                    <a:lnTo>
                      <a:pt x="117" y="118"/>
                    </a:lnTo>
                    <a:lnTo>
                      <a:pt x="117" y="0"/>
                    </a:lnTo>
                    <a:lnTo>
                      <a:pt x="0" y="0"/>
                    </a:lnTo>
                    <a:close/>
                  </a:path>
                </a:pathLst>
              </a:custGeom>
              <a:grpFill/>
              <a:ln>
                <a:noFill/>
              </a:ln>
            </p:spPr>
            <p:txBody>
              <a:bodyPr vert="horz" wrap="square" lIns="91440" tIns="45720" rIns="91440" bIns="45720" numCol="1" anchor="t" anchorCtr="0" compatLnSpc="1"/>
              <a:p>
                <a:endParaRPr lang="ru-RU"/>
              </a:p>
            </p:txBody>
          </p:sp>
          <p:sp>
            <p:nvSpPr>
              <p:cNvPr id="94" name="Freeform 84"/>
              <p:cNvSpPr/>
              <p:nvPr/>
            </p:nvSpPr>
            <p:spPr bwMode="auto">
              <a:xfrm>
                <a:off x="10915650" y="5405438"/>
                <a:ext cx="187325" cy="187325"/>
              </a:xfrm>
              <a:custGeom>
                <a:avLst/>
                <a:gdLst>
                  <a:gd name="T0" fmla="*/ 118 w 118"/>
                  <a:gd name="T1" fmla="*/ 0 h 118"/>
                  <a:gd name="T2" fmla="*/ 0 w 118"/>
                  <a:gd name="T3" fmla="*/ 118 h 118"/>
                  <a:gd name="T4" fmla="*/ 0 w 118"/>
                  <a:gd name="T5" fmla="*/ 0 h 118"/>
                  <a:gd name="T6" fmla="*/ 118 w 118"/>
                  <a:gd name="T7" fmla="*/ 0 h 118"/>
                </a:gdLst>
                <a:ahLst/>
                <a:cxnLst>
                  <a:cxn ang="0">
                    <a:pos x="T0" y="T1"/>
                  </a:cxn>
                  <a:cxn ang="0">
                    <a:pos x="T2" y="T3"/>
                  </a:cxn>
                  <a:cxn ang="0">
                    <a:pos x="T4" y="T5"/>
                  </a:cxn>
                  <a:cxn ang="0">
                    <a:pos x="T6" y="T7"/>
                  </a:cxn>
                </a:cxnLst>
                <a:rect l="0" t="0" r="r" b="b"/>
                <a:pathLst>
                  <a:path w="118" h="118">
                    <a:moveTo>
                      <a:pt x="118" y="0"/>
                    </a:moveTo>
                    <a:lnTo>
                      <a:pt x="0" y="118"/>
                    </a:lnTo>
                    <a:lnTo>
                      <a:pt x="0" y="0"/>
                    </a:lnTo>
                    <a:lnTo>
                      <a:pt x="118" y="0"/>
                    </a:lnTo>
                    <a:close/>
                  </a:path>
                </a:pathLst>
              </a:custGeom>
              <a:grpFill/>
              <a:ln>
                <a:noFill/>
              </a:ln>
            </p:spPr>
            <p:txBody>
              <a:bodyPr vert="horz" wrap="square" lIns="91440" tIns="45720" rIns="91440" bIns="45720" numCol="1" anchor="t" anchorCtr="0" compatLnSpc="1"/>
              <a:p>
                <a:endParaRPr lang="ru-RU"/>
              </a:p>
            </p:txBody>
          </p:sp>
        </p:grpSp>
      </p:grpSp>
      <p:grpSp>
        <p:nvGrpSpPr>
          <p:cNvPr id="121" name="组合 120"/>
          <p:cNvGrpSpPr/>
          <p:nvPr/>
        </p:nvGrpSpPr>
        <p:grpSpPr>
          <a:xfrm>
            <a:off x="4594831" y="1183640"/>
            <a:ext cx="3012084" cy="704215"/>
            <a:chOff x="7676" y="1739"/>
            <a:chExt cx="3489" cy="1500"/>
          </a:xfrm>
        </p:grpSpPr>
        <p:grpSp>
          <p:nvGrpSpPr>
            <p:cNvPr id="75" name="组合 74"/>
            <p:cNvGrpSpPr/>
            <p:nvPr/>
          </p:nvGrpSpPr>
          <p:grpSpPr>
            <a:xfrm rot="0">
              <a:off x="7676" y="1739"/>
              <a:ext cx="3489" cy="1500"/>
              <a:chOff x="4817027" y="1080124"/>
              <a:chExt cx="2809279" cy="1208087"/>
            </a:xfrm>
          </p:grpSpPr>
          <p:sp>
            <p:nvSpPr>
              <p:cNvPr id="76" name="Rectangle 01"/>
              <p:cNvSpPr>
                <a:spLocks noChangeArrowheads="1"/>
              </p:cNvSpPr>
              <p:nvPr/>
            </p:nvSpPr>
            <p:spPr bwMode="auto">
              <a:xfrm>
                <a:off x="4817027" y="1080124"/>
                <a:ext cx="2809279" cy="1001907"/>
              </a:xfrm>
              <a:prstGeom prst="rect">
                <a:avLst/>
              </a:prstGeom>
              <a:solidFill>
                <a:srgbClr val="FF9618"/>
              </a:solidFill>
              <a:ln>
                <a:noFill/>
              </a:ln>
              <a:effectLst>
                <a:outerShdw blurRad="101600" dist="127000" dir="5400000" sx="90000" sy="90000" algn="t" rotWithShape="0">
                  <a:prstClr val="black">
                    <a:alpha val="40000"/>
                  </a:prstClr>
                </a:outerShdw>
              </a:effectLst>
            </p:spPr>
            <p:txBody>
              <a:bodyPr vert="horz" wrap="square" lIns="91440" tIns="45720" rIns="91440" bIns="45720" numCol="1" anchor="t" anchorCtr="0" compatLnSpc="1"/>
              <a:p>
                <a:endParaRPr lang="ru-RU"/>
              </a:p>
            </p:txBody>
          </p:sp>
          <p:grpSp>
            <p:nvGrpSpPr>
              <p:cNvPr id="77" name="01"/>
              <p:cNvGrpSpPr/>
              <p:nvPr/>
            </p:nvGrpSpPr>
            <p:grpSpPr>
              <a:xfrm>
                <a:off x="4817027" y="2081836"/>
                <a:ext cx="2809279" cy="206375"/>
                <a:chOff x="4817027" y="2559050"/>
                <a:chExt cx="2809279" cy="206375"/>
              </a:xfrm>
            </p:grpSpPr>
            <p:sp>
              <p:nvSpPr>
                <p:cNvPr id="78" name="Freeform 86"/>
                <p:cNvSpPr/>
                <p:nvPr/>
              </p:nvSpPr>
              <p:spPr bwMode="auto">
                <a:xfrm>
                  <a:off x="4817027" y="2559050"/>
                  <a:ext cx="204788" cy="206375"/>
                </a:xfrm>
                <a:custGeom>
                  <a:avLst/>
                  <a:gdLst>
                    <a:gd name="T0" fmla="*/ 0 w 129"/>
                    <a:gd name="T1" fmla="*/ 0 h 130"/>
                    <a:gd name="T2" fmla="*/ 129 w 129"/>
                    <a:gd name="T3" fmla="*/ 130 h 130"/>
                    <a:gd name="T4" fmla="*/ 129 w 129"/>
                    <a:gd name="T5" fmla="*/ 0 h 130"/>
                    <a:gd name="T6" fmla="*/ 0 w 129"/>
                    <a:gd name="T7" fmla="*/ 0 h 130"/>
                  </a:gdLst>
                  <a:ahLst/>
                  <a:cxnLst>
                    <a:cxn ang="0">
                      <a:pos x="T0" y="T1"/>
                    </a:cxn>
                    <a:cxn ang="0">
                      <a:pos x="T2" y="T3"/>
                    </a:cxn>
                    <a:cxn ang="0">
                      <a:pos x="T4" y="T5"/>
                    </a:cxn>
                    <a:cxn ang="0">
                      <a:pos x="T6" y="T7"/>
                    </a:cxn>
                  </a:cxnLst>
                  <a:rect l="0" t="0" r="r" b="b"/>
                  <a:pathLst>
                    <a:path w="129" h="130">
                      <a:moveTo>
                        <a:pt x="0" y="0"/>
                      </a:moveTo>
                      <a:lnTo>
                        <a:pt x="129" y="130"/>
                      </a:lnTo>
                      <a:lnTo>
                        <a:pt x="129" y="0"/>
                      </a:lnTo>
                      <a:lnTo>
                        <a:pt x="0" y="0"/>
                      </a:lnTo>
                      <a:close/>
                    </a:path>
                  </a:pathLst>
                </a:custGeom>
                <a:solidFill>
                  <a:schemeClr val="accent2">
                    <a:lumMod val="75000"/>
                  </a:schemeClr>
                </a:solidFill>
                <a:ln>
                  <a:noFill/>
                </a:ln>
              </p:spPr>
              <p:txBody>
                <a:bodyPr vert="horz" wrap="square" lIns="91440" tIns="45720" rIns="91440" bIns="45720" numCol="1" anchor="t" anchorCtr="0" compatLnSpc="1"/>
                <a:p>
                  <a:endParaRPr lang="ru-RU"/>
                </a:p>
              </p:txBody>
            </p:sp>
            <p:sp>
              <p:nvSpPr>
                <p:cNvPr id="79" name="Freeform 87"/>
                <p:cNvSpPr/>
                <p:nvPr/>
              </p:nvSpPr>
              <p:spPr bwMode="auto">
                <a:xfrm>
                  <a:off x="7419931" y="2559050"/>
                  <a:ext cx="206375" cy="206375"/>
                </a:xfrm>
                <a:custGeom>
                  <a:avLst/>
                  <a:gdLst>
                    <a:gd name="T0" fmla="*/ 130 w 130"/>
                    <a:gd name="T1" fmla="*/ 0 h 130"/>
                    <a:gd name="T2" fmla="*/ 0 w 130"/>
                    <a:gd name="T3" fmla="*/ 130 h 130"/>
                    <a:gd name="T4" fmla="*/ 0 w 130"/>
                    <a:gd name="T5" fmla="*/ 0 h 130"/>
                    <a:gd name="T6" fmla="*/ 130 w 130"/>
                    <a:gd name="T7" fmla="*/ 0 h 130"/>
                  </a:gdLst>
                  <a:ahLst/>
                  <a:cxnLst>
                    <a:cxn ang="0">
                      <a:pos x="T0" y="T1"/>
                    </a:cxn>
                    <a:cxn ang="0">
                      <a:pos x="T2" y="T3"/>
                    </a:cxn>
                    <a:cxn ang="0">
                      <a:pos x="T4" y="T5"/>
                    </a:cxn>
                    <a:cxn ang="0">
                      <a:pos x="T6" y="T7"/>
                    </a:cxn>
                  </a:cxnLst>
                  <a:rect l="0" t="0" r="r" b="b"/>
                  <a:pathLst>
                    <a:path w="130" h="130">
                      <a:moveTo>
                        <a:pt x="130" y="0"/>
                      </a:moveTo>
                      <a:lnTo>
                        <a:pt x="0" y="130"/>
                      </a:lnTo>
                      <a:lnTo>
                        <a:pt x="0" y="0"/>
                      </a:lnTo>
                      <a:lnTo>
                        <a:pt x="130" y="0"/>
                      </a:lnTo>
                      <a:close/>
                    </a:path>
                  </a:pathLst>
                </a:custGeom>
                <a:solidFill>
                  <a:schemeClr val="accent2">
                    <a:lumMod val="75000"/>
                  </a:schemeClr>
                </a:solidFill>
                <a:ln>
                  <a:noFill/>
                </a:ln>
              </p:spPr>
              <p:txBody>
                <a:bodyPr vert="horz" wrap="square" lIns="91440" tIns="45720" rIns="91440" bIns="45720" numCol="1" anchor="t" anchorCtr="0" compatLnSpc="1"/>
                <a:p>
                  <a:endParaRPr lang="ru-RU"/>
                </a:p>
              </p:txBody>
            </p:sp>
          </p:grpSp>
        </p:grpSp>
        <p:sp>
          <p:nvSpPr>
            <p:cNvPr id="95" name="文本框 94"/>
            <p:cNvSpPr txBox="1"/>
            <p:nvPr/>
          </p:nvSpPr>
          <p:spPr>
            <a:xfrm>
              <a:off x="7676" y="1853"/>
              <a:ext cx="3489" cy="981"/>
            </a:xfrm>
            <a:prstGeom prst="rect">
              <a:avLst/>
            </a:prstGeom>
            <a:noFill/>
          </p:spPr>
          <p:txBody>
            <a:bodyPr wrap="square" rtlCol="0">
              <a:spAutoFit/>
            </a:bodyPr>
            <a:p>
              <a:pPr lvl="0" algn="ctr"/>
              <a:r>
                <a:rPr lang="zh-CN" altLang="en-US" sz="2400" b="1" spc="130" dirty="0">
                  <a:solidFill>
                    <a:schemeClr val="bg1"/>
                  </a:solidFill>
                  <a:latin typeface="微软雅黑" panose="020B0503020204020204" charset="-122"/>
                  <a:ea typeface="微软雅黑" panose="020B0503020204020204" charset="-122"/>
                  <a:sym typeface="+mn-ea"/>
                </a:rPr>
                <a:t>最早股份</a:t>
              </a:r>
              <a:r>
                <a:rPr lang="zh-CN" altLang="en-US" sz="2400" b="1" spc="130" dirty="0">
                  <a:solidFill>
                    <a:schemeClr val="bg1"/>
                  </a:solidFill>
                  <a:latin typeface="微软雅黑" panose="020B0503020204020204" charset="-122"/>
                  <a:ea typeface="微软雅黑" panose="020B0503020204020204" charset="-122"/>
                  <a:sym typeface="+mn-ea"/>
                </a:rPr>
                <a:t>公司</a:t>
              </a:r>
              <a:endParaRPr lang="zh-CN" altLang="en-US" sz="2400" b="1" spc="130" dirty="0">
                <a:solidFill>
                  <a:schemeClr val="bg1"/>
                </a:solidFill>
                <a:latin typeface="微软雅黑" panose="020B0503020204020204" charset="-122"/>
                <a:ea typeface="微软雅黑" panose="020B0503020204020204" charset="-122"/>
                <a:sym typeface="+mn-ea"/>
              </a:endParaRPr>
            </a:p>
          </p:txBody>
        </p:sp>
      </p:grpSp>
      <p:sp>
        <p:nvSpPr>
          <p:cNvPr id="96" name="文本框 95"/>
          <p:cNvSpPr txBox="1"/>
          <p:nvPr/>
        </p:nvSpPr>
        <p:spPr>
          <a:xfrm>
            <a:off x="2072640" y="3194050"/>
            <a:ext cx="2084705" cy="368300"/>
          </a:xfrm>
          <a:prstGeom prst="rect">
            <a:avLst/>
          </a:prstGeom>
          <a:noFill/>
        </p:spPr>
        <p:txBody>
          <a:bodyPr wrap="square" rtlCol="0">
            <a:spAutoFit/>
          </a:bodyPr>
          <a:p>
            <a:pPr algn="ctr"/>
            <a:r>
              <a:rPr lang="zh-CN" altLang="en-US" b="1" spc="130" dirty="0">
                <a:solidFill>
                  <a:schemeClr val="bg1"/>
                </a:solidFill>
                <a:latin typeface="微软雅黑" panose="020B0503020204020204" charset="-122"/>
                <a:ea typeface="微软雅黑" panose="020B0503020204020204" charset="-122"/>
              </a:rPr>
              <a:t>荷兰</a:t>
            </a:r>
            <a:endParaRPr lang="zh-CN" altLang="en-US" b="1" spc="130" dirty="0">
              <a:solidFill>
                <a:schemeClr val="bg1"/>
              </a:solidFill>
              <a:latin typeface="微软雅黑" panose="020B0503020204020204" charset="-122"/>
              <a:ea typeface="微软雅黑" panose="020B0503020204020204" charset="-122"/>
            </a:endParaRPr>
          </a:p>
        </p:txBody>
      </p:sp>
      <p:sp>
        <p:nvSpPr>
          <p:cNvPr id="99" name="文本框 98"/>
          <p:cNvSpPr txBox="1"/>
          <p:nvPr/>
        </p:nvSpPr>
        <p:spPr>
          <a:xfrm>
            <a:off x="8377555" y="3194050"/>
            <a:ext cx="1770380" cy="368300"/>
          </a:xfrm>
          <a:prstGeom prst="rect">
            <a:avLst/>
          </a:prstGeom>
          <a:noFill/>
        </p:spPr>
        <p:txBody>
          <a:bodyPr wrap="square" rtlCol="0">
            <a:spAutoFit/>
          </a:bodyPr>
          <a:p>
            <a:pPr algn="ctr"/>
            <a:r>
              <a:rPr lang="zh-CN" altLang="en-US" b="1" spc="130" dirty="0">
                <a:solidFill>
                  <a:schemeClr val="bg1"/>
                </a:solidFill>
                <a:latin typeface="微软雅黑" panose="020B0503020204020204" charset="-122"/>
                <a:ea typeface="微软雅黑" panose="020B0503020204020204" charset="-122"/>
              </a:rPr>
              <a:t>英国</a:t>
            </a:r>
            <a:endParaRPr lang="zh-CN" altLang="en-US" b="1" spc="130" dirty="0">
              <a:solidFill>
                <a:schemeClr val="bg1"/>
              </a:solidFill>
              <a:latin typeface="微软雅黑" panose="020B0503020204020204" charset="-122"/>
              <a:ea typeface="微软雅黑" panose="020B0503020204020204" charset="-122"/>
            </a:endParaRPr>
          </a:p>
        </p:txBody>
      </p:sp>
      <p:grpSp>
        <p:nvGrpSpPr>
          <p:cNvPr id="117" name="组合 116"/>
          <p:cNvGrpSpPr/>
          <p:nvPr/>
        </p:nvGrpSpPr>
        <p:grpSpPr>
          <a:xfrm>
            <a:off x="6050280" y="4241165"/>
            <a:ext cx="2543810" cy="378460"/>
            <a:chOff x="2810" y="6802"/>
            <a:chExt cx="4006" cy="596"/>
          </a:xfrm>
        </p:grpSpPr>
        <p:sp>
          <p:nvSpPr>
            <p:cNvPr id="19" name="文本框 18"/>
            <p:cNvSpPr txBox="1"/>
            <p:nvPr/>
          </p:nvSpPr>
          <p:spPr>
            <a:xfrm>
              <a:off x="3589" y="6818"/>
              <a:ext cx="3227" cy="580"/>
            </a:xfrm>
            <a:prstGeom prst="rect">
              <a:avLst/>
            </a:prstGeom>
            <a:noFill/>
          </p:spPr>
          <p:txBody>
            <a:bodyPr wrap="square" rtlCol="0">
              <a:spAutoFit/>
            </a:bodyPr>
            <a:p>
              <a:pPr algn="l"/>
              <a:r>
                <a:rPr lang="zh-CN" altLang="en-US" sz="1800" dirty="0">
                  <a:latin typeface="微软雅黑" panose="020B0503020204020204" charset="-122"/>
                  <a:ea typeface="微软雅黑" panose="020B0503020204020204" charset="-122"/>
                  <a:sym typeface="+mn-ea"/>
                </a:rPr>
                <a:t>具有法人地位</a:t>
              </a:r>
              <a:endParaRPr lang="zh-CN" sz="1600" b="1">
                <a:latin typeface="微软雅黑" panose="020B0503020204020204" charset="-122"/>
                <a:ea typeface="微软雅黑" panose="020B0503020204020204" charset="-122"/>
                <a:sym typeface="+mn-ea"/>
              </a:endParaRPr>
            </a:p>
          </p:txBody>
        </p:sp>
        <p:pic>
          <p:nvPicPr>
            <p:cNvPr id="21" name="图片 20" descr="金融_finan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810" y="6802"/>
              <a:ext cx="584" cy="584"/>
            </a:xfrm>
            <a:prstGeom prst="rect">
              <a:avLst/>
            </a:prstGeom>
          </p:spPr>
        </p:pic>
      </p:grpSp>
      <p:grpSp>
        <p:nvGrpSpPr>
          <p:cNvPr id="118" name="组合 117"/>
          <p:cNvGrpSpPr/>
          <p:nvPr/>
        </p:nvGrpSpPr>
        <p:grpSpPr>
          <a:xfrm>
            <a:off x="6050280" y="4752340"/>
            <a:ext cx="1811020" cy="407670"/>
            <a:chOff x="2810" y="7742"/>
            <a:chExt cx="2852" cy="642"/>
          </a:xfrm>
        </p:grpSpPr>
        <p:sp>
          <p:nvSpPr>
            <p:cNvPr id="24" name="文本框 23"/>
            <p:cNvSpPr txBox="1"/>
            <p:nvPr/>
          </p:nvSpPr>
          <p:spPr>
            <a:xfrm>
              <a:off x="3574" y="7804"/>
              <a:ext cx="2088" cy="580"/>
            </a:xfrm>
            <a:prstGeom prst="rect">
              <a:avLst/>
            </a:prstGeom>
            <a:noFill/>
          </p:spPr>
          <p:txBody>
            <a:bodyPr wrap="none" rtlCol="0">
              <a:spAutoFit/>
            </a:bodyPr>
            <a:p>
              <a:pPr algn="l"/>
              <a:r>
                <a:rPr lang="zh-CN" altLang="en-US" sz="1800" dirty="0">
                  <a:latin typeface="微软雅黑" panose="020B0503020204020204" charset="-122"/>
                  <a:ea typeface="微软雅黑" panose="020B0503020204020204" charset="-122"/>
                  <a:sym typeface="+mn-ea"/>
                </a:rPr>
                <a:t>成立董事会</a:t>
              </a:r>
              <a:endParaRPr lang="zh-CN" altLang="en-US" sz="1800" dirty="0">
                <a:latin typeface="微软雅黑" panose="020B0503020204020204" charset="-122"/>
                <a:ea typeface="微软雅黑" panose="020B0503020204020204" charset="-122"/>
                <a:sym typeface="+mn-ea"/>
              </a:endParaRPr>
            </a:p>
          </p:txBody>
        </p:sp>
        <p:pic>
          <p:nvPicPr>
            <p:cNvPr id="103" name="图片 102" descr="钱包_wallet"/>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0" y="7742"/>
              <a:ext cx="584" cy="584"/>
            </a:xfrm>
            <a:prstGeom prst="rect">
              <a:avLst/>
            </a:prstGeom>
          </p:spPr>
        </p:pic>
      </p:grpSp>
      <p:grpSp>
        <p:nvGrpSpPr>
          <p:cNvPr id="119" name="组合 118"/>
          <p:cNvGrpSpPr/>
          <p:nvPr/>
        </p:nvGrpSpPr>
        <p:grpSpPr>
          <a:xfrm>
            <a:off x="6050280" y="5310505"/>
            <a:ext cx="3639820" cy="394970"/>
            <a:chOff x="2795" y="8817"/>
            <a:chExt cx="5732" cy="622"/>
          </a:xfrm>
        </p:grpSpPr>
        <p:sp>
          <p:nvSpPr>
            <p:cNvPr id="22" name="文本框 21"/>
            <p:cNvSpPr txBox="1"/>
            <p:nvPr/>
          </p:nvSpPr>
          <p:spPr>
            <a:xfrm>
              <a:off x="3559" y="8859"/>
              <a:ext cx="4968" cy="580"/>
            </a:xfrm>
            <a:prstGeom prst="rect">
              <a:avLst/>
            </a:prstGeom>
            <a:noFill/>
          </p:spPr>
          <p:txBody>
            <a:bodyPr wrap="none" rtlCol="0">
              <a:spAutoFit/>
            </a:bodyPr>
            <a:p>
              <a:pPr algn="l">
                <a:buClrTx/>
                <a:buSzTx/>
                <a:buFontTx/>
              </a:pPr>
              <a:r>
                <a:rPr lang="zh-CN" altLang="en-US" sz="1800" dirty="0">
                  <a:latin typeface="微软雅黑" panose="020B0503020204020204" charset="-122"/>
                  <a:ea typeface="微软雅黑" panose="020B0503020204020204" charset="-122"/>
                  <a:sym typeface="+mn-ea"/>
                </a:rPr>
                <a:t>股东大会是公司最高权力机构</a:t>
              </a:r>
              <a:endParaRPr lang="zh-CN" altLang="en-US" sz="1800" dirty="0">
                <a:latin typeface="微软雅黑" panose="020B0503020204020204" charset="-122"/>
                <a:ea typeface="微软雅黑" panose="020B0503020204020204" charset="-122"/>
                <a:sym typeface="+mn-ea"/>
              </a:endParaRPr>
            </a:p>
          </p:txBody>
        </p:sp>
        <p:pic>
          <p:nvPicPr>
            <p:cNvPr id="104" name="图片 103" descr="重金属_heavy-metal"/>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5" y="8817"/>
              <a:ext cx="615" cy="615"/>
            </a:xfrm>
            <a:prstGeom prst="rect">
              <a:avLst/>
            </a:prstGeom>
          </p:spPr>
        </p:pic>
      </p:grpSp>
      <p:grpSp>
        <p:nvGrpSpPr>
          <p:cNvPr id="120" name="组合 119"/>
          <p:cNvGrpSpPr/>
          <p:nvPr/>
        </p:nvGrpSpPr>
        <p:grpSpPr>
          <a:xfrm rot="0">
            <a:off x="5287010" y="4185285"/>
            <a:ext cx="615315" cy="1802130"/>
            <a:chOff x="6730" y="6968"/>
            <a:chExt cx="2244" cy="2144"/>
          </a:xfrm>
        </p:grpSpPr>
        <p:cxnSp>
          <p:nvCxnSpPr>
            <p:cNvPr id="109" name="直接连接符 51"/>
            <p:cNvCxnSpPr/>
            <p:nvPr/>
          </p:nvCxnSpPr>
          <p:spPr>
            <a:xfrm>
              <a:off x="7742" y="8058"/>
              <a:ext cx="1232" cy="0"/>
            </a:xfrm>
            <a:prstGeom prst="line">
              <a:avLst/>
            </a:prstGeom>
            <a:ln>
              <a:solidFill>
                <a:srgbClr val="52657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5" name="右中括号 114"/>
            <p:cNvSpPr/>
            <p:nvPr/>
          </p:nvSpPr>
          <p:spPr>
            <a:xfrm>
              <a:off x="6730" y="6968"/>
              <a:ext cx="1012" cy="2144"/>
            </a:xfrm>
            <a:prstGeom prst="rightBracket">
              <a:avLst/>
            </a:prstGeom>
            <a:ln w="22225">
              <a:solidFill>
                <a:srgbClr val="526573"/>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cxnSp>
        <p:nvCxnSpPr>
          <p:cNvPr id="4" name="直接连接符 3"/>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7" name="图片 6" descr="3b333633343238323bb6d4bbb0bff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52820" y="5873115"/>
            <a:ext cx="394335" cy="394335"/>
          </a:xfrm>
          <a:prstGeom prst="rect">
            <a:avLst/>
          </a:prstGeom>
        </p:spPr>
      </p:pic>
      <p:sp>
        <p:nvSpPr>
          <p:cNvPr id="9" name="文本框 8"/>
          <p:cNvSpPr txBox="1"/>
          <p:nvPr/>
        </p:nvSpPr>
        <p:spPr>
          <a:xfrm>
            <a:off x="6535420" y="5882640"/>
            <a:ext cx="3170555" cy="368300"/>
          </a:xfrm>
          <a:prstGeom prst="rect">
            <a:avLst/>
          </a:prstGeom>
          <a:noFill/>
        </p:spPr>
        <p:txBody>
          <a:bodyPr wrap="square" rtlCol="0">
            <a:spAutoFit/>
          </a:bodyPr>
          <a:p>
            <a:pPr algn="l"/>
            <a:r>
              <a:rPr lang="zh-CN" altLang="en-US" sz="1800" dirty="0">
                <a:latin typeface="微软雅黑" panose="020B0503020204020204" charset="-122"/>
                <a:ea typeface="微软雅黑" panose="020B0503020204020204" charset="-122"/>
                <a:sym typeface="+mn-ea"/>
              </a:rPr>
              <a:t>按股分红；实行有限责任制</a:t>
            </a:r>
            <a:endParaRPr lang="zh-CN" sz="1600" b="1">
              <a:latin typeface="微软雅黑" panose="020B0503020204020204" charset="-122"/>
              <a:ea typeface="微软雅黑" panose="020B0503020204020204" charset="-122"/>
              <a:sym typeface="+mn-ea"/>
            </a:endParaRPr>
          </a:p>
        </p:txBody>
      </p:sp>
      <p:sp>
        <p:nvSpPr>
          <p:cNvPr id="17" name="圆角矩形 16"/>
          <p:cNvSpPr/>
          <p:nvPr/>
        </p:nvSpPr>
        <p:spPr>
          <a:xfrm>
            <a:off x="2397125" y="4526915"/>
            <a:ext cx="2795270" cy="1283970"/>
          </a:xfrm>
          <a:prstGeom prst="roundRect">
            <a:avLst>
              <a:gd name="adj" fmla="val 50000"/>
            </a:avLst>
          </a:prstGeom>
          <a:solidFill>
            <a:srgbClr val="E25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这些公司通过募集股份资本而建立，具有明显的股份公司特征</a:t>
            </a:r>
            <a:endParaRPr lang="zh-CN" altLang="en-US"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3" name="矩形 2"/>
          <p:cNvSpPr/>
          <p:nvPr/>
        </p:nvSpPr>
        <p:spPr>
          <a:xfrm>
            <a:off x="654781" y="264030"/>
            <a:ext cx="35299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lt"/>
              </a:rPr>
              <a:t>2.1</a:t>
            </a:r>
            <a:r>
              <a:rPr lang="zh-CN" altLang="en-US" sz="2800" dirty="0">
                <a:solidFill>
                  <a:srgbClr val="FF9618"/>
                </a:solidFill>
                <a:latin typeface="微软雅黑" panose="020B0503020204020204" charset="-122"/>
                <a:ea typeface="微软雅黑" panose="020B0503020204020204" charset="-122"/>
                <a:sym typeface="+mn-lt"/>
              </a:rPr>
              <a:t>证券行业发展历程</a:t>
            </a:r>
            <a:endParaRPr lang="zh-CN" altLang="en-US" sz="2800" dirty="0">
              <a:solidFill>
                <a:srgbClr val="FF9618"/>
              </a:solidFill>
              <a:latin typeface="微软雅黑" panose="020B0503020204020204" charset="-122"/>
              <a:ea typeface="微软雅黑" panose="020B0503020204020204" charset="-122"/>
              <a:sym typeface="+mn-lt"/>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linds(horizontal)">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blinds(horizontal)">
                                      <p:cBhvr>
                                        <p:cTn id="18" dur="500"/>
                                        <p:tgtEl>
                                          <p:spTgt spid="8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blinds(horizontal)">
                                      <p:cBhvr>
                                        <p:cTn id="21" dur="500"/>
                                        <p:tgtEl>
                                          <p:spTgt spid="99"/>
                                        </p:tgtEl>
                                      </p:cBhvr>
                                    </p:animEffect>
                                  </p:childTnLst>
                                </p:cTn>
                              </p:par>
                              <p:par>
                                <p:cTn id="22" presetID="3" presetClass="entr" presetSubtype="10" fill="hold" nodeType="with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blinds(horizontal)">
                                      <p:cBhvr>
                                        <p:cTn id="24" dur="500"/>
                                        <p:tgtEl>
                                          <p:spTgt spid="9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blinds(horizontal)">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20"/>
                                        </p:tgtEl>
                                        <p:attrNameLst>
                                          <p:attrName>style.visibility</p:attrName>
                                        </p:attrNameLst>
                                      </p:cBhvr>
                                      <p:to>
                                        <p:strVal val="visible"/>
                                      </p:to>
                                    </p:set>
                                    <p:animEffect transition="in" filter="dissolve">
                                      <p:cBhvr>
                                        <p:cTn id="37" dur="500"/>
                                        <p:tgtEl>
                                          <p:spTgt spid="1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7"/>
                                        </p:tgtEl>
                                        <p:attrNameLst>
                                          <p:attrName>style.visibility</p:attrName>
                                        </p:attrNameLst>
                                      </p:cBhvr>
                                      <p:to>
                                        <p:strVal val="visible"/>
                                      </p:to>
                                    </p:set>
                                    <p:animEffect transition="in" filter="dissolve">
                                      <p:cBhvr>
                                        <p:cTn id="42" dur="500"/>
                                        <p:tgtEl>
                                          <p:spTgt spid="117"/>
                                        </p:tgtEl>
                                      </p:cBhvr>
                                    </p:animEffect>
                                  </p:childTnLst>
                                </p:cTn>
                              </p:par>
                              <p:par>
                                <p:cTn id="43" presetID="9" presetClass="entr" presetSubtype="0" fill="hold" nodeType="with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dissolve">
                                      <p:cBhvr>
                                        <p:cTn id="45" dur="500"/>
                                        <p:tgtEl>
                                          <p:spTgt spid="118"/>
                                        </p:tgtEl>
                                      </p:cBhvr>
                                    </p:animEffect>
                                  </p:childTnLst>
                                </p:cTn>
                              </p:par>
                              <p:par>
                                <p:cTn id="46" presetID="9" presetClass="entr" presetSubtype="0" fill="hold" nodeType="with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dissolve">
                                      <p:cBhvr>
                                        <p:cTn id="48" dur="500"/>
                                        <p:tgtEl>
                                          <p:spTgt spid="119"/>
                                        </p:tgtEl>
                                      </p:cBhvr>
                                    </p:animEffect>
                                  </p:childTnLst>
                                </p:cTn>
                              </p:par>
                              <p:par>
                                <p:cTn id="49" presetID="9"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dissolve">
                                      <p:cBhvr>
                                        <p:cTn id="51" dur="500"/>
                                        <p:tgtEl>
                                          <p:spTgt spid="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96" grpId="0"/>
      <p:bldP spid="99" grpId="1"/>
      <p:bldP spid="96" grpId="1"/>
      <p:bldP spid="17" grpId="0" bldLvl="0" animBg="1"/>
      <p:bldP spid="17" grpId="1" animBg="1"/>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88421" name="组合 4"/>
          <p:cNvGrpSpPr/>
          <p:nvPr/>
        </p:nvGrpSpPr>
        <p:grpSpPr bwMode="auto">
          <a:xfrm>
            <a:off x="4267835" y="2049463"/>
            <a:ext cx="1522413" cy="1790700"/>
            <a:chOff x="0" y="0"/>
            <a:chExt cx="1523085" cy="1791782"/>
          </a:xfrm>
          <a:solidFill>
            <a:srgbClr val="FF9618"/>
          </a:solidFill>
        </p:grpSpPr>
        <p:sp>
          <p:nvSpPr>
            <p:cNvPr id="188449" name="椭圆 37"/>
            <p:cNvSpPr/>
            <p:nvPr/>
          </p:nvSpPr>
          <p:spPr bwMode="auto">
            <a:xfrm>
              <a:off x="0" y="0"/>
              <a:ext cx="1523085" cy="1791782"/>
            </a:xfrm>
            <a:custGeom>
              <a:avLst/>
              <a:gdLst>
                <a:gd name="T0" fmla="*/ 1725931 w 1224056"/>
                <a:gd name="T1" fmla="*/ 0 h 1440000"/>
                <a:gd name="T2" fmla="*/ 2934221 w 1224056"/>
                <a:gd name="T3" fmla="*/ 495504 h 1440000"/>
                <a:gd name="T4" fmla="*/ 2416575 w 1224056"/>
                <a:gd name="T5" fmla="*/ 1725930 h 1440000"/>
                <a:gd name="T6" fmla="*/ 2934221 w 1224056"/>
                <a:gd name="T7" fmla="*/ 2956358 h 1440000"/>
                <a:gd name="T8" fmla="*/ 1725931 w 1224056"/>
                <a:gd name="T9" fmla="*/ 3451861 h 1440000"/>
                <a:gd name="T10" fmla="*/ 0 w 1224056"/>
                <a:gd name="T11" fmla="*/ 1725930 h 1440000"/>
                <a:gd name="T12" fmla="*/ 1725931 w 1224056"/>
                <a:gd name="T13" fmla="*/ 0 h 144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4056" h="1440000">
                  <a:moveTo>
                    <a:pt x="720000" y="0"/>
                  </a:moveTo>
                  <a:cubicBezTo>
                    <a:pt x="916472" y="0"/>
                    <a:pt x="1094563" y="78694"/>
                    <a:pt x="1224056" y="206708"/>
                  </a:cubicBezTo>
                  <a:cubicBezTo>
                    <a:pt x="1090618" y="336923"/>
                    <a:pt x="1008112" y="518827"/>
                    <a:pt x="1008112" y="720000"/>
                  </a:cubicBezTo>
                  <a:cubicBezTo>
                    <a:pt x="1008112" y="921174"/>
                    <a:pt x="1090618" y="1103077"/>
                    <a:pt x="1224056" y="1233293"/>
                  </a:cubicBezTo>
                  <a:cubicBezTo>
                    <a:pt x="1094563" y="1361306"/>
                    <a:pt x="916472" y="1440000"/>
                    <a:pt x="720000" y="1440000"/>
                  </a:cubicBezTo>
                  <a:cubicBezTo>
                    <a:pt x="322355" y="1440000"/>
                    <a:pt x="0" y="1117645"/>
                    <a:pt x="0" y="720000"/>
                  </a:cubicBezTo>
                  <a:cubicBezTo>
                    <a:pt x="0" y="322355"/>
                    <a:pt x="322355" y="0"/>
                    <a:pt x="720000" y="0"/>
                  </a:cubicBezTo>
                  <a:close/>
                </a:path>
              </a:pathLst>
            </a:custGeom>
            <a:grpFill/>
            <a:ln w="9525">
              <a:solidFill>
                <a:srgbClr val="FF9618"/>
              </a:solidFill>
              <a:round/>
            </a:ln>
            <a:effectLst>
              <a:outerShdw dist="23000" dir="5400000" algn="ctr" rotWithShape="0">
                <a:srgbClr val="000000">
                  <a:alpha val="34000"/>
                </a:srgbClr>
              </a:outerShdw>
            </a:effectLst>
          </p:spPr>
          <p:txBody>
            <a:bodyPr anchor="ctr"/>
            <a:lstStyle/>
            <a:p>
              <a:endParaRPr lang="zh-CN" altLang="en-US">
                <a:latin typeface="微软雅黑" panose="020B0503020204020204" charset="-122"/>
                <a:ea typeface="微软雅黑" panose="020B0503020204020204" charset="-122"/>
              </a:endParaRPr>
            </a:p>
          </p:txBody>
        </p:sp>
        <p:sp>
          <p:nvSpPr>
            <p:cNvPr id="188450" name="TextBox 55"/>
            <p:cNvSpPr txBox="1">
              <a:spLocks noChangeArrowheads="1"/>
            </p:cNvSpPr>
            <p:nvPr/>
          </p:nvSpPr>
          <p:spPr bwMode="auto">
            <a:xfrm>
              <a:off x="150561" y="505765"/>
              <a:ext cx="1118729" cy="645550"/>
            </a:xfrm>
            <a:prstGeom prst="rect">
              <a:avLst/>
            </a:prstGeom>
            <a:noFill/>
            <a:ln w="9525">
              <a:solidFill>
                <a:srgbClr val="FF9618"/>
              </a:solidFill>
              <a:miter lim="800000"/>
            </a:ln>
            <a:extLst>
              <a:ext uri="{909E8E84-426E-40DD-AFC4-6F175D3DCCD1}">
                <a14:hiddenFill xmlns:a14="http://schemas.microsoft.com/office/drawing/2010/main">
                  <a:grp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l" eaLnBrk="1" hangingPunct="1">
                <a:lnSpc>
                  <a:spcPct val="100000"/>
                </a:lnSpc>
                <a:spcBef>
                  <a:spcPct val="0"/>
                </a:spcBef>
                <a:buFont typeface="Arial" panose="020B0604020202020204" pitchFamily="34" charset="0"/>
                <a:buNone/>
              </a:pPr>
              <a:r>
                <a:rPr lang="zh-CN" altLang="en-US" sz="1800" b="1" dirty="0">
                  <a:solidFill>
                    <a:schemeClr val="bg1"/>
                  </a:solidFill>
                  <a:latin typeface="微软雅黑" panose="020B0503020204020204" charset="-122"/>
                  <a:ea typeface="微软雅黑" panose="020B0503020204020204" charset="-122"/>
                  <a:sym typeface="+mn-ea"/>
                </a:rPr>
                <a:t>18世纪下半叶</a:t>
              </a:r>
              <a:endParaRPr lang="zh-CN" altLang="en-US" sz="1800" b="1" dirty="0">
                <a:solidFill>
                  <a:schemeClr val="bg1"/>
                </a:solidFill>
                <a:latin typeface="微软雅黑" panose="020B0503020204020204" charset="-122"/>
                <a:ea typeface="微软雅黑" panose="020B0503020204020204" charset="-122"/>
                <a:sym typeface="+mn-ea"/>
              </a:endParaRPr>
            </a:p>
          </p:txBody>
        </p:sp>
      </p:grpSp>
      <p:grpSp>
        <p:nvGrpSpPr>
          <p:cNvPr id="188422" name="组合 10"/>
          <p:cNvGrpSpPr/>
          <p:nvPr/>
        </p:nvGrpSpPr>
        <p:grpSpPr bwMode="auto">
          <a:xfrm>
            <a:off x="5816283" y="2019300"/>
            <a:ext cx="1790700" cy="1565275"/>
            <a:chOff x="-8895" y="0"/>
            <a:chExt cx="1791784" cy="1564555"/>
          </a:xfrm>
          <a:solidFill>
            <a:srgbClr val="526573"/>
          </a:solidFill>
        </p:grpSpPr>
        <p:sp>
          <p:nvSpPr>
            <p:cNvPr id="188447" name="椭圆 39"/>
            <p:cNvSpPr>
              <a:spLocks noChangeArrowheads="1"/>
            </p:cNvSpPr>
            <p:nvPr/>
          </p:nvSpPr>
          <p:spPr bwMode="auto">
            <a:xfrm>
              <a:off x="-8895" y="0"/>
              <a:ext cx="1791784" cy="1564555"/>
            </a:xfrm>
            <a:custGeom>
              <a:avLst/>
              <a:gdLst>
                <a:gd name="T0" fmla="*/ 895892 w 1440000"/>
                <a:gd name="T1" fmla="*/ 0 h 1257385"/>
                <a:gd name="T2" fmla="*/ 1791784 w 1440000"/>
                <a:gd name="T3" fmla="*/ 895891 h 1257385"/>
                <a:gd name="T4" fmla="*/ 1531552 w 1440000"/>
                <a:gd name="T5" fmla="*/ 1526752 h 1257385"/>
                <a:gd name="T6" fmla="*/ 940692 w 1440000"/>
                <a:gd name="T7" fmla="*/ 1299526 h 1257385"/>
                <a:gd name="T8" fmla="*/ 305031 w 1440000"/>
                <a:gd name="T9" fmla="*/ 1564555 h 1257385"/>
                <a:gd name="T10" fmla="*/ 0 w 1440000"/>
                <a:gd name="T11" fmla="*/ 895891 h 1257385"/>
                <a:gd name="T12" fmla="*/ 895892 w 1440000"/>
                <a:gd name="T13" fmla="*/ 0 h 1257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0000" h="1257385">
                  <a:moveTo>
                    <a:pt x="720000" y="0"/>
                  </a:moveTo>
                  <a:cubicBezTo>
                    <a:pt x="1117645" y="0"/>
                    <a:pt x="1440000" y="322355"/>
                    <a:pt x="1440000" y="720000"/>
                  </a:cubicBezTo>
                  <a:cubicBezTo>
                    <a:pt x="1440000" y="917842"/>
                    <a:pt x="1360205" y="1097046"/>
                    <a:pt x="1230860" y="1227004"/>
                  </a:cubicBezTo>
                  <a:cubicBezTo>
                    <a:pt x="1105781" y="1112548"/>
                    <a:pt x="938852" y="1044389"/>
                    <a:pt x="756004" y="1044389"/>
                  </a:cubicBezTo>
                  <a:cubicBezTo>
                    <a:pt x="556201" y="1044389"/>
                    <a:pt x="375406" y="1125775"/>
                    <a:pt x="245144" y="1257385"/>
                  </a:cubicBezTo>
                  <a:cubicBezTo>
                    <a:pt x="94059" y="1127625"/>
                    <a:pt x="0" y="934797"/>
                    <a:pt x="0" y="720000"/>
                  </a:cubicBezTo>
                  <a:cubicBezTo>
                    <a:pt x="0" y="322355"/>
                    <a:pt x="322355" y="0"/>
                    <a:pt x="7200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188448" name="TextBox 73"/>
            <p:cNvSpPr txBox="1">
              <a:spLocks noChangeArrowheads="1"/>
            </p:cNvSpPr>
            <p:nvPr/>
          </p:nvSpPr>
          <p:spPr bwMode="auto">
            <a:xfrm>
              <a:off x="348826" y="460163"/>
              <a:ext cx="1076341" cy="644863"/>
            </a:xfrm>
            <a:prstGeom prst="rect">
              <a:avLst/>
            </a:prstGeom>
            <a:noFill/>
            <a:ln>
              <a:noFill/>
            </a:ln>
            <a:extLst>
              <a:ext uri="{909E8E84-426E-40DD-AFC4-6F175D3DCCD1}">
                <a14:hiddenFill xmlns:a14="http://schemas.microsoft.com/office/drawing/2010/main">
                  <a:grp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800" b="1" dirty="0">
                  <a:solidFill>
                    <a:srgbClr val="FFFFFF"/>
                  </a:solidFill>
                  <a:latin typeface="微软雅黑" panose="020B0503020204020204" charset="-122"/>
                  <a:ea typeface="微软雅黑" panose="020B0503020204020204" charset="-122"/>
                  <a:sym typeface="+mn-ea"/>
                </a:rPr>
                <a:t>19世纪</a:t>
              </a:r>
              <a:r>
                <a:rPr lang="en-US" altLang="zh-CN" sz="1800" b="1" dirty="0">
                  <a:solidFill>
                    <a:srgbClr val="FFFFFF"/>
                  </a:solidFill>
                  <a:latin typeface="微软雅黑" panose="020B0503020204020204" charset="-122"/>
                  <a:ea typeface="微软雅黑" panose="020B0503020204020204" charset="-122"/>
                  <a:sym typeface="+mn-ea"/>
                </a:rPr>
                <a:t>  </a:t>
              </a:r>
              <a:r>
                <a:rPr lang="zh-CN" altLang="en-US" sz="1800" b="1" dirty="0">
                  <a:solidFill>
                    <a:srgbClr val="FFFFFF"/>
                  </a:solidFill>
                  <a:latin typeface="微软雅黑" panose="020B0503020204020204" charset="-122"/>
                  <a:ea typeface="微软雅黑" panose="020B0503020204020204" charset="-122"/>
                  <a:sym typeface="+mn-ea"/>
                </a:rPr>
                <a:t>中叶</a:t>
              </a:r>
              <a:endParaRPr lang="zh-CN" altLang="en-US" sz="1800" b="1" dirty="0">
                <a:solidFill>
                  <a:srgbClr val="FFFFFF"/>
                </a:solidFill>
                <a:latin typeface="微软雅黑" panose="020B0503020204020204" charset="-122"/>
                <a:ea typeface="微软雅黑" panose="020B0503020204020204" charset="-122"/>
                <a:sym typeface="+mn-ea"/>
              </a:endParaRPr>
            </a:p>
          </p:txBody>
        </p:sp>
      </p:grpSp>
      <p:grpSp>
        <p:nvGrpSpPr>
          <p:cNvPr id="188423" name="组合 13"/>
          <p:cNvGrpSpPr/>
          <p:nvPr/>
        </p:nvGrpSpPr>
        <p:grpSpPr bwMode="auto">
          <a:xfrm>
            <a:off x="6085523" y="3570288"/>
            <a:ext cx="1524000" cy="1792287"/>
            <a:chOff x="0" y="0"/>
            <a:chExt cx="1523085" cy="1791782"/>
          </a:xfrm>
          <a:solidFill>
            <a:srgbClr val="FF9618"/>
          </a:solidFill>
        </p:grpSpPr>
        <p:sp>
          <p:nvSpPr>
            <p:cNvPr id="188445" name="椭圆 44"/>
            <p:cNvSpPr/>
            <p:nvPr/>
          </p:nvSpPr>
          <p:spPr bwMode="auto">
            <a:xfrm>
              <a:off x="0" y="0"/>
              <a:ext cx="1523085" cy="1791782"/>
            </a:xfrm>
            <a:custGeom>
              <a:avLst/>
              <a:gdLst>
                <a:gd name="T0" fmla="*/ 1208287 w 1224056"/>
                <a:gd name="T1" fmla="*/ 0 h 1440000"/>
                <a:gd name="T2" fmla="*/ 2934221 w 1224056"/>
                <a:gd name="T3" fmla="*/ 1725930 h 1440000"/>
                <a:gd name="T4" fmla="*/ 1208287 w 1224056"/>
                <a:gd name="T5" fmla="*/ 3451861 h 1440000"/>
                <a:gd name="T6" fmla="*/ 0 w 1224056"/>
                <a:gd name="T7" fmla="*/ 2956358 h 1440000"/>
                <a:gd name="T8" fmla="*/ 517646 w 1224056"/>
                <a:gd name="T9" fmla="*/ 1725930 h 1440000"/>
                <a:gd name="T10" fmla="*/ 0 w 1224056"/>
                <a:gd name="T11" fmla="*/ 495504 h 1440000"/>
                <a:gd name="T12" fmla="*/ 1208287 w 1224056"/>
                <a:gd name="T13" fmla="*/ 0 h 144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4056" h="1440000">
                  <a:moveTo>
                    <a:pt x="504056" y="0"/>
                  </a:moveTo>
                  <a:cubicBezTo>
                    <a:pt x="901701" y="0"/>
                    <a:pt x="1224056" y="322355"/>
                    <a:pt x="1224056" y="720000"/>
                  </a:cubicBezTo>
                  <a:cubicBezTo>
                    <a:pt x="1224056" y="1117645"/>
                    <a:pt x="901701" y="1440000"/>
                    <a:pt x="504056" y="1440000"/>
                  </a:cubicBezTo>
                  <a:cubicBezTo>
                    <a:pt x="307585" y="1440000"/>
                    <a:pt x="129493" y="1361306"/>
                    <a:pt x="0" y="1233293"/>
                  </a:cubicBezTo>
                  <a:cubicBezTo>
                    <a:pt x="133438" y="1103077"/>
                    <a:pt x="215944" y="921174"/>
                    <a:pt x="215944" y="720000"/>
                  </a:cubicBezTo>
                  <a:cubicBezTo>
                    <a:pt x="215944" y="518827"/>
                    <a:pt x="133438" y="336923"/>
                    <a:pt x="0" y="206708"/>
                  </a:cubicBezTo>
                  <a:cubicBezTo>
                    <a:pt x="129493" y="78694"/>
                    <a:pt x="307585" y="0"/>
                    <a:pt x="504056" y="0"/>
                  </a:cubicBezTo>
                  <a:close/>
                </a:path>
              </a:pathLst>
            </a:custGeom>
            <a:grpFill/>
            <a:ln>
              <a:noFill/>
            </a:ln>
            <a:effectLst>
              <a:outerShdw dist="23000" dir="5400000" algn="ctr" rotWithShape="0">
                <a:srgbClr val="000000">
                  <a:alpha val="34000"/>
                </a:srgbClr>
              </a:outerShdw>
            </a:effectLst>
            <a:extLst>
              <a:ext uri="{91240B29-F687-4F45-9708-019B960494DF}">
                <a14:hiddenLine xmlns:a14="http://schemas.microsoft.com/office/drawing/2010/main" w="9525">
                  <a:solidFill>
                    <a:srgbClr val="000000"/>
                  </a:solidFill>
                  <a:round/>
                </a14:hiddenLine>
              </a:ext>
            </a:extLst>
          </p:spPr>
          <p:txBody>
            <a:bodyPr anchor="ctr"/>
            <a:lstStyle/>
            <a:p>
              <a:endParaRPr lang="zh-CN" altLang="en-US">
                <a:latin typeface="微软雅黑" panose="020B0503020204020204" charset="-122"/>
                <a:ea typeface="微软雅黑" panose="020B0503020204020204" charset="-122"/>
              </a:endParaRPr>
            </a:p>
          </p:txBody>
        </p:sp>
        <p:sp>
          <p:nvSpPr>
            <p:cNvPr id="188446" name="TextBox 74"/>
            <p:cNvSpPr txBox="1">
              <a:spLocks noChangeArrowheads="1"/>
            </p:cNvSpPr>
            <p:nvPr/>
          </p:nvSpPr>
          <p:spPr bwMode="auto">
            <a:xfrm>
              <a:off x="316675" y="651327"/>
              <a:ext cx="1118198" cy="644978"/>
            </a:xfrm>
            <a:prstGeom prst="rect">
              <a:avLst/>
            </a:prstGeom>
            <a:noFill/>
            <a:ln>
              <a:noFill/>
            </a:ln>
            <a:extLst>
              <a:ext uri="{909E8E84-426E-40DD-AFC4-6F175D3DCCD1}">
                <a14:hiddenFill xmlns:a14="http://schemas.microsoft.com/office/drawing/2010/main">
                  <a:grp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l" eaLnBrk="1" hangingPunct="1">
                <a:lnSpc>
                  <a:spcPct val="100000"/>
                </a:lnSpc>
                <a:spcBef>
                  <a:spcPct val="0"/>
                </a:spcBef>
                <a:buFont typeface="Arial" panose="020B0604020202020204" pitchFamily="34" charset="0"/>
                <a:buNone/>
              </a:pPr>
              <a:r>
                <a:rPr lang="en-US" altLang="zh-CN" sz="1800" b="1" dirty="0">
                  <a:solidFill>
                    <a:schemeClr val="bg1"/>
                  </a:solidFill>
                  <a:latin typeface="微软雅黑" panose="020B0503020204020204" charset="-122"/>
                  <a:ea typeface="微软雅黑" panose="020B0503020204020204" charset="-122"/>
                  <a:sym typeface="+mn-ea"/>
                </a:rPr>
                <a:t>20</a:t>
              </a:r>
              <a:r>
                <a:rPr lang="zh-CN" altLang="en-US" sz="1800" b="1" dirty="0">
                  <a:solidFill>
                    <a:schemeClr val="bg1"/>
                  </a:solidFill>
                  <a:latin typeface="微软雅黑" panose="020B0503020204020204" charset="-122"/>
                  <a:ea typeface="微软雅黑" panose="020B0503020204020204" charset="-122"/>
                  <a:sym typeface="+mn-ea"/>
                </a:rPr>
                <a:t>世纪</a:t>
              </a:r>
              <a:r>
                <a:rPr lang="zh-CN" altLang="en-US" sz="1800" b="1" dirty="0">
                  <a:solidFill>
                    <a:schemeClr val="bg1"/>
                  </a:solidFill>
                  <a:latin typeface="微软雅黑" panose="020B0503020204020204" charset="-122"/>
                  <a:ea typeface="微软雅黑" panose="020B0503020204020204" charset="-122"/>
                  <a:sym typeface="+mn-ea"/>
                </a:rPr>
                <a:t>后半叶</a:t>
              </a:r>
              <a:endParaRPr lang="zh-CN" altLang="en-US" sz="1800" b="1" dirty="0">
                <a:solidFill>
                  <a:schemeClr val="bg1"/>
                </a:solidFill>
                <a:latin typeface="微软雅黑" panose="020B0503020204020204" charset="-122"/>
                <a:ea typeface="微软雅黑" panose="020B0503020204020204" charset="-122"/>
                <a:sym typeface="+mn-ea"/>
              </a:endParaRPr>
            </a:p>
          </p:txBody>
        </p:sp>
      </p:grpSp>
      <p:grpSp>
        <p:nvGrpSpPr>
          <p:cNvPr id="188424" name="组合 16"/>
          <p:cNvGrpSpPr/>
          <p:nvPr/>
        </p:nvGrpSpPr>
        <p:grpSpPr bwMode="auto">
          <a:xfrm>
            <a:off x="4245293" y="3862070"/>
            <a:ext cx="1790700" cy="1524000"/>
            <a:chOff x="0" y="0"/>
            <a:chExt cx="1791784" cy="1523254"/>
          </a:xfrm>
          <a:solidFill>
            <a:srgbClr val="526573"/>
          </a:solidFill>
        </p:grpSpPr>
        <p:sp>
          <p:nvSpPr>
            <p:cNvPr id="188443" name="椭圆 47"/>
            <p:cNvSpPr>
              <a:spLocks noChangeArrowheads="1"/>
            </p:cNvSpPr>
            <p:nvPr/>
          </p:nvSpPr>
          <p:spPr bwMode="auto">
            <a:xfrm>
              <a:off x="0" y="0"/>
              <a:ext cx="1791784" cy="1523254"/>
            </a:xfrm>
            <a:custGeom>
              <a:avLst/>
              <a:gdLst>
                <a:gd name="T0" fmla="*/ 257345 w 1440000"/>
                <a:gd name="T1" fmla="*/ 0 h 1224192"/>
                <a:gd name="T2" fmla="*/ 895892 w 1440000"/>
                <a:gd name="T3" fmla="*/ 268527 h 1224192"/>
                <a:gd name="T4" fmla="*/ 1534439 w 1440000"/>
                <a:gd name="T5" fmla="*/ 0 h 1224192"/>
                <a:gd name="T6" fmla="*/ 1791784 w 1440000"/>
                <a:gd name="T7" fmla="*/ 627363 h 1224192"/>
                <a:gd name="T8" fmla="*/ 895892 w 1440000"/>
                <a:gd name="T9" fmla="*/ 1523254 h 1224192"/>
                <a:gd name="T10" fmla="*/ 0 w 1440000"/>
                <a:gd name="T11" fmla="*/ 627363 h 1224192"/>
                <a:gd name="T12" fmla="*/ 257345 w 1440000"/>
                <a:gd name="T13" fmla="*/ 0 h 12241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0000" h="1224192">
                  <a:moveTo>
                    <a:pt x="206820" y="0"/>
                  </a:moveTo>
                  <a:cubicBezTo>
                    <a:pt x="337038" y="133353"/>
                    <a:pt x="518890" y="215807"/>
                    <a:pt x="720000" y="215807"/>
                  </a:cubicBezTo>
                  <a:cubicBezTo>
                    <a:pt x="921110" y="215807"/>
                    <a:pt x="1102962" y="133353"/>
                    <a:pt x="1233180" y="0"/>
                  </a:cubicBezTo>
                  <a:cubicBezTo>
                    <a:pt x="1361255" y="129514"/>
                    <a:pt x="1440000" y="307657"/>
                    <a:pt x="1440000" y="504192"/>
                  </a:cubicBezTo>
                  <a:cubicBezTo>
                    <a:pt x="1440000" y="901837"/>
                    <a:pt x="1117645" y="1224192"/>
                    <a:pt x="720000" y="1224192"/>
                  </a:cubicBezTo>
                  <a:cubicBezTo>
                    <a:pt x="322355" y="1224192"/>
                    <a:pt x="0" y="901837"/>
                    <a:pt x="0" y="504192"/>
                  </a:cubicBezTo>
                  <a:cubicBezTo>
                    <a:pt x="0" y="307657"/>
                    <a:pt x="78745" y="129514"/>
                    <a:pt x="2068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188444" name="TextBox 75"/>
            <p:cNvSpPr txBox="1">
              <a:spLocks noChangeArrowheads="1"/>
            </p:cNvSpPr>
            <p:nvPr/>
          </p:nvSpPr>
          <p:spPr bwMode="auto">
            <a:xfrm>
              <a:off x="339295" y="519176"/>
              <a:ext cx="1095403" cy="588357"/>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a:spcBef>
                  <a:spcPct val="0"/>
                </a:spcBef>
                <a:buFont typeface="Arial" panose="020B0604020202020204" pitchFamily="34" charset="0"/>
                <a:buNone/>
                <a:defRPr/>
              </a:pPr>
              <a:r>
                <a:rPr lang="zh-CN" altLang="en-US" sz="1800" b="1" dirty="0">
                  <a:solidFill>
                    <a:srgbClr val="FFFFFF"/>
                  </a:solidFill>
                  <a:latin typeface="微软雅黑" panose="020B0503020204020204" charset="-122"/>
                  <a:ea typeface="微软雅黑" panose="020B0503020204020204" charset="-122"/>
                  <a:sym typeface="+mn-ea"/>
                </a:rPr>
                <a:t>19世纪后半叶</a:t>
              </a:r>
              <a:endParaRPr lang="zh-CN" altLang="en-US" sz="1800" b="1" dirty="0">
                <a:solidFill>
                  <a:srgbClr val="FFFFFF"/>
                </a:solidFill>
                <a:latin typeface="微软雅黑" panose="020B0503020204020204" charset="-122"/>
                <a:ea typeface="微软雅黑" panose="020B0503020204020204" charset="-122"/>
                <a:sym typeface="+mn-ea"/>
              </a:endParaRPr>
            </a:p>
          </p:txBody>
        </p:sp>
      </p:grpSp>
      <p:cxnSp>
        <p:nvCxnSpPr>
          <p:cNvPr id="188425" name="直接连接符 19"/>
          <p:cNvCxnSpPr>
            <a:cxnSpLocks noChangeShapeType="1"/>
          </p:cNvCxnSpPr>
          <p:nvPr/>
        </p:nvCxnSpPr>
        <p:spPr bwMode="auto">
          <a:xfrm>
            <a:off x="4070985" y="1968500"/>
            <a:ext cx="0" cy="1546225"/>
          </a:xfrm>
          <a:prstGeom prst="line">
            <a:avLst/>
          </a:prstGeom>
          <a:noFill/>
          <a:ln w="9525">
            <a:solidFill>
              <a:srgbClr val="7F7F7F"/>
            </a:solidFill>
            <a:round/>
          </a:ln>
          <a:extLst>
            <a:ext uri="{909E8E84-426E-40DD-AFC4-6F175D3DCCD1}">
              <a14:hiddenFill xmlns:a14="http://schemas.microsoft.com/office/drawing/2010/main">
                <a:noFill/>
              </a14:hiddenFill>
            </a:ext>
          </a:extLst>
        </p:spPr>
      </p:cxnSp>
      <p:cxnSp>
        <p:nvCxnSpPr>
          <p:cNvPr id="188426" name="直接连接符 20"/>
          <p:cNvCxnSpPr>
            <a:cxnSpLocks noChangeShapeType="1"/>
          </p:cNvCxnSpPr>
          <p:nvPr/>
        </p:nvCxnSpPr>
        <p:spPr bwMode="auto">
          <a:xfrm>
            <a:off x="4070985" y="3876675"/>
            <a:ext cx="0" cy="1597025"/>
          </a:xfrm>
          <a:prstGeom prst="line">
            <a:avLst/>
          </a:prstGeom>
          <a:noFill/>
          <a:ln w="9525">
            <a:solidFill>
              <a:srgbClr val="7F7F7F"/>
            </a:solidFill>
            <a:round/>
          </a:ln>
          <a:extLst>
            <a:ext uri="{909E8E84-426E-40DD-AFC4-6F175D3DCCD1}">
              <a14:hiddenFill xmlns:a14="http://schemas.microsoft.com/office/drawing/2010/main">
                <a:noFill/>
              </a14:hiddenFill>
            </a:ext>
          </a:extLst>
        </p:spPr>
      </p:cxnSp>
      <p:cxnSp>
        <p:nvCxnSpPr>
          <p:cNvPr id="188427" name="直接连接符 21"/>
          <p:cNvCxnSpPr>
            <a:cxnSpLocks noChangeShapeType="1"/>
          </p:cNvCxnSpPr>
          <p:nvPr/>
        </p:nvCxnSpPr>
        <p:spPr bwMode="auto">
          <a:xfrm>
            <a:off x="7887335" y="3876675"/>
            <a:ext cx="0" cy="1598612"/>
          </a:xfrm>
          <a:prstGeom prst="line">
            <a:avLst/>
          </a:prstGeom>
          <a:noFill/>
          <a:ln w="9525">
            <a:solidFill>
              <a:srgbClr val="7F7F7F"/>
            </a:solidFill>
            <a:round/>
          </a:ln>
          <a:extLst>
            <a:ext uri="{909E8E84-426E-40DD-AFC4-6F175D3DCCD1}">
              <a14:hiddenFill xmlns:a14="http://schemas.microsoft.com/office/drawing/2010/main">
                <a:noFill/>
              </a14:hiddenFill>
            </a:ext>
          </a:extLst>
        </p:spPr>
      </p:cxnSp>
      <p:cxnSp>
        <p:nvCxnSpPr>
          <p:cNvPr id="188428" name="直接连接符 22"/>
          <p:cNvCxnSpPr>
            <a:cxnSpLocks noChangeShapeType="1"/>
          </p:cNvCxnSpPr>
          <p:nvPr/>
        </p:nvCxnSpPr>
        <p:spPr bwMode="auto">
          <a:xfrm>
            <a:off x="7887335" y="1916113"/>
            <a:ext cx="0" cy="1598612"/>
          </a:xfrm>
          <a:prstGeom prst="line">
            <a:avLst/>
          </a:prstGeom>
          <a:noFill/>
          <a:ln w="9525">
            <a:solidFill>
              <a:srgbClr val="7F7F7F"/>
            </a:solidFill>
            <a:round/>
          </a:ln>
          <a:extLst>
            <a:ext uri="{909E8E84-426E-40DD-AFC4-6F175D3DCCD1}">
              <a14:hiddenFill xmlns:a14="http://schemas.microsoft.com/office/drawing/2010/main">
                <a:noFill/>
              </a14:hiddenFill>
            </a:ext>
          </a:extLst>
        </p:spPr>
      </p:cxnSp>
      <p:cxnSp>
        <p:nvCxnSpPr>
          <p:cNvPr id="188429" name="直接连接符 23"/>
          <p:cNvCxnSpPr>
            <a:cxnSpLocks noChangeShapeType="1"/>
          </p:cNvCxnSpPr>
          <p:nvPr/>
        </p:nvCxnSpPr>
        <p:spPr bwMode="auto">
          <a:xfrm>
            <a:off x="7861935" y="3670300"/>
            <a:ext cx="3763963" cy="0"/>
          </a:xfrm>
          <a:prstGeom prst="line">
            <a:avLst/>
          </a:prstGeom>
          <a:noFill/>
          <a:ln w="9525">
            <a:solidFill>
              <a:srgbClr val="7F7F7F"/>
            </a:solidFill>
            <a:round/>
          </a:ln>
          <a:extLst>
            <a:ext uri="{909E8E84-426E-40DD-AFC4-6F175D3DCCD1}">
              <a14:hiddenFill xmlns:a14="http://schemas.microsoft.com/office/drawing/2010/main">
                <a:noFill/>
              </a14:hiddenFill>
            </a:ext>
          </a:extLst>
        </p:spPr>
      </p:cxnSp>
      <p:cxnSp>
        <p:nvCxnSpPr>
          <p:cNvPr id="188430" name="直接连接符 24"/>
          <p:cNvCxnSpPr>
            <a:cxnSpLocks noChangeShapeType="1"/>
          </p:cNvCxnSpPr>
          <p:nvPr/>
        </p:nvCxnSpPr>
        <p:spPr bwMode="auto">
          <a:xfrm flipH="1">
            <a:off x="412433" y="3670300"/>
            <a:ext cx="3660775" cy="0"/>
          </a:xfrm>
          <a:prstGeom prst="line">
            <a:avLst/>
          </a:prstGeom>
          <a:noFill/>
          <a:ln w="9525">
            <a:solidFill>
              <a:srgbClr val="7F7F7F"/>
            </a:solidFill>
            <a:round/>
          </a:ln>
          <a:extLst>
            <a:ext uri="{909E8E84-426E-40DD-AFC4-6F175D3DCCD1}">
              <a14:hiddenFill xmlns:a14="http://schemas.microsoft.com/office/drawing/2010/main">
                <a:noFill/>
              </a14:hiddenFill>
            </a:ext>
          </a:extLst>
        </p:spPr>
      </p:cxnSp>
      <p:sp>
        <p:nvSpPr>
          <p:cNvPr id="54" name="文本框 53"/>
          <p:cNvSpPr txBox="1"/>
          <p:nvPr/>
        </p:nvSpPr>
        <p:spPr>
          <a:xfrm>
            <a:off x="454025" y="1913890"/>
            <a:ext cx="3619500" cy="1753235"/>
          </a:xfrm>
          <a:prstGeom prst="rect">
            <a:avLst/>
          </a:prstGeom>
          <a:noFill/>
        </p:spPr>
        <p:txBody>
          <a:bodyPr wrap="square" rtlCol="0">
            <a:spAutoFit/>
          </a:bodyPr>
          <a:p>
            <a:pPr lvl="0" indent="457200" algn="l" defTabSz="609600" fontAlgn="auto">
              <a:lnSpc>
                <a:spcPct val="150000"/>
              </a:lnSpc>
              <a:buFont typeface="Wingdings" panose="05000000000000000000" pitchFamily="2" charset="2"/>
              <a:buNone/>
              <a:defRPr/>
              <a:extLst>
                <a:ext uri="{35155182-B16C-46BC-9424-99874614C6A1}">
                  <wpsdc:indentchars xmlns:wpsdc="http://www.wps.cn/officeDocument/2017/drawingmlCustomData" val="200" checksum="59296752"/>
                </a:ext>
              </a:extLst>
            </a:pPr>
            <a:r>
              <a:rPr lang="zh-CN" altLang="en-US" dirty="0">
                <a:solidFill>
                  <a:schemeClr val="tx1"/>
                </a:solidFill>
                <a:latin typeface="微软雅黑" panose="020B0503020204020204" charset="-122"/>
                <a:ea typeface="微软雅黑" panose="020B0503020204020204" charset="-122"/>
                <a:sym typeface="+mn-ea"/>
              </a:rPr>
              <a:t>英国开始工业革命，股份制起到了重要的作用。随着工业革命向其他国家扩展，股份制也传遍了世界。</a:t>
            </a:r>
            <a:endParaRPr lang="zh-CN" altLang="en-US" dirty="0">
              <a:solidFill>
                <a:schemeClr val="tx1"/>
              </a:solidFill>
              <a:latin typeface="微软雅黑" panose="020B0503020204020204" charset="-122"/>
              <a:ea typeface="微软雅黑" panose="020B0503020204020204" charset="-122"/>
              <a:sym typeface="+mn-ea"/>
            </a:endParaRPr>
          </a:p>
        </p:txBody>
      </p:sp>
      <p:sp>
        <p:nvSpPr>
          <p:cNvPr id="2" name="文本框 1"/>
          <p:cNvSpPr txBox="1"/>
          <p:nvPr/>
        </p:nvSpPr>
        <p:spPr>
          <a:xfrm>
            <a:off x="504825" y="3667760"/>
            <a:ext cx="3483610" cy="1337945"/>
          </a:xfrm>
          <a:prstGeom prst="rect">
            <a:avLst/>
          </a:prstGeom>
          <a:noFill/>
        </p:spPr>
        <p:txBody>
          <a:bodyPr wrap="square" rtlCol="0">
            <a:spAutoFit/>
          </a:bodyPr>
          <a:p>
            <a:pPr lvl="0" indent="457200" algn="l" defTabSz="609600">
              <a:lnSpc>
                <a:spcPct val="150000"/>
              </a:lnSpc>
              <a:buClrTx/>
              <a:buSzTx/>
              <a:buFont typeface="Wingdings" panose="05000000000000000000" pitchFamily="2" charset="2"/>
              <a:buNone/>
              <a:defRPr/>
              <a:extLst>
                <a:ext uri="{35155182-B16C-46BC-9424-99874614C6A1}">
                  <wpsdc:indentchars xmlns:wpsdc="http://www.wps.cn/officeDocument/2017/drawingmlCustomData" val="200" checksum="59296752"/>
                </a:ext>
              </a:extLst>
            </a:pPr>
            <a:r>
              <a:rPr lang="zh-CN" altLang="en-US" sz="1800" dirty="0">
                <a:latin typeface="微软雅黑" panose="020B0503020204020204" charset="-122"/>
                <a:ea typeface="微软雅黑" panose="020B0503020204020204" charset="-122"/>
                <a:sym typeface="+mn-ea"/>
              </a:rPr>
              <a:t>19世纪后半叶，股份制传入日本和中国。1873年成立了轮船招商局，发行了中国最早的股票。</a:t>
            </a:r>
            <a:endParaRPr lang="zh-CN" altLang="en-US" sz="1800" dirty="0">
              <a:latin typeface="微软雅黑" panose="020B0503020204020204" charset="-122"/>
              <a:ea typeface="微软雅黑" panose="020B0503020204020204" charset="-122"/>
              <a:sym typeface="+mn-ea"/>
            </a:endParaRPr>
          </a:p>
        </p:txBody>
      </p:sp>
      <p:sp>
        <p:nvSpPr>
          <p:cNvPr id="4" name="文本框 3"/>
          <p:cNvSpPr txBox="1"/>
          <p:nvPr/>
        </p:nvSpPr>
        <p:spPr>
          <a:xfrm>
            <a:off x="7887335" y="1906270"/>
            <a:ext cx="3825240" cy="1753235"/>
          </a:xfrm>
          <a:prstGeom prst="rect">
            <a:avLst/>
          </a:prstGeom>
          <a:noFill/>
        </p:spPr>
        <p:txBody>
          <a:bodyPr wrap="square" rtlCol="0">
            <a:spAutoFit/>
          </a:bodyPr>
          <a:p>
            <a:pPr lvl="0" indent="457200" algn="l" defTabSz="609600" fontAlgn="auto">
              <a:lnSpc>
                <a:spcPct val="150000"/>
              </a:lnSpc>
              <a:buClrTx/>
              <a:buSzTx/>
              <a:buFont typeface="Wingdings" panose="05000000000000000000" pitchFamily="2" charset="2"/>
              <a:buNone/>
              <a:defRPr/>
              <a:extLst>
                <a:ext uri="{35155182-B16C-46BC-9424-99874614C6A1}">
                  <wpsdc:indentchars xmlns:wpsdc="http://www.wps.cn/officeDocument/2017/drawingmlCustomData" val="200" checksum="59296752"/>
                </a:ext>
              </a:extLst>
            </a:pPr>
            <a:r>
              <a:rPr lang="zh-CN" altLang="en-US" sz="1800" dirty="0">
                <a:solidFill>
                  <a:schemeClr val="tx1"/>
                </a:solidFill>
                <a:latin typeface="微软雅黑" panose="020B0503020204020204" charset="-122"/>
                <a:ea typeface="微软雅黑" panose="020B0503020204020204" charset="-122"/>
                <a:sym typeface="+mn-ea"/>
              </a:rPr>
              <a:t>美国产生了一大批靠发行股票和债券筹资的筑路公司、运输公司、采矿公司和银行，股份制逐步进入了主要经济领域。</a:t>
            </a:r>
            <a:endParaRPr lang="zh-CN" altLang="en-US" sz="1800" dirty="0">
              <a:solidFill>
                <a:schemeClr val="tx1"/>
              </a:solidFill>
              <a:latin typeface="微软雅黑" panose="020B0503020204020204" charset="-122"/>
              <a:ea typeface="微软雅黑" panose="020B0503020204020204" charset="-122"/>
              <a:sym typeface="+mn-ea"/>
            </a:endParaRPr>
          </a:p>
        </p:txBody>
      </p:sp>
      <p:sp>
        <p:nvSpPr>
          <p:cNvPr id="5" name="文本框 4"/>
          <p:cNvSpPr txBox="1"/>
          <p:nvPr/>
        </p:nvSpPr>
        <p:spPr>
          <a:xfrm>
            <a:off x="8016240" y="3667760"/>
            <a:ext cx="3568700" cy="1337945"/>
          </a:xfrm>
          <a:prstGeom prst="rect">
            <a:avLst/>
          </a:prstGeom>
          <a:noFill/>
        </p:spPr>
        <p:txBody>
          <a:bodyPr wrap="square" rtlCol="0">
            <a:spAutoFit/>
          </a:bodyPr>
          <a:p>
            <a:pPr lvl="0" indent="457200" algn="l" defTabSz="609600" fontAlgn="auto">
              <a:lnSpc>
                <a:spcPct val="150000"/>
              </a:lnSpc>
              <a:buClrTx/>
              <a:buSzTx/>
              <a:buFont typeface="Wingdings" panose="05000000000000000000" pitchFamily="2" charset="2"/>
              <a:buNone/>
              <a:defRPr/>
              <a:extLst>
                <a:ext uri="{35155182-B16C-46BC-9424-99874614C6A1}">
                  <wpsdc:indentchars xmlns:wpsdc="http://www.wps.cn/officeDocument/2017/drawingmlCustomData" val="200" checksum="59296752"/>
                </a:ext>
              </a:extLst>
            </a:pPr>
            <a:r>
              <a:rPr lang="zh-CN" altLang="en-US" sz="1800" dirty="0">
                <a:latin typeface="微软雅黑" panose="020B0503020204020204" charset="-122"/>
                <a:ea typeface="微软雅黑" panose="020B0503020204020204" charset="-122"/>
                <a:sym typeface="+mn-ea"/>
              </a:rPr>
              <a:t>1914年中国当时的北洋政府颁布证券交易所法，1917年成立了北京证券交易所。</a:t>
            </a:r>
            <a:endParaRPr lang="zh-CN" altLang="en-US" sz="1800" dirty="0">
              <a:latin typeface="微软雅黑" panose="020B0503020204020204" charset="-122"/>
              <a:ea typeface="微软雅黑" panose="020B0503020204020204" charset="-122"/>
              <a:sym typeface="+mn-ea"/>
            </a:endParaRPr>
          </a:p>
        </p:txBody>
      </p:sp>
      <p:cxnSp>
        <p:nvCxnSpPr>
          <p:cNvPr id="8" name="直接连接符 7"/>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654781" y="264030"/>
            <a:ext cx="35299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lt"/>
              </a:rPr>
              <a:t>2.1</a:t>
            </a:r>
            <a:r>
              <a:rPr lang="zh-CN" altLang="en-US" sz="2800" dirty="0">
                <a:solidFill>
                  <a:srgbClr val="FF9618"/>
                </a:solidFill>
                <a:latin typeface="微软雅黑" panose="020B0503020204020204" charset="-122"/>
                <a:ea typeface="微软雅黑" panose="020B0503020204020204" charset="-122"/>
                <a:sym typeface="+mn-lt"/>
              </a:rPr>
              <a:t>证券行业发展历程</a:t>
            </a:r>
            <a:endParaRPr lang="zh-CN" altLang="en-US" sz="2800" dirty="0">
              <a:solidFill>
                <a:srgbClr val="FF9618"/>
              </a:solidFill>
              <a:latin typeface="微软雅黑" panose="020B0503020204020204" charset="-122"/>
              <a:ea typeface="微软雅黑" panose="020B0503020204020204" charset="-122"/>
              <a:sym typeface="+mn-lt"/>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8421"/>
                                        </p:tgtEl>
                                        <p:attrNameLst>
                                          <p:attrName>style.visibility</p:attrName>
                                        </p:attrNameLst>
                                      </p:cBhvr>
                                      <p:to>
                                        <p:strVal val="visible"/>
                                      </p:to>
                                    </p:set>
                                    <p:animEffect transition="in" filter="wipe(down)">
                                      <p:cBhvr>
                                        <p:cTn id="7" dur="500"/>
                                        <p:tgtEl>
                                          <p:spTgt spid="188421"/>
                                        </p:tgtEl>
                                      </p:cBhvr>
                                    </p:animEffect>
                                  </p:childTnLst>
                                </p:cTn>
                              </p:par>
                              <p:par>
                                <p:cTn id="8" presetID="22" presetClass="entr" presetSubtype="4" fill="hold" nodeType="withEffect">
                                  <p:stCondLst>
                                    <p:cond delay="0"/>
                                  </p:stCondLst>
                                  <p:childTnLst>
                                    <p:set>
                                      <p:cBhvr>
                                        <p:cTn id="9" dur="1" fill="hold">
                                          <p:stCondLst>
                                            <p:cond delay="0"/>
                                          </p:stCondLst>
                                        </p:cTn>
                                        <p:tgtEl>
                                          <p:spTgt spid="188422"/>
                                        </p:tgtEl>
                                        <p:attrNameLst>
                                          <p:attrName>style.visibility</p:attrName>
                                        </p:attrNameLst>
                                      </p:cBhvr>
                                      <p:to>
                                        <p:strVal val="visible"/>
                                      </p:to>
                                    </p:set>
                                    <p:animEffect transition="in" filter="wipe(down)">
                                      <p:cBhvr>
                                        <p:cTn id="10" dur="500"/>
                                        <p:tgtEl>
                                          <p:spTgt spid="188422"/>
                                        </p:tgtEl>
                                      </p:cBhvr>
                                    </p:animEffect>
                                  </p:childTnLst>
                                </p:cTn>
                              </p:par>
                              <p:par>
                                <p:cTn id="11" presetID="22" presetClass="entr" presetSubtype="4" fill="hold" nodeType="withEffect">
                                  <p:stCondLst>
                                    <p:cond delay="0"/>
                                  </p:stCondLst>
                                  <p:childTnLst>
                                    <p:set>
                                      <p:cBhvr>
                                        <p:cTn id="12" dur="1" fill="hold">
                                          <p:stCondLst>
                                            <p:cond delay="0"/>
                                          </p:stCondLst>
                                        </p:cTn>
                                        <p:tgtEl>
                                          <p:spTgt spid="188423"/>
                                        </p:tgtEl>
                                        <p:attrNameLst>
                                          <p:attrName>style.visibility</p:attrName>
                                        </p:attrNameLst>
                                      </p:cBhvr>
                                      <p:to>
                                        <p:strVal val="visible"/>
                                      </p:to>
                                    </p:set>
                                    <p:animEffect transition="in" filter="wipe(down)">
                                      <p:cBhvr>
                                        <p:cTn id="13" dur="500"/>
                                        <p:tgtEl>
                                          <p:spTgt spid="188423"/>
                                        </p:tgtEl>
                                      </p:cBhvr>
                                    </p:animEffect>
                                  </p:childTnLst>
                                </p:cTn>
                              </p:par>
                              <p:par>
                                <p:cTn id="14" presetID="22" presetClass="entr" presetSubtype="4" fill="hold" nodeType="withEffect">
                                  <p:stCondLst>
                                    <p:cond delay="0"/>
                                  </p:stCondLst>
                                  <p:childTnLst>
                                    <p:set>
                                      <p:cBhvr>
                                        <p:cTn id="15" dur="1" fill="hold">
                                          <p:stCondLst>
                                            <p:cond delay="0"/>
                                          </p:stCondLst>
                                        </p:cTn>
                                        <p:tgtEl>
                                          <p:spTgt spid="188424"/>
                                        </p:tgtEl>
                                        <p:attrNameLst>
                                          <p:attrName>style.visibility</p:attrName>
                                        </p:attrNameLst>
                                      </p:cBhvr>
                                      <p:to>
                                        <p:strVal val="visible"/>
                                      </p:to>
                                    </p:set>
                                    <p:animEffect transition="in" filter="wipe(down)">
                                      <p:cBhvr>
                                        <p:cTn id="16" dur="500"/>
                                        <p:tgtEl>
                                          <p:spTgt spid="188424"/>
                                        </p:tgtEl>
                                      </p:cBhvr>
                                    </p:animEffect>
                                  </p:childTnLst>
                                </p:cTn>
                              </p:par>
                              <p:par>
                                <p:cTn id="17" presetID="22" presetClass="entr" presetSubtype="4" fill="hold" nodeType="withEffect">
                                  <p:stCondLst>
                                    <p:cond delay="0"/>
                                  </p:stCondLst>
                                  <p:childTnLst>
                                    <p:set>
                                      <p:cBhvr>
                                        <p:cTn id="18" dur="1" fill="hold">
                                          <p:stCondLst>
                                            <p:cond delay="0"/>
                                          </p:stCondLst>
                                        </p:cTn>
                                        <p:tgtEl>
                                          <p:spTgt spid="188425"/>
                                        </p:tgtEl>
                                        <p:attrNameLst>
                                          <p:attrName>style.visibility</p:attrName>
                                        </p:attrNameLst>
                                      </p:cBhvr>
                                      <p:to>
                                        <p:strVal val="visible"/>
                                      </p:to>
                                    </p:set>
                                    <p:animEffect transition="in" filter="wipe(down)">
                                      <p:cBhvr>
                                        <p:cTn id="19" dur="500"/>
                                        <p:tgtEl>
                                          <p:spTgt spid="188425"/>
                                        </p:tgtEl>
                                      </p:cBhvr>
                                    </p:animEffect>
                                  </p:childTnLst>
                                </p:cTn>
                              </p:par>
                              <p:par>
                                <p:cTn id="20" presetID="22" presetClass="entr" presetSubtype="4" fill="hold" nodeType="withEffect">
                                  <p:stCondLst>
                                    <p:cond delay="0"/>
                                  </p:stCondLst>
                                  <p:childTnLst>
                                    <p:set>
                                      <p:cBhvr>
                                        <p:cTn id="21" dur="1" fill="hold">
                                          <p:stCondLst>
                                            <p:cond delay="0"/>
                                          </p:stCondLst>
                                        </p:cTn>
                                        <p:tgtEl>
                                          <p:spTgt spid="188426"/>
                                        </p:tgtEl>
                                        <p:attrNameLst>
                                          <p:attrName>style.visibility</p:attrName>
                                        </p:attrNameLst>
                                      </p:cBhvr>
                                      <p:to>
                                        <p:strVal val="visible"/>
                                      </p:to>
                                    </p:set>
                                    <p:animEffect transition="in" filter="wipe(down)">
                                      <p:cBhvr>
                                        <p:cTn id="22" dur="500"/>
                                        <p:tgtEl>
                                          <p:spTgt spid="188426"/>
                                        </p:tgtEl>
                                      </p:cBhvr>
                                    </p:animEffect>
                                  </p:childTnLst>
                                </p:cTn>
                              </p:par>
                              <p:par>
                                <p:cTn id="23" presetID="22" presetClass="entr" presetSubtype="4" fill="hold" nodeType="withEffect">
                                  <p:stCondLst>
                                    <p:cond delay="0"/>
                                  </p:stCondLst>
                                  <p:childTnLst>
                                    <p:set>
                                      <p:cBhvr>
                                        <p:cTn id="24" dur="1" fill="hold">
                                          <p:stCondLst>
                                            <p:cond delay="0"/>
                                          </p:stCondLst>
                                        </p:cTn>
                                        <p:tgtEl>
                                          <p:spTgt spid="188427"/>
                                        </p:tgtEl>
                                        <p:attrNameLst>
                                          <p:attrName>style.visibility</p:attrName>
                                        </p:attrNameLst>
                                      </p:cBhvr>
                                      <p:to>
                                        <p:strVal val="visible"/>
                                      </p:to>
                                    </p:set>
                                    <p:animEffect transition="in" filter="wipe(down)">
                                      <p:cBhvr>
                                        <p:cTn id="25" dur="500"/>
                                        <p:tgtEl>
                                          <p:spTgt spid="188427"/>
                                        </p:tgtEl>
                                      </p:cBhvr>
                                    </p:animEffect>
                                  </p:childTnLst>
                                </p:cTn>
                              </p:par>
                              <p:par>
                                <p:cTn id="26" presetID="22" presetClass="entr" presetSubtype="4" fill="hold" nodeType="withEffect">
                                  <p:stCondLst>
                                    <p:cond delay="0"/>
                                  </p:stCondLst>
                                  <p:childTnLst>
                                    <p:set>
                                      <p:cBhvr>
                                        <p:cTn id="27" dur="1" fill="hold">
                                          <p:stCondLst>
                                            <p:cond delay="0"/>
                                          </p:stCondLst>
                                        </p:cTn>
                                        <p:tgtEl>
                                          <p:spTgt spid="188428"/>
                                        </p:tgtEl>
                                        <p:attrNameLst>
                                          <p:attrName>style.visibility</p:attrName>
                                        </p:attrNameLst>
                                      </p:cBhvr>
                                      <p:to>
                                        <p:strVal val="visible"/>
                                      </p:to>
                                    </p:set>
                                    <p:animEffect transition="in" filter="wipe(down)">
                                      <p:cBhvr>
                                        <p:cTn id="28" dur="500"/>
                                        <p:tgtEl>
                                          <p:spTgt spid="188428"/>
                                        </p:tgtEl>
                                      </p:cBhvr>
                                    </p:animEffect>
                                  </p:childTnLst>
                                </p:cTn>
                              </p:par>
                              <p:par>
                                <p:cTn id="29" presetID="22" presetClass="entr" presetSubtype="4" fill="hold" nodeType="withEffect">
                                  <p:stCondLst>
                                    <p:cond delay="0"/>
                                  </p:stCondLst>
                                  <p:childTnLst>
                                    <p:set>
                                      <p:cBhvr>
                                        <p:cTn id="30" dur="1" fill="hold">
                                          <p:stCondLst>
                                            <p:cond delay="0"/>
                                          </p:stCondLst>
                                        </p:cTn>
                                        <p:tgtEl>
                                          <p:spTgt spid="188429"/>
                                        </p:tgtEl>
                                        <p:attrNameLst>
                                          <p:attrName>style.visibility</p:attrName>
                                        </p:attrNameLst>
                                      </p:cBhvr>
                                      <p:to>
                                        <p:strVal val="visible"/>
                                      </p:to>
                                    </p:set>
                                    <p:animEffect transition="in" filter="wipe(down)">
                                      <p:cBhvr>
                                        <p:cTn id="31" dur="500"/>
                                        <p:tgtEl>
                                          <p:spTgt spid="188429"/>
                                        </p:tgtEl>
                                      </p:cBhvr>
                                    </p:animEffect>
                                  </p:childTnLst>
                                </p:cTn>
                              </p:par>
                              <p:par>
                                <p:cTn id="32" presetID="22" presetClass="entr" presetSubtype="4" fill="hold" nodeType="withEffect">
                                  <p:stCondLst>
                                    <p:cond delay="0"/>
                                  </p:stCondLst>
                                  <p:childTnLst>
                                    <p:set>
                                      <p:cBhvr>
                                        <p:cTn id="33" dur="1" fill="hold">
                                          <p:stCondLst>
                                            <p:cond delay="0"/>
                                          </p:stCondLst>
                                        </p:cTn>
                                        <p:tgtEl>
                                          <p:spTgt spid="188430"/>
                                        </p:tgtEl>
                                        <p:attrNameLst>
                                          <p:attrName>style.visibility</p:attrName>
                                        </p:attrNameLst>
                                      </p:cBhvr>
                                      <p:to>
                                        <p:strVal val="visible"/>
                                      </p:to>
                                    </p:set>
                                    <p:animEffect transition="in" filter="wipe(down)">
                                      <p:cBhvr>
                                        <p:cTn id="34" dur="500"/>
                                        <p:tgtEl>
                                          <p:spTgt spid="1884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additive="base">
                                        <p:cTn id="39" dur="500" fill="hold"/>
                                        <p:tgtEl>
                                          <p:spTgt spid="54"/>
                                        </p:tgtEl>
                                        <p:attrNameLst>
                                          <p:attrName>ppt_x</p:attrName>
                                        </p:attrNameLst>
                                      </p:cBhvr>
                                      <p:tavLst>
                                        <p:tav tm="0">
                                          <p:val>
                                            <p:strVal val="#ppt_x"/>
                                          </p:val>
                                        </p:tav>
                                        <p:tav tm="100000">
                                          <p:val>
                                            <p:strVal val="#ppt_x"/>
                                          </p:val>
                                        </p:tav>
                                      </p:tavLst>
                                    </p:anim>
                                    <p:anim calcmode="lin" valueType="num">
                                      <p:cBhvr additive="base">
                                        <p:cTn id="4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2" grpId="0"/>
      <p:bldP spid="2" grpId="1"/>
      <p:bldP spid="4" grpId="0"/>
      <p:bldP spid="4" grpId="1"/>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65" name="直接连接符 64"/>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25" name="Freeform 15"/>
          <p:cNvSpPr/>
          <p:nvPr/>
        </p:nvSpPr>
        <p:spPr bwMode="auto">
          <a:xfrm>
            <a:off x="3371850" y="1691640"/>
            <a:ext cx="2057400" cy="755650"/>
          </a:xfrm>
          <a:custGeom>
            <a:avLst/>
            <a:gdLst>
              <a:gd name="T0" fmla="*/ 700 w 858"/>
              <a:gd name="T1" fmla="*/ 0 h 315"/>
              <a:gd name="T2" fmla="*/ 211 w 858"/>
              <a:gd name="T3" fmla="*/ 0 h 315"/>
              <a:gd name="T4" fmla="*/ 57 w 858"/>
              <a:gd name="T5" fmla="*/ 124 h 315"/>
              <a:gd name="T6" fmla="*/ 0 w 858"/>
              <a:gd name="T7" fmla="*/ 158 h 315"/>
              <a:gd name="T8" fmla="*/ 57 w 858"/>
              <a:gd name="T9" fmla="*/ 190 h 315"/>
              <a:gd name="T10" fmla="*/ 211 w 858"/>
              <a:gd name="T11" fmla="*/ 315 h 315"/>
              <a:gd name="T12" fmla="*/ 700 w 858"/>
              <a:gd name="T13" fmla="*/ 315 h 315"/>
              <a:gd name="T14" fmla="*/ 858 w 858"/>
              <a:gd name="T15" fmla="*/ 157 h 315"/>
              <a:gd name="T16" fmla="*/ 700 w 858"/>
              <a:gd name="T17"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8" h="315">
                <a:moveTo>
                  <a:pt x="700" y="0"/>
                </a:moveTo>
                <a:cubicBezTo>
                  <a:pt x="211" y="0"/>
                  <a:pt x="211" y="0"/>
                  <a:pt x="211" y="0"/>
                </a:cubicBezTo>
                <a:cubicBezTo>
                  <a:pt x="136" y="0"/>
                  <a:pt x="72" y="53"/>
                  <a:pt x="57" y="124"/>
                </a:cubicBezTo>
                <a:cubicBezTo>
                  <a:pt x="0" y="158"/>
                  <a:pt x="0" y="158"/>
                  <a:pt x="0" y="158"/>
                </a:cubicBezTo>
                <a:cubicBezTo>
                  <a:pt x="57" y="190"/>
                  <a:pt x="57" y="190"/>
                  <a:pt x="57" y="190"/>
                </a:cubicBezTo>
                <a:cubicBezTo>
                  <a:pt x="72" y="262"/>
                  <a:pt x="135" y="315"/>
                  <a:pt x="211" y="315"/>
                </a:cubicBezTo>
                <a:cubicBezTo>
                  <a:pt x="700" y="315"/>
                  <a:pt x="700" y="315"/>
                  <a:pt x="700" y="315"/>
                </a:cubicBezTo>
                <a:cubicBezTo>
                  <a:pt x="787" y="315"/>
                  <a:pt x="858" y="244"/>
                  <a:pt x="858" y="157"/>
                </a:cubicBezTo>
                <a:cubicBezTo>
                  <a:pt x="858" y="70"/>
                  <a:pt x="787" y="0"/>
                  <a:pt x="700" y="0"/>
                </a:cubicBezTo>
                <a:close/>
              </a:path>
            </a:pathLst>
          </a:custGeom>
          <a:solidFill>
            <a:srgbClr val="526573"/>
          </a:solidFill>
          <a:ln>
            <a:solidFill>
              <a:srgbClr val="526573"/>
            </a:solidFill>
          </a:ln>
        </p:spPr>
        <p:txBody>
          <a:bodyPr vert="horz" wrap="square" lIns="91440" tIns="45720" rIns="91440" bIns="45720" numCol="1" anchor="t" anchorCtr="0" compatLnSpc="1"/>
          <a:p>
            <a:endParaRPr lang="ru-RU"/>
          </a:p>
        </p:txBody>
      </p:sp>
      <p:sp>
        <p:nvSpPr>
          <p:cNvPr id="55" name="文本框 54"/>
          <p:cNvSpPr txBox="1"/>
          <p:nvPr/>
        </p:nvSpPr>
        <p:spPr>
          <a:xfrm>
            <a:off x="3568700" y="1866900"/>
            <a:ext cx="1663700" cy="645160"/>
          </a:xfrm>
          <a:prstGeom prst="rect">
            <a:avLst/>
          </a:prstGeom>
          <a:noFill/>
        </p:spPr>
        <p:txBody>
          <a:bodyPr wrap="square" rtlCol="0">
            <a:spAutoFit/>
          </a:bodyPr>
          <a:p>
            <a:pPr algn="ctr"/>
            <a:r>
              <a:rPr lang="zh-CN" altLang="en-US" sz="1800" b="1" dirty="0">
                <a:solidFill>
                  <a:schemeClr val="bg1"/>
                </a:solidFill>
                <a:latin typeface="微软雅黑" panose="020B0503020204020204" charset="-122"/>
                <a:ea typeface="微软雅黑" panose="020B0503020204020204" charset="-122"/>
                <a:sym typeface="宋体" panose="02010600030101010101" pitchFamily="2" charset="-122"/>
              </a:rPr>
              <a:t>自由放任阶段</a:t>
            </a:r>
            <a:endParaRPr lang="zh-CN" sz="1800" b="1">
              <a:solidFill>
                <a:schemeClr val="bg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gn="ctr"/>
            <a:endParaRPr lang="zh-CN" sz="1800" b="1">
              <a:solidFill>
                <a:schemeClr val="bg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grpSp>
        <p:nvGrpSpPr>
          <p:cNvPr id="8" name="组合 7"/>
          <p:cNvGrpSpPr/>
          <p:nvPr/>
        </p:nvGrpSpPr>
        <p:grpSpPr>
          <a:xfrm>
            <a:off x="873760" y="2880360"/>
            <a:ext cx="1964055" cy="1772285"/>
            <a:chOff x="1568" y="3466"/>
            <a:chExt cx="3093" cy="2791"/>
          </a:xfrm>
        </p:grpSpPr>
        <p:sp>
          <p:nvSpPr>
            <p:cNvPr id="13" name="Stroke_01"/>
            <p:cNvSpPr/>
            <p:nvPr/>
          </p:nvSpPr>
          <p:spPr bwMode="auto">
            <a:xfrm>
              <a:off x="3992" y="4981"/>
              <a:ext cx="540" cy="1081"/>
            </a:xfrm>
            <a:custGeom>
              <a:avLst/>
              <a:gdLst>
                <a:gd name="T0" fmla="*/ 143 w 143"/>
                <a:gd name="T1" fmla="*/ 0 h 286"/>
                <a:gd name="T2" fmla="*/ 0 w 143"/>
                <a:gd name="T3" fmla="*/ 286 h 286"/>
              </a:gdLst>
              <a:ahLst/>
              <a:cxnLst>
                <a:cxn ang="0">
                  <a:pos x="T0" y="T1"/>
                </a:cxn>
                <a:cxn ang="0">
                  <a:pos x="T2" y="T3"/>
                </a:cxn>
              </a:cxnLst>
              <a:rect l="0" t="0" r="r" b="b"/>
              <a:pathLst>
                <a:path w="143" h="286">
                  <a:moveTo>
                    <a:pt x="143" y="0"/>
                  </a:moveTo>
                  <a:cubicBezTo>
                    <a:pt x="135" y="114"/>
                    <a:pt x="81" y="215"/>
                    <a:pt x="0" y="286"/>
                  </a:cubicBezTo>
                </a:path>
              </a:pathLst>
            </a:custGeom>
            <a:noFill/>
            <a:ln w="15875" cap="flat">
              <a:solidFill>
                <a:schemeClr val="tx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endParaRPr lang="ru-RU"/>
            </a:p>
          </p:txBody>
        </p:sp>
        <p:sp>
          <p:nvSpPr>
            <p:cNvPr id="14" name="Stroke_02"/>
            <p:cNvSpPr/>
            <p:nvPr/>
          </p:nvSpPr>
          <p:spPr bwMode="auto">
            <a:xfrm>
              <a:off x="3992" y="3662"/>
              <a:ext cx="540" cy="1076"/>
            </a:xfrm>
            <a:custGeom>
              <a:avLst/>
              <a:gdLst>
                <a:gd name="T0" fmla="*/ 0 w 143"/>
                <a:gd name="T1" fmla="*/ 0 h 285"/>
                <a:gd name="T2" fmla="*/ 143 w 143"/>
                <a:gd name="T3" fmla="*/ 285 h 285"/>
              </a:gdLst>
              <a:ahLst/>
              <a:cxnLst>
                <a:cxn ang="0">
                  <a:pos x="T0" y="T1"/>
                </a:cxn>
                <a:cxn ang="0">
                  <a:pos x="T2" y="T3"/>
                </a:cxn>
              </a:cxnLst>
              <a:rect l="0" t="0" r="r" b="b"/>
              <a:pathLst>
                <a:path w="143" h="285">
                  <a:moveTo>
                    <a:pt x="0" y="0"/>
                  </a:moveTo>
                  <a:cubicBezTo>
                    <a:pt x="81" y="71"/>
                    <a:pt x="135" y="172"/>
                    <a:pt x="143" y="285"/>
                  </a:cubicBezTo>
                </a:path>
              </a:pathLst>
            </a:custGeom>
            <a:noFill/>
            <a:ln w="15875" cap="flat">
              <a:solidFill>
                <a:schemeClr val="tx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endParaRPr lang="ru-RU"/>
            </a:p>
          </p:txBody>
        </p:sp>
        <p:grpSp>
          <p:nvGrpSpPr>
            <p:cNvPr id="15" name="03"/>
            <p:cNvGrpSpPr/>
            <p:nvPr/>
          </p:nvGrpSpPr>
          <p:grpSpPr>
            <a:xfrm rot="0">
              <a:off x="3777" y="3466"/>
              <a:ext cx="242" cy="242"/>
              <a:chOff x="5226050" y="2039938"/>
              <a:chExt cx="244475" cy="244475"/>
            </a:xfrm>
          </p:grpSpPr>
          <p:sp>
            <p:nvSpPr>
              <p:cNvPr id="16" name="Oval 10"/>
              <p:cNvSpPr>
                <a:spLocks noChangeArrowheads="1"/>
              </p:cNvSpPr>
              <p:nvPr/>
            </p:nvSpPr>
            <p:spPr bwMode="auto">
              <a:xfrm>
                <a:off x="5226050" y="2039938"/>
                <a:ext cx="244475" cy="244475"/>
              </a:xfrm>
              <a:prstGeom prst="ellipse">
                <a:avLst/>
              </a:prstGeom>
              <a:noFill/>
              <a:ln w="22225" cap="flat">
                <a:solidFill>
                  <a:srgbClr val="FFC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endParaRPr lang="ru-RU"/>
              </a:p>
            </p:txBody>
          </p:sp>
          <p:sp>
            <p:nvSpPr>
              <p:cNvPr id="17" name="Oval 11"/>
              <p:cNvSpPr>
                <a:spLocks noChangeArrowheads="1"/>
              </p:cNvSpPr>
              <p:nvPr/>
            </p:nvSpPr>
            <p:spPr bwMode="auto">
              <a:xfrm>
                <a:off x="5283200" y="2097088"/>
                <a:ext cx="130175" cy="130175"/>
              </a:xfrm>
              <a:prstGeom prst="ellipse">
                <a:avLst/>
              </a:prstGeom>
              <a:solidFill>
                <a:srgbClr val="FFC000"/>
              </a:solidFill>
              <a:ln>
                <a:noFill/>
              </a:ln>
            </p:spPr>
            <p:txBody>
              <a:bodyPr vert="horz" wrap="square" lIns="91440" tIns="45720" rIns="91440" bIns="45720" numCol="1" anchor="t" anchorCtr="0" compatLnSpc="1"/>
              <a:p>
                <a:endParaRPr lang="ru-RU"/>
              </a:p>
            </p:txBody>
          </p:sp>
        </p:grpSp>
        <p:grpSp>
          <p:nvGrpSpPr>
            <p:cNvPr id="18" name="02"/>
            <p:cNvGrpSpPr/>
            <p:nvPr/>
          </p:nvGrpSpPr>
          <p:grpSpPr>
            <a:xfrm rot="0">
              <a:off x="4419" y="4739"/>
              <a:ext cx="242" cy="242"/>
              <a:chOff x="5873750" y="3324225"/>
              <a:chExt cx="244475" cy="244475"/>
            </a:xfrm>
          </p:grpSpPr>
          <p:sp>
            <p:nvSpPr>
              <p:cNvPr id="19" name="Oval 8"/>
              <p:cNvSpPr>
                <a:spLocks noChangeArrowheads="1"/>
              </p:cNvSpPr>
              <p:nvPr/>
            </p:nvSpPr>
            <p:spPr bwMode="auto">
              <a:xfrm>
                <a:off x="5873750" y="3324225"/>
                <a:ext cx="244475" cy="244475"/>
              </a:xfrm>
              <a:prstGeom prst="ellipse">
                <a:avLst/>
              </a:prstGeom>
              <a:noFill/>
              <a:ln w="22225" cap="flat">
                <a:solidFill>
                  <a:srgbClr val="FFC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endParaRPr lang="ru-RU"/>
              </a:p>
            </p:txBody>
          </p:sp>
          <p:sp>
            <p:nvSpPr>
              <p:cNvPr id="20" name="Oval 9"/>
              <p:cNvSpPr>
                <a:spLocks noChangeArrowheads="1"/>
              </p:cNvSpPr>
              <p:nvPr/>
            </p:nvSpPr>
            <p:spPr bwMode="auto">
              <a:xfrm>
                <a:off x="5930900" y="3381375"/>
                <a:ext cx="130175" cy="130175"/>
              </a:xfrm>
              <a:prstGeom prst="ellipse">
                <a:avLst/>
              </a:prstGeom>
              <a:solidFill>
                <a:srgbClr val="FFC000"/>
              </a:solidFill>
              <a:ln>
                <a:noFill/>
              </a:ln>
            </p:spPr>
            <p:txBody>
              <a:bodyPr vert="horz" wrap="square" lIns="91440" tIns="45720" rIns="91440" bIns="45720" numCol="1" anchor="t" anchorCtr="0" compatLnSpc="1"/>
              <a:p>
                <a:endParaRPr lang="ru-RU"/>
              </a:p>
            </p:txBody>
          </p:sp>
        </p:grpSp>
        <p:grpSp>
          <p:nvGrpSpPr>
            <p:cNvPr id="21" name="01"/>
            <p:cNvGrpSpPr/>
            <p:nvPr/>
          </p:nvGrpSpPr>
          <p:grpSpPr>
            <a:xfrm rot="0">
              <a:off x="3777" y="6017"/>
              <a:ext cx="242" cy="240"/>
              <a:chOff x="5226050" y="4613275"/>
              <a:chExt cx="244475" cy="242887"/>
            </a:xfrm>
          </p:grpSpPr>
          <p:sp>
            <p:nvSpPr>
              <p:cNvPr id="22" name="Oval 12"/>
              <p:cNvSpPr>
                <a:spLocks noChangeArrowheads="1"/>
              </p:cNvSpPr>
              <p:nvPr/>
            </p:nvSpPr>
            <p:spPr bwMode="auto">
              <a:xfrm>
                <a:off x="5226050" y="4613275"/>
                <a:ext cx="244475" cy="242887"/>
              </a:xfrm>
              <a:prstGeom prst="ellipse">
                <a:avLst/>
              </a:prstGeom>
              <a:noFill/>
              <a:ln w="22225" cap="flat">
                <a:solidFill>
                  <a:srgbClr val="FFC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endParaRPr lang="ru-RU"/>
              </a:p>
            </p:txBody>
          </p:sp>
          <p:sp>
            <p:nvSpPr>
              <p:cNvPr id="23" name="Oval 13"/>
              <p:cNvSpPr>
                <a:spLocks noChangeArrowheads="1"/>
              </p:cNvSpPr>
              <p:nvPr/>
            </p:nvSpPr>
            <p:spPr bwMode="auto">
              <a:xfrm>
                <a:off x="5283200" y="4670425"/>
                <a:ext cx="130175" cy="128587"/>
              </a:xfrm>
              <a:prstGeom prst="ellipse">
                <a:avLst/>
              </a:prstGeom>
              <a:solidFill>
                <a:srgbClr val="FFC000"/>
              </a:solidFill>
              <a:ln>
                <a:noFill/>
              </a:ln>
            </p:spPr>
            <p:txBody>
              <a:bodyPr vert="horz" wrap="square" lIns="91440" tIns="45720" rIns="91440" bIns="45720" numCol="1" anchor="t" anchorCtr="0" compatLnSpc="1"/>
              <a:p>
                <a:endParaRPr lang="ru-RU"/>
              </a:p>
            </p:txBody>
          </p:sp>
        </p:grpSp>
        <p:sp>
          <p:nvSpPr>
            <p:cNvPr id="36" name="Oval 147"/>
            <p:cNvSpPr>
              <a:spLocks noChangeArrowheads="1"/>
            </p:cNvSpPr>
            <p:nvPr/>
          </p:nvSpPr>
          <p:spPr bwMode="auto">
            <a:xfrm>
              <a:off x="1688" y="3638"/>
              <a:ext cx="2446" cy="2449"/>
            </a:xfrm>
            <a:prstGeom prst="ellipse">
              <a:avLst/>
            </a:prstGeom>
            <a:solidFill>
              <a:srgbClr val="FF9618"/>
            </a:solidFill>
            <a:ln>
              <a:noFill/>
            </a:ln>
            <a:effectLst>
              <a:outerShdw blurRad="406400" dist="12700" dir="2700000" sx="107000" sy="107000" algn="tl" rotWithShape="0">
                <a:srgbClr val="399AB1">
                  <a:alpha val="9000"/>
                </a:srgbClr>
              </a:outerShdw>
            </a:effectLst>
          </p:spPr>
          <p:txBody>
            <a:bodyPr vert="horz" wrap="square" lIns="91440" tIns="45720" rIns="91440" bIns="45720" numCol="1" anchor="t" anchorCtr="0" compatLnSpc="1"/>
            <a:p>
              <a:endParaRPr lang="ru-RU"/>
            </a:p>
          </p:txBody>
        </p:sp>
        <p:sp>
          <p:nvSpPr>
            <p:cNvPr id="2" name="文本框 1"/>
            <p:cNvSpPr txBox="1"/>
            <p:nvPr/>
          </p:nvSpPr>
          <p:spPr>
            <a:xfrm>
              <a:off x="1568" y="4569"/>
              <a:ext cx="2688" cy="628"/>
            </a:xfrm>
            <a:prstGeom prst="rect">
              <a:avLst/>
            </a:prstGeom>
            <a:noFill/>
          </p:spPr>
          <p:txBody>
            <a:bodyPr wrap="none" rtlCol="0">
              <a:spAutoFit/>
            </a:bodyPr>
            <a:p>
              <a:pPr algn="ctr"/>
              <a:r>
                <a:rPr lang="zh-CN" altLang="en-US" sz="2000" b="1">
                  <a:solidFill>
                    <a:schemeClr val="bg1"/>
                  </a:solidFill>
                  <a:latin typeface="微软雅黑" panose="020B0503020204020204" charset="-122"/>
                  <a:ea typeface="微软雅黑" panose="020B0503020204020204" charset="-122"/>
                </a:rPr>
                <a:t>海外证券市场</a:t>
              </a:r>
              <a:endParaRPr lang="zh-CN" altLang="en-US" sz="2000" b="1">
                <a:solidFill>
                  <a:schemeClr val="bg1"/>
                </a:solidFill>
                <a:latin typeface="微软雅黑" panose="020B0503020204020204" charset="-122"/>
                <a:ea typeface="微软雅黑" panose="020B0503020204020204" charset="-122"/>
              </a:endParaRPr>
            </a:p>
          </p:txBody>
        </p:sp>
      </p:grpSp>
      <p:sp>
        <p:nvSpPr>
          <p:cNvPr id="10" name="文本框 9"/>
          <p:cNvSpPr txBox="1"/>
          <p:nvPr/>
        </p:nvSpPr>
        <p:spPr>
          <a:xfrm>
            <a:off x="5963920" y="1381760"/>
            <a:ext cx="5776595" cy="1322070"/>
          </a:xfrm>
          <a:prstGeom prst="rect">
            <a:avLst/>
          </a:prstGeom>
          <a:noFill/>
        </p:spPr>
        <p:txBody>
          <a:bodyPr wrap="square" rtlCol="0">
            <a:spAutoFit/>
          </a:bodyPr>
          <a:p>
            <a:pPr indent="457200" fontAlgn="auto">
              <a:lnSpc>
                <a:spcPts val="2400"/>
              </a:lnSpc>
            </a:pPr>
            <a:r>
              <a:rPr lang="zh-CN" altLang="en-US" dirty="0">
                <a:latin typeface="微软雅黑" panose="020B0503020204020204" charset="-122"/>
                <a:ea typeface="微软雅黑" panose="020B0503020204020204" charset="-122"/>
              </a:rPr>
              <a:t>20世纪前30年，美、英等国股份公司迅速增加，股票市场规模和筹资能力迅速扩大。1929年，资本主义国家发生了严重的金融危机，各国股票市场相继出现了暴跌。</a:t>
            </a:r>
            <a:endParaRPr lang="zh-CN" altLang="en-US" dirty="0">
              <a:latin typeface="微软雅黑" panose="020B0503020204020204" charset="-122"/>
              <a:ea typeface="微软雅黑" panose="020B0503020204020204" charset="-122"/>
            </a:endParaRPr>
          </a:p>
        </p:txBody>
      </p:sp>
      <p:sp>
        <p:nvSpPr>
          <p:cNvPr id="12" name="Freeform 15"/>
          <p:cNvSpPr/>
          <p:nvPr/>
        </p:nvSpPr>
        <p:spPr bwMode="auto">
          <a:xfrm>
            <a:off x="3313430" y="3402330"/>
            <a:ext cx="2057400" cy="755650"/>
          </a:xfrm>
          <a:custGeom>
            <a:avLst/>
            <a:gdLst>
              <a:gd name="T0" fmla="*/ 700 w 858"/>
              <a:gd name="T1" fmla="*/ 0 h 315"/>
              <a:gd name="T2" fmla="*/ 211 w 858"/>
              <a:gd name="T3" fmla="*/ 0 h 315"/>
              <a:gd name="T4" fmla="*/ 57 w 858"/>
              <a:gd name="T5" fmla="*/ 124 h 315"/>
              <a:gd name="T6" fmla="*/ 0 w 858"/>
              <a:gd name="T7" fmla="*/ 158 h 315"/>
              <a:gd name="T8" fmla="*/ 57 w 858"/>
              <a:gd name="T9" fmla="*/ 190 h 315"/>
              <a:gd name="T10" fmla="*/ 211 w 858"/>
              <a:gd name="T11" fmla="*/ 315 h 315"/>
              <a:gd name="T12" fmla="*/ 700 w 858"/>
              <a:gd name="T13" fmla="*/ 315 h 315"/>
              <a:gd name="T14" fmla="*/ 858 w 858"/>
              <a:gd name="T15" fmla="*/ 157 h 315"/>
              <a:gd name="T16" fmla="*/ 700 w 858"/>
              <a:gd name="T17"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8" h="315">
                <a:moveTo>
                  <a:pt x="700" y="0"/>
                </a:moveTo>
                <a:cubicBezTo>
                  <a:pt x="211" y="0"/>
                  <a:pt x="211" y="0"/>
                  <a:pt x="211" y="0"/>
                </a:cubicBezTo>
                <a:cubicBezTo>
                  <a:pt x="136" y="0"/>
                  <a:pt x="72" y="53"/>
                  <a:pt x="57" y="124"/>
                </a:cubicBezTo>
                <a:cubicBezTo>
                  <a:pt x="0" y="158"/>
                  <a:pt x="0" y="158"/>
                  <a:pt x="0" y="158"/>
                </a:cubicBezTo>
                <a:cubicBezTo>
                  <a:pt x="57" y="190"/>
                  <a:pt x="57" y="190"/>
                  <a:pt x="57" y="190"/>
                </a:cubicBezTo>
                <a:cubicBezTo>
                  <a:pt x="72" y="262"/>
                  <a:pt x="135" y="315"/>
                  <a:pt x="211" y="315"/>
                </a:cubicBezTo>
                <a:cubicBezTo>
                  <a:pt x="700" y="315"/>
                  <a:pt x="700" y="315"/>
                  <a:pt x="700" y="315"/>
                </a:cubicBezTo>
                <a:cubicBezTo>
                  <a:pt x="787" y="315"/>
                  <a:pt x="858" y="244"/>
                  <a:pt x="858" y="157"/>
                </a:cubicBezTo>
                <a:cubicBezTo>
                  <a:pt x="858" y="70"/>
                  <a:pt x="787" y="0"/>
                  <a:pt x="700" y="0"/>
                </a:cubicBezTo>
                <a:close/>
              </a:path>
            </a:pathLst>
          </a:custGeom>
          <a:solidFill>
            <a:srgbClr val="526573"/>
          </a:solidFill>
          <a:ln>
            <a:solidFill>
              <a:srgbClr val="526573"/>
            </a:solidFill>
          </a:ln>
        </p:spPr>
        <p:txBody>
          <a:bodyPr vert="horz" wrap="square" lIns="91440" tIns="45720" rIns="91440" bIns="45720" numCol="1" anchor="t" anchorCtr="0" compatLnSpc="1"/>
          <a:p>
            <a:endParaRPr lang="ru-RU"/>
          </a:p>
        </p:txBody>
      </p:sp>
      <p:sp>
        <p:nvSpPr>
          <p:cNvPr id="24" name="文本框 23"/>
          <p:cNvSpPr txBox="1"/>
          <p:nvPr/>
        </p:nvSpPr>
        <p:spPr>
          <a:xfrm>
            <a:off x="3569335" y="3599180"/>
            <a:ext cx="1663700" cy="645160"/>
          </a:xfrm>
          <a:prstGeom prst="rect">
            <a:avLst/>
          </a:prstGeom>
          <a:noFill/>
        </p:spPr>
        <p:txBody>
          <a:bodyPr wrap="square" rtlCol="0">
            <a:spAutoFit/>
          </a:bodyPr>
          <a:p>
            <a:pPr algn="ctr"/>
            <a:r>
              <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宋体" panose="02010600030101010101" pitchFamily="2" charset="-122"/>
              </a:rPr>
              <a:t>法治建设阶段</a:t>
            </a:r>
            <a:endParaRPr lang="zh-CN" sz="1800">
              <a:solidFill>
                <a:schemeClr val="bg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gn="ctr"/>
            <a:endParaRPr lang="zh-CN" sz="1800">
              <a:solidFill>
                <a:schemeClr val="bg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26" name="Freeform 15"/>
          <p:cNvSpPr/>
          <p:nvPr/>
        </p:nvSpPr>
        <p:spPr bwMode="auto">
          <a:xfrm>
            <a:off x="3319780" y="5038725"/>
            <a:ext cx="2057400" cy="755650"/>
          </a:xfrm>
          <a:custGeom>
            <a:avLst/>
            <a:gdLst>
              <a:gd name="T0" fmla="*/ 700 w 858"/>
              <a:gd name="T1" fmla="*/ 0 h 315"/>
              <a:gd name="T2" fmla="*/ 211 w 858"/>
              <a:gd name="T3" fmla="*/ 0 h 315"/>
              <a:gd name="T4" fmla="*/ 57 w 858"/>
              <a:gd name="T5" fmla="*/ 124 h 315"/>
              <a:gd name="T6" fmla="*/ 0 w 858"/>
              <a:gd name="T7" fmla="*/ 158 h 315"/>
              <a:gd name="T8" fmla="*/ 57 w 858"/>
              <a:gd name="T9" fmla="*/ 190 h 315"/>
              <a:gd name="T10" fmla="*/ 211 w 858"/>
              <a:gd name="T11" fmla="*/ 315 h 315"/>
              <a:gd name="T12" fmla="*/ 700 w 858"/>
              <a:gd name="T13" fmla="*/ 315 h 315"/>
              <a:gd name="T14" fmla="*/ 858 w 858"/>
              <a:gd name="T15" fmla="*/ 157 h 315"/>
              <a:gd name="T16" fmla="*/ 700 w 858"/>
              <a:gd name="T17"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8" h="315">
                <a:moveTo>
                  <a:pt x="700" y="0"/>
                </a:moveTo>
                <a:cubicBezTo>
                  <a:pt x="211" y="0"/>
                  <a:pt x="211" y="0"/>
                  <a:pt x="211" y="0"/>
                </a:cubicBezTo>
                <a:cubicBezTo>
                  <a:pt x="136" y="0"/>
                  <a:pt x="72" y="53"/>
                  <a:pt x="57" y="124"/>
                </a:cubicBezTo>
                <a:cubicBezTo>
                  <a:pt x="0" y="158"/>
                  <a:pt x="0" y="158"/>
                  <a:pt x="0" y="158"/>
                </a:cubicBezTo>
                <a:cubicBezTo>
                  <a:pt x="57" y="190"/>
                  <a:pt x="57" y="190"/>
                  <a:pt x="57" y="190"/>
                </a:cubicBezTo>
                <a:cubicBezTo>
                  <a:pt x="72" y="262"/>
                  <a:pt x="135" y="315"/>
                  <a:pt x="211" y="315"/>
                </a:cubicBezTo>
                <a:cubicBezTo>
                  <a:pt x="700" y="315"/>
                  <a:pt x="700" y="315"/>
                  <a:pt x="700" y="315"/>
                </a:cubicBezTo>
                <a:cubicBezTo>
                  <a:pt x="787" y="315"/>
                  <a:pt x="858" y="244"/>
                  <a:pt x="858" y="157"/>
                </a:cubicBezTo>
                <a:cubicBezTo>
                  <a:pt x="858" y="70"/>
                  <a:pt x="787" y="0"/>
                  <a:pt x="700" y="0"/>
                </a:cubicBezTo>
                <a:close/>
              </a:path>
            </a:pathLst>
          </a:custGeom>
          <a:solidFill>
            <a:srgbClr val="526573"/>
          </a:solidFill>
          <a:ln>
            <a:solidFill>
              <a:srgbClr val="526573"/>
            </a:solidFill>
          </a:ln>
        </p:spPr>
        <p:txBody>
          <a:bodyPr vert="horz" wrap="square" lIns="91440" tIns="45720" rIns="91440" bIns="45720" numCol="1" anchor="t" anchorCtr="0" compatLnSpc="1"/>
          <a:p>
            <a:endParaRPr lang="ru-RU"/>
          </a:p>
        </p:txBody>
      </p:sp>
      <p:sp>
        <p:nvSpPr>
          <p:cNvPr id="27" name="文本框 26"/>
          <p:cNvSpPr txBox="1"/>
          <p:nvPr/>
        </p:nvSpPr>
        <p:spPr>
          <a:xfrm>
            <a:off x="3569335" y="5232400"/>
            <a:ext cx="1663700" cy="368300"/>
          </a:xfrm>
          <a:prstGeom prst="rect">
            <a:avLst/>
          </a:prstGeom>
          <a:noFill/>
        </p:spPr>
        <p:txBody>
          <a:bodyPr wrap="square" rtlCol="0">
            <a:spAutoFit/>
          </a:bodyPr>
          <a:p>
            <a:pPr algn="ctr"/>
            <a:r>
              <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宋体" panose="02010600030101010101" pitchFamily="2" charset="-122"/>
              </a:rPr>
              <a:t>迅速发展阶段</a:t>
            </a:r>
            <a:endPar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宋体" panose="02010600030101010101" pitchFamily="2" charset="-122"/>
            </a:endParaRPr>
          </a:p>
        </p:txBody>
      </p:sp>
      <p:sp>
        <p:nvSpPr>
          <p:cNvPr id="28" name="文本框 27"/>
          <p:cNvSpPr txBox="1"/>
          <p:nvPr/>
        </p:nvSpPr>
        <p:spPr>
          <a:xfrm>
            <a:off x="5963920" y="3129280"/>
            <a:ext cx="5776595" cy="1322070"/>
          </a:xfrm>
          <a:prstGeom prst="rect">
            <a:avLst/>
          </a:prstGeom>
          <a:noFill/>
        </p:spPr>
        <p:txBody>
          <a:bodyPr wrap="square" rtlCol="0">
            <a:spAutoFit/>
          </a:bodyPr>
          <a:p>
            <a:pPr indent="457200" fontAlgn="auto">
              <a:lnSpc>
                <a:spcPts val="2400"/>
              </a:lnSpc>
            </a:pPr>
            <a:r>
              <a:rPr lang="en-US" altLang="zh-CN" dirty="0">
                <a:latin typeface="微软雅黑" panose="020B0503020204020204" charset="-122"/>
                <a:ea typeface="微软雅黑" panose="020B0503020204020204" charset="-122"/>
              </a:rPr>
              <a:t>1</a:t>
            </a:r>
            <a:r>
              <a:rPr lang="zh-CN" altLang="en-US" dirty="0">
                <a:latin typeface="微软雅黑" panose="020B0503020204020204" charset="-122"/>
                <a:ea typeface="微软雅黑" panose="020B0503020204020204" charset="-122"/>
              </a:rPr>
              <a:t>929年经济危</a:t>
            </a:r>
            <a:r>
              <a:rPr lang="zh-CN" altLang="en-US" dirty="0">
                <a:latin typeface="微软雅黑" panose="020B0503020204020204" charset="-122"/>
                <a:ea typeface="微软雅黑" panose="020B0503020204020204" charset="-122"/>
              </a:rPr>
              <a:t>机后，各国政府对股票市场开始全面加强法制规范化建设。美国成立证券交易管理委员会，对股票市场进行监督管理，证券市场逐渐得到规范和发展。</a:t>
            </a:r>
            <a:endParaRPr lang="zh-CN" altLang="en-US" dirty="0">
              <a:latin typeface="微软雅黑" panose="020B0503020204020204" charset="-122"/>
              <a:ea typeface="微软雅黑" panose="020B0503020204020204" charset="-122"/>
            </a:endParaRPr>
          </a:p>
        </p:txBody>
      </p:sp>
      <p:sp>
        <p:nvSpPr>
          <p:cNvPr id="29" name="文本框 28"/>
          <p:cNvSpPr txBox="1"/>
          <p:nvPr/>
        </p:nvSpPr>
        <p:spPr>
          <a:xfrm>
            <a:off x="5963920" y="4909185"/>
            <a:ext cx="5776595" cy="1014730"/>
          </a:xfrm>
          <a:prstGeom prst="rect">
            <a:avLst/>
          </a:prstGeom>
          <a:noFill/>
        </p:spPr>
        <p:txBody>
          <a:bodyPr wrap="square" rtlCol="0">
            <a:spAutoFit/>
          </a:bodyPr>
          <a:p>
            <a:pPr indent="457200" fontAlgn="auto">
              <a:lnSpc>
                <a:spcPts val="2400"/>
              </a:lnSpc>
            </a:pPr>
            <a:r>
              <a:rPr lang="zh-CN" altLang="en-US" dirty="0">
                <a:latin typeface="微软雅黑" panose="020B0503020204020204" charset="-122"/>
                <a:ea typeface="微软雅黑" panose="020B0503020204020204" charset="-122"/>
              </a:rPr>
              <a:t>20世纪70年代之后，西方工业发达国家经济</a:t>
            </a:r>
            <a:r>
              <a:rPr lang="zh-CN" altLang="en-US" dirty="0">
                <a:latin typeface="微软雅黑" panose="020B0503020204020204" charset="-122"/>
                <a:ea typeface="微软雅黑" panose="020B0503020204020204" charset="-122"/>
              </a:rPr>
              <a:t>不断提高，</a:t>
            </a:r>
            <a:r>
              <a:rPr lang="zh-CN" altLang="en-US" dirty="0">
                <a:latin typeface="微软雅黑" panose="020B0503020204020204" charset="-122"/>
                <a:ea typeface="微软雅黑" panose="020B0503020204020204" charset="-122"/>
              </a:rPr>
              <a:t>各发展中国家经济的蓬勃兴起，以及现代电脑、通信和网络技术的进步，证券市场步入了迅速发展的阶段。</a:t>
            </a:r>
            <a:endParaRPr lang="zh-CN" altLang="en-US" dirty="0">
              <a:latin typeface="微软雅黑" panose="020B0503020204020204" charset="-122"/>
              <a:ea typeface="微软雅黑" panose="020B0503020204020204" charset="-122"/>
            </a:endParaRPr>
          </a:p>
        </p:txBody>
      </p:sp>
      <p:sp>
        <p:nvSpPr>
          <p:cNvPr id="9" name="矩形 8"/>
          <p:cNvSpPr/>
          <p:nvPr/>
        </p:nvSpPr>
        <p:spPr>
          <a:xfrm>
            <a:off x="645256" y="257680"/>
            <a:ext cx="42411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lt"/>
              </a:rPr>
              <a:t>2.2</a:t>
            </a:r>
            <a:r>
              <a:rPr lang="zh-CN" altLang="en-US" sz="2800" dirty="0">
                <a:solidFill>
                  <a:srgbClr val="FF9618"/>
                </a:solidFill>
                <a:latin typeface="微软雅黑" panose="020B0503020204020204" charset="-122"/>
                <a:ea typeface="微软雅黑" panose="020B0503020204020204" charset="-122"/>
                <a:sym typeface="+mn-lt"/>
              </a:rPr>
              <a:t>海外证券市场发展</a:t>
            </a:r>
            <a:r>
              <a:rPr lang="zh-CN" altLang="en-US" sz="2800" dirty="0">
                <a:solidFill>
                  <a:srgbClr val="FF9618"/>
                </a:solidFill>
                <a:latin typeface="微软雅黑" panose="020B0503020204020204" charset="-122"/>
                <a:ea typeface="微软雅黑" panose="020B0503020204020204" charset="-122"/>
                <a:sym typeface="+mn-lt"/>
              </a:rPr>
              <a:t>阶段</a:t>
            </a:r>
            <a:endParaRPr lang="zh-CN" altLang="en-US" sz="2800" dirty="0">
              <a:solidFill>
                <a:srgbClr val="FF9618"/>
              </a:solidFill>
              <a:latin typeface="微软雅黑" panose="020B0503020204020204" charset="-122"/>
              <a:ea typeface="微软雅黑" panose="020B0503020204020204" charset="-122"/>
              <a:sym typeface="+mn-lt"/>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heckerboard(across)">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heckerboard(across)">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animBg="1"/>
      <p:bldP spid="12" grpId="0" bldLvl="0" animBg="1"/>
      <p:bldP spid="12" grpId="1" animBg="1"/>
      <p:bldP spid="26" grpId="0" bldLvl="0" animBg="1"/>
      <p:bldP spid="26" grpId="1" animBg="1"/>
      <p:bldP spid="10" grpId="0"/>
      <p:bldP spid="10" grpId="1"/>
      <p:bldP spid="28" grpId="0"/>
      <p:bldP spid="28" grpId="1"/>
      <p:bldP spid="29" grpId="0"/>
      <p:bldP spid="2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65" name="直接连接符 64"/>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715232" y="264030"/>
            <a:ext cx="6079490" cy="521970"/>
          </a:xfrm>
          <a:prstGeom prst="rect">
            <a:avLst/>
          </a:prstGeom>
        </p:spPr>
        <p:txBody>
          <a:bodyPr wrap="none">
            <a:spAutoFit/>
          </a:bodyPr>
          <a:p>
            <a:pPr lvl="0" algn="ctr"/>
            <a:r>
              <a:rPr lang="en-US" altLang="zh-CN" sz="2800" b="1" dirty="0">
                <a:solidFill>
                  <a:srgbClr val="FF9618"/>
                </a:solidFill>
                <a:latin typeface="微软雅黑" panose="020B0503020204020204" charset="-122"/>
                <a:ea typeface="微软雅黑" panose="020B0503020204020204" charset="-122"/>
                <a:sym typeface="+mn-lt"/>
              </a:rPr>
              <a:t>           </a:t>
            </a:r>
            <a:r>
              <a:rPr lang="en-US" altLang="zh-CN" sz="2800" dirty="0">
                <a:solidFill>
                  <a:srgbClr val="FF9618"/>
                </a:solidFill>
                <a:latin typeface="微软雅黑" panose="020B0503020204020204" charset="-122"/>
                <a:ea typeface="微软雅黑" panose="020B0503020204020204" charset="-122"/>
                <a:sym typeface="+mn-lt"/>
              </a:rPr>
              <a:t>  2.3 </a:t>
            </a:r>
            <a:r>
              <a:rPr lang="zh-CN" altLang="en-US" sz="2800" dirty="0">
                <a:solidFill>
                  <a:srgbClr val="FF9618"/>
                </a:solidFill>
                <a:latin typeface="微软雅黑" panose="020B0503020204020204" charset="-122"/>
                <a:ea typeface="微软雅黑" panose="020B0503020204020204" charset="-122"/>
                <a:sym typeface="+mn-lt"/>
              </a:rPr>
              <a:t>中国证券市场的发展</a:t>
            </a:r>
            <a:r>
              <a:rPr lang="zh-CN" altLang="en-US" sz="2800" dirty="0">
                <a:solidFill>
                  <a:srgbClr val="FF9618"/>
                </a:solidFill>
                <a:latin typeface="微软雅黑" panose="020B0503020204020204" charset="-122"/>
                <a:ea typeface="微软雅黑" panose="020B0503020204020204" charset="-122"/>
                <a:sym typeface="+mn-lt"/>
              </a:rPr>
              <a:t>阶段</a:t>
            </a:r>
            <a:endParaRPr lang="zh-CN" altLang="en-US" sz="2800" dirty="0">
              <a:solidFill>
                <a:srgbClr val="FF9618"/>
              </a:solidFill>
              <a:latin typeface="微软雅黑" panose="020B0503020204020204" charset="-122"/>
              <a:ea typeface="微软雅黑" panose="020B0503020204020204" charset="-122"/>
              <a:sym typeface="+mn-lt"/>
            </a:endParaRPr>
          </a:p>
        </p:txBody>
      </p:sp>
      <p:grpSp>
        <p:nvGrpSpPr>
          <p:cNvPr id="3" name="组合 2"/>
          <p:cNvGrpSpPr/>
          <p:nvPr/>
        </p:nvGrpSpPr>
        <p:grpSpPr>
          <a:xfrm>
            <a:off x="739775" y="1983740"/>
            <a:ext cx="10085070" cy="3337560"/>
            <a:chOff x="1165" y="3124"/>
            <a:chExt cx="15882" cy="5256"/>
          </a:xfrm>
        </p:grpSpPr>
        <p:grpSp>
          <p:nvGrpSpPr>
            <p:cNvPr id="28" name="组合 27"/>
            <p:cNvGrpSpPr/>
            <p:nvPr/>
          </p:nvGrpSpPr>
          <p:grpSpPr>
            <a:xfrm>
              <a:off x="1165" y="3124"/>
              <a:ext cx="15883" cy="5256"/>
              <a:chOff x="749" y="3486"/>
              <a:chExt cx="12327" cy="4125"/>
            </a:xfrm>
          </p:grpSpPr>
          <p:grpSp>
            <p:nvGrpSpPr>
              <p:cNvPr id="14" name="组合 13"/>
              <p:cNvGrpSpPr/>
              <p:nvPr>
                <p:custDataLst>
                  <p:tags r:id="rId1"/>
                </p:custDataLst>
              </p:nvPr>
            </p:nvGrpSpPr>
            <p:grpSpPr>
              <a:xfrm>
                <a:off x="2168" y="4257"/>
                <a:ext cx="9943" cy="2849"/>
                <a:chOff x="1654" y="3679"/>
                <a:chExt cx="9684" cy="2529"/>
              </a:xfrm>
            </p:grpSpPr>
            <p:sp>
              <p:nvSpPr>
                <p:cNvPr id="128" name="空心弧 127"/>
                <p:cNvSpPr/>
                <p:nvPr/>
              </p:nvSpPr>
              <p:spPr>
                <a:xfrm>
                  <a:off x="1654" y="3679"/>
                  <a:ext cx="2404" cy="2405"/>
                </a:xfrm>
                <a:prstGeom prst="blockArc">
                  <a:avLst/>
                </a:prstGeom>
                <a:solidFill>
                  <a:srgbClr val="526573"/>
                </a:solidFill>
                <a:ln>
                  <a:noFill/>
                </a:ln>
              </p:spPr>
              <p:style>
                <a:lnRef idx="2">
                  <a:srgbClr val="506DB4">
                    <a:shade val="50000"/>
                  </a:srgbClr>
                </a:lnRef>
                <a:fillRef idx="1">
                  <a:srgbClr val="506DB4"/>
                </a:fillRef>
                <a:effectRef idx="0">
                  <a:srgbClr val="506DB4"/>
                </a:effectRef>
                <a:fontRef idx="minor">
                  <a:sysClr val="window" lastClr="FFFFFF"/>
                </a:fontRef>
              </p:style>
              <p:txBody>
                <a:bodyPr rtlCol="0" anchor="ctr"/>
                <a:p>
                  <a:pPr algn="ctr"/>
                  <a:endParaRPr lang="zh-CN" altLang="en-US">
                    <a:solidFill>
                      <a:srgbClr val="5F5F5F"/>
                    </a:solidFill>
                  </a:endParaRPr>
                </a:p>
              </p:txBody>
            </p:sp>
            <p:sp>
              <p:nvSpPr>
                <p:cNvPr id="129" name="空心弧 128"/>
                <p:cNvSpPr/>
                <p:nvPr/>
              </p:nvSpPr>
              <p:spPr>
                <a:xfrm>
                  <a:off x="8934" y="3679"/>
                  <a:ext cx="2404" cy="2405"/>
                </a:xfrm>
                <a:prstGeom prst="blockArc">
                  <a:avLst/>
                </a:prstGeom>
                <a:solidFill>
                  <a:srgbClr val="526573"/>
                </a:solidFill>
                <a:ln>
                  <a:noFill/>
                </a:ln>
              </p:spPr>
              <p:style>
                <a:lnRef idx="2">
                  <a:srgbClr val="506DB4">
                    <a:shade val="50000"/>
                  </a:srgbClr>
                </a:lnRef>
                <a:fillRef idx="1">
                  <a:srgbClr val="506DB4"/>
                </a:fillRef>
                <a:effectRef idx="0">
                  <a:srgbClr val="506DB4"/>
                </a:effectRef>
                <a:fontRef idx="minor">
                  <a:sysClr val="window" lastClr="FFFFFF"/>
                </a:fontRef>
              </p:style>
              <p:txBody>
                <a:bodyPr rtlCol="0" anchor="ctr"/>
                <a:p>
                  <a:pPr algn="ctr"/>
                  <a:endParaRPr lang="zh-CN" altLang="en-US">
                    <a:solidFill>
                      <a:srgbClr val="5F5F5F"/>
                    </a:solidFill>
                  </a:endParaRPr>
                </a:p>
              </p:txBody>
            </p:sp>
            <p:sp>
              <p:nvSpPr>
                <p:cNvPr id="130" name="空心弧 129"/>
                <p:cNvSpPr/>
                <p:nvPr/>
              </p:nvSpPr>
              <p:spPr>
                <a:xfrm>
                  <a:off x="5294" y="3679"/>
                  <a:ext cx="2404" cy="2405"/>
                </a:xfrm>
                <a:prstGeom prst="blockArc">
                  <a:avLst/>
                </a:prstGeom>
                <a:solidFill>
                  <a:srgbClr val="526573"/>
                </a:solidFill>
                <a:ln>
                  <a:noFill/>
                </a:ln>
              </p:spPr>
              <p:style>
                <a:lnRef idx="2">
                  <a:srgbClr val="506DB4">
                    <a:shade val="50000"/>
                  </a:srgbClr>
                </a:lnRef>
                <a:fillRef idx="1">
                  <a:srgbClr val="506DB4"/>
                </a:fillRef>
                <a:effectRef idx="0">
                  <a:srgbClr val="506DB4"/>
                </a:effectRef>
                <a:fontRef idx="minor">
                  <a:sysClr val="window" lastClr="FFFFFF"/>
                </a:fontRef>
              </p:style>
              <p:txBody>
                <a:bodyPr rtlCol="0" anchor="ctr"/>
                <a:p>
                  <a:pPr algn="ctr"/>
                  <a:endParaRPr lang="zh-CN" altLang="en-US">
                    <a:solidFill>
                      <a:srgbClr val="5F5F5F"/>
                    </a:solidFill>
                  </a:endParaRPr>
                </a:p>
              </p:txBody>
            </p:sp>
            <p:sp>
              <p:nvSpPr>
                <p:cNvPr id="131" name="空心弧 130"/>
                <p:cNvSpPr/>
                <p:nvPr/>
              </p:nvSpPr>
              <p:spPr>
                <a:xfrm flipV="1">
                  <a:off x="3459" y="3804"/>
                  <a:ext cx="2404" cy="2405"/>
                </a:xfrm>
                <a:prstGeom prst="blockArc">
                  <a:avLst/>
                </a:prstGeom>
                <a:solidFill>
                  <a:srgbClr val="9EA8B0"/>
                </a:solidFill>
                <a:ln>
                  <a:noFill/>
                </a:ln>
              </p:spPr>
              <p:style>
                <a:lnRef idx="2">
                  <a:srgbClr val="506DB4">
                    <a:shade val="50000"/>
                  </a:srgbClr>
                </a:lnRef>
                <a:fillRef idx="1">
                  <a:srgbClr val="506DB4"/>
                </a:fillRef>
                <a:effectRef idx="0">
                  <a:srgbClr val="506DB4"/>
                </a:effectRef>
                <a:fontRef idx="minor">
                  <a:sysClr val="window" lastClr="FFFFFF"/>
                </a:fontRef>
              </p:style>
              <p:txBody>
                <a:bodyPr rtlCol="0" anchor="ctr"/>
                <a:p>
                  <a:pPr algn="ctr"/>
                  <a:endParaRPr lang="zh-CN" altLang="en-US">
                    <a:solidFill>
                      <a:srgbClr val="5F5F5F"/>
                    </a:solidFill>
                  </a:endParaRPr>
                </a:p>
              </p:txBody>
            </p:sp>
            <p:sp>
              <p:nvSpPr>
                <p:cNvPr id="132" name="空心弧 131"/>
                <p:cNvSpPr/>
                <p:nvPr/>
              </p:nvSpPr>
              <p:spPr>
                <a:xfrm flipV="1">
                  <a:off x="7099" y="3804"/>
                  <a:ext cx="2404" cy="2405"/>
                </a:xfrm>
                <a:prstGeom prst="blockArc">
                  <a:avLst/>
                </a:prstGeom>
                <a:solidFill>
                  <a:srgbClr val="9EA8B0"/>
                </a:solidFill>
                <a:ln>
                  <a:noFill/>
                </a:ln>
              </p:spPr>
              <p:style>
                <a:lnRef idx="2">
                  <a:srgbClr val="506DB4">
                    <a:shade val="50000"/>
                  </a:srgbClr>
                </a:lnRef>
                <a:fillRef idx="1">
                  <a:srgbClr val="506DB4"/>
                </a:fillRef>
                <a:effectRef idx="0">
                  <a:srgbClr val="506DB4"/>
                </a:effectRef>
                <a:fontRef idx="minor">
                  <a:sysClr val="window" lastClr="FFFFFF"/>
                </a:fontRef>
              </p:style>
              <p:txBody>
                <a:bodyPr rtlCol="0" anchor="ctr"/>
                <a:p>
                  <a:pPr algn="ctr"/>
                  <a:endParaRPr lang="zh-CN" altLang="en-US">
                    <a:solidFill>
                      <a:srgbClr val="5F5F5F"/>
                    </a:solidFill>
                  </a:endParaRPr>
                </a:p>
              </p:txBody>
            </p:sp>
            <p:sp>
              <p:nvSpPr>
                <p:cNvPr id="134" name="Freeform 16"/>
                <p:cNvSpPr>
                  <a:spLocks noEditPoints="1"/>
                </p:cNvSpPr>
                <p:nvPr/>
              </p:nvSpPr>
              <p:spPr bwMode="auto">
                <a:xfrm>
                  <a:off x="2657" y="4506"/>
                  <a:ext cx="398" cy="413"/>
                </a:xfrm>
                <a:custGeom>
                  <a:avLst/>
                  <a:gdLst>
                    <a:gd name="T0" fmla="*/ 105 w 123"/>
                    <a:gd name="T1" fmla="*/ 18 h 128"/>
                    <a:gd name="T2" fmla="*/ 108 w 123"/>
                    <a:gd name="T3" fmla="*/ 101 h 128"/>
                    <a:gd name="T4" fmla="*/ 113 w 123"/>
                    <a:gd name="T5" fmla="*/ 64 h 128"/>
                    <a:gd name="T6" fmla="*/ 92 w 123"/>
                    <a:gd name="T7" fmla="*/ 86 h 128"/>
                    <a:gd name="T8" fmla="*/ 90 w 123"/>
                    <a:gd name="T9" fmla="*/ 64 h 128"/>
                    <a:gd name="T10" fmla="*/ 36 w 123"/>
                    <a:gd name="T11" fmla="*/ 85 h 128"/>
                    <a:gd name="T12" fmla="*/ 28 w 123"/>
                    <a:gd name="T13" fmla="*/ 64 h 128"/>
                    <a:gd name="T14" fmla="*/ 22 w 123"/>
                    <a:gd name="T15" fmla="*/ 94 h 128"/>
                    <a:gd name="T16" fmla="*/ 0 w 123"/>
                    <a:gd name="T17" fmla="*/ 61 h 128"/>
                    <a:gd name="T18" fmla="*/ 62 w 123"/>
                    <a:gd name="T19" fmla="*/ 0 h 128"/>
                    <a:gd name="T20" fmla="*/ 80 w 123"/>
                    <a:gd name="T21" fmla="*/ 111 h 128"/>
                    <a:gd name="T22" fmla="*/ 76 w 123"/>
                    <a:gd name="T23" fmla="*/ 128 h 128"/>
                    <a:gd name="T24" fmla="*/ 48 w 123"/>
                    <a:gd name="T25" fmla="*/ 128 h 128"/>
                    <a:gd name="T26" fmla="*/ 43 w 123"/>
                    <a:gd name="T27" fmla="*/ 123 h 128"/>
                    <a:gd name="T28" fmla="*/ 29 w 123"/>
                    <a:gd name="T29" fmla="*/ 111 h 128"/>
                    <a:gd name="T30" fmla="*/ 25 w 123"/>
                    <a:gd name="T31" fmla="*/ 103 h 128"/>
                    <a:gd name="T32" fmla="*/ 65 w 123"/>
                    <a:gd name="T33" fmla="*/ 70 h 128"/>
                    <a:gd name="T34" fmla="*/ 98 w 123"/>
                    <a:gd name="T35" fmla="*/ 103 h 128"/>
                    <a:gd name="T36" fmla="*/ 94 w 123"/>
                    <a:gd name="T37" fmla="*/ 111 h 128"/>
                    <a:gd name="T38" fmla="*/ 80 w 123"/>
                    <a:gd name="T39" fmla="*/ 111 h 128"/>
                    <a:gd name="T40" fmla="*/ 71 w 123"/>
                    <a:gd name="T41" fmla="*/ 119 h 128"/>
                    <a:gd name="T42" fmla="*/ 71 w 123"/>
                    <a:gd name="T43" fmla="*/ 106 h 128"/>
                    <a:gd name="T44" fmla="*/ 83 w 123"/>
                    <a:gd name="T45" fmla="*/ 101 h 128"/>
                    <a:gd name="T46" fmla="*/ 40 w 123"/>
                    <a:gd name="T47" fmla="*/ 101 h 128"/>
                    <a:gd name="T48" fmla="*/ 48 w 123"/>
                    <a:gd name="T49" fmla="*/ 101 h 128"/>
                    <a:gd name="T50" fmla="*/ 52 w 123"/>
                    <a:gd name="T51" fmla="*/ 119 h 128"/>
                    <a:gd name="T52" fmla="*/ 98 w 123"/>
                    <a:gd name="T53" fmla="*/ 25 h 128"/>
                    <a:gd name="T54" fmla="*/ 97 w 123"/>
                    <a:gd name="T55" fmla="*/ 23 h 128"/>
                    <a:gd name="T56" fmla="*/ 95 w 123"/>
                    <a:gd name="T57" fmla="*/ 58 h 128"/>
                    <a:gd name="T58" fmla="*/ 98 w 123"/>
                    <a:gd name="T59" fmla="*/ 25 h 128"/>
                    <a:gd name="T60" fmla="*/ 92 w 123"/>
                    <a:gd name="T61" fmla="*/ 20 h 128"/>
                    <a:gd name="T62" fmla="*/ 86 w 123"/>
                    <a:gd name="T63" fmla="*/ 20 h 128"/>
                    <a:gd name="T64" fmla="*/ 92 w 123"/>
                    <a:gd name="T65" fmla="*/ 20 h 128"/>
                    <a:gd name="T66" fmla="*/ 70 w 123"/>
                    <a:gd name="T67" fmla="*/ 10 h 128"/>
                    <a:gd name="T68" fmla="*/ 64 w 123"/>
                    <a:gd name="T69" fmla="*/ 29 h 128"/>
                    <a:gd name="T70" fmla="*/ 82 w 123"/>
                    <a:gd name="T71" fmla="*/ 25 h 128"/>
                    <a:gd name="T72" fmla="*/ 70 w 123"/>
                    <a:gd name="T73" fmla="*/ 10 h 128"/>
                    <a:gd name="T74" fmla="*/ 59 w 123"/>
                    <a:gd name="T75" fmla="*/ 10 h 128"/>
                    <a:gd name="T76" fmla="*/ 42 w 123"/>
                    <a:gd name="T77" fmla="*/ 23 h 128"/>
                    <a:gd name="T78" fmla="*/ 43 w 123"/>
                    <a:gd name="T79" fmla="*/ 26 h 128"/>
                    <a:gd name="T80" fmla="*/ 59 w 123"/>
                    <a:gd name="T81" fmla="*/ 10 h 128"/>
                    <a:gd name="T82" fmla="*/ 41 w 123"/>
                    <a:gd name="T83" fmla="*/ 14 h 128"/>
                    <a:gd name="T84" fmla="*/ 36 w 123"/>
                    <a:gd name="T85" fmla="*/ 23 h 128"/>
                    <a:gd name="T86" fmla="*/ 41 w 123"/>
                    <a:gd name="T87" fmla="*/ 14 h 128"/>
                    <a:gd name="T88" fmla="*/ 26 w 123"/>
                    <a:gd name="T89" fmla="*/ 23 h 128"/>
                    <a:gd name="T90" fmla="*/ 10 w 123"/>
                    <a:gd name="T91" fmla="*/ 58 h 128"/>
                    <a:gd name="T92" fmla="*/ 33 w 123"/>
                    <a:gd name="T93" fmla="*/ 28 h 128"/>
                    <a:gd name="T94" fmla="*/ 85 w 123"/>
                    <a:gd name="T95" fmla="*/ 30 h 128"/>
                    <a:gd name="T96" fmla="*/ 82 w 123"/>
                    <a:gd name="T97" fmla="*/ 31 h 128"/>
                    <a:gd name="T98" fmla="*/ 64 w 123"/>
                    <a:gd name="T99" fmla="*/ 58 h 128"/>
                    <a:gd name="T100" fmla="*/ 85 w 123"/>
                    <a:gd name="T101" fmla="*/ 30 h 128"/>
                    <a:gd name="T102" fmla="*/ 59 w 123"/>
                    <a:gd name="T103" fmla="*/ 35 h 128"/>
                    <a:gd name="T104" fmla="*/ 39 w 123"/>
                    <a:gd name="T105" fmla="*/ 30 h 128"/>
                    <a:gd name="T106" fmla="*/ 59 w 123"/>
                    <a:gd name="T107"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 h="128">
                      <a:moveTo>
                        <a:pt x="62" y="0"/>
                      </a:moveTo>
                      <a:cubicBezTo>
                        <a:pt x="78" y="0"/>
                        <a:pt x="94" y="7"/>
                        <a:pt x="105" y="18"/>
                      </a:cubicBezTo>
                      <a:cubicBezTo>
                        <a:pt x="116" y="29"/>
                        <a:pt x="123" y="44"/>
                        <a:pt x="123" y="61"/>
                      </a:cubicBezTo>
                      <a:cubicBezTo>
                        <a:pt x="123" y="76"/>
                        <a:pt x="117" y="90"/>
                        <a:pt x="108" y="101"/>
                      </a:cubicBezTo>
                      <a:cubicBezTo>
                        <a:pt x="104" y="105"/>
                        <a:pt x="97" y="99"/>
                        <a:pt x="101" y="95"/>
                      </a:cubicBezTo>
                      <a:cubicBezTo>
                        <a:pt x="108" y="86"/>
                        <a:pt x="113" y="75"/>
                        <a:pt x="113" y="64"/>
                      </a:cubicBezTo>
                      <a:cubicBezTo>
                        <a:pt x="95" y="64"/>
                        <a:pt x="95" y="64"/>
                        <a:pt x="95" y="64"/>
                      </a:cubicBezTo>
                      <a:cubicBezTo>
                        <a:pt x="95" y="72"/>
                        <a:pt x="94" y="79"/>
                        <a:pt x="92" y="86"/>
                      </a:cubicBezTo>
                      <a:cubicBezTo>
                        <a:pt x="91" y="90"/>
                        <a:pt x="86" y="88"/>
                        <a:pt x="87" y="85"/>
                      </a:cubicBezTo>
                      <a:cubicBezTo>
                        <a:pt x="88" y="78"/>
                        <a:pt x="90" y="71"/>
                        <a:pt x="90" y="64"/>
                      </a:cubicBezTo>
                      <a:cubicBezTo>
                        <a:pt x="67" y="64"/>
                        <a:pt x="57" y="64"/>
                        <a:pt x="33" y="64"/>
                      </a:cubicBezTo>
                      <a:cubicBezTo>
                        <a:pt x="34" y="71"/>
                        <a:pt x="35" y="78"/>
                        <a:pt x="36" y="85"/>
                      </a:cubicBezTo>
                      <a:cubicBezTo>
                        <a:pt x="37" y="89"/>
                        <a:pt x="32" y="90"/>
                        <a:pt x="31" y="85"/>
                      </a:cubicBezTo>
                      <a:cubicBezTo>
                        <a:pt x="29" y="79"/>
                        <a:pt x="28" y="72"/>
                        <a:pt x="28" y="64"/>
                      </a:cubicBezTo>
                      <a:cubicBezTo>
                        <a:pt x="10" y="64"/>
                        <a:pt x="10" y="64"/>
                        <a:pt x="10" y="64"/>
                      </a:cubicBezTo>
                      <a:cubicBezTo>
                        <a:pt x="11" y="76"/>
                        <a:pt x="15" y="86"/>
                        <a:pt x="22" y="94"/>
                      </a:cubicBezTo>
                      <a:cubicBezTo>
                        <a:pt x="26" y="99"/>
                        <a:pt x="19" y="105"/>
                        <a:pt x="15" y="101"/>
                      </a:cubicBezTo>
                      <a:cubicBezTo>
                        <a:pt x="6" y="90"/>
                        <a:pt x="0" y="76"/>
                        <a:pt x="0" y="61"/>
                      </a:cubicBezTo>
                      <a:cubicBezTo>
                        <a:pt x="0" y="44"/>
                        <a:pt x="7" y="29"/>
                        <a:pt x="18" y="18"/>
                      </a:cubicBezTo>
                      <a:cubicBezTo>
                        <a:pt x="29" y="7"/>
                        <a:pt x="45" y="0"/>
                        <a:pt x="62" y="0"/>
                      </a:cubicBezTo>
                      <a:close/>
                      <a:moveTo>
                        <a:pt x="80" y="111"/>
                      </a:moveTo>
                      <a:cubicBezTo>
                        <a:pt x="80" y="111"/>
                        <a:pt x="80" y="111"/>
                        <a:pt x="80" y="111"/>
                      </a:cubicBezTo>
                      <a:cubicBezTo>
                        <a:pt x="80" y="123"/>
                        <a:pt x="80" y="123"/>
                        <a:pt x="80" y="123"/>
                      </a:cubicBezTo>
                      <a:cubicBezTo>
                        <a:pt x="80" y="126"/>
                        <a:pt x="78" y="128"/>
                        <a:pt x="76" y="128"/>
                      </a:cubicBezTo>
                      <a:cubicBezTo>
                        <a:pt x="75" y="128"/>
                        <a:pt x="75" y="128"/>
                        <a:pt x="75" y="128"/>
                      </a:cubicBezTo>
                      <a:cubicBezTo>
                        <a:pt x="48" y="128"/>
                        <a:pt x="48" y="128"/>
                        <a:pt x="48" y="128"/>
                      </a:cubicBezTo>
                      <a:cubicBezTo>
                        <a:pt x="45" y="128"/>
                        <a:pt x="43" y="126"/>
                        <a:pt x="43" y="123"/>
                      </a:cubicBezTo>
                      <a:cubicBezTo>
                        <a:pt x="43" y="123"/>
                        <a:pt x="43" y="123"/>
                        <a:pt x="43" y="123"/>
                      </a:cubicBezTo>
                      <a:cubicBezTo>
                        <a:pt x="43" y="111"/>
                        <a:pt x="43" y="111"/>
                        <a:pt x="43" y="111"/>
                      </a:cubicBezTo>
                      <a:cubicBezTo>
                        <a:pt x="29" y="111"/>
                        <a:pt x="29" y="111"/>
                        <a:pt x="29" y="111"/>
                      </a:cubicBezTo>
                      <a:cubicBezTo>
                        <a:pt x="26" y="111"/>
                        <a:pt x="24" y="109"/>
                        <a:pt x="24" y="106"/>
                      </a:cubicBezTo>
                      <a:cubicBezTo>
                        <a:pt x="24" y="105"/>
                        <a:pt x="25" y="103"/>
                        <a:pt x="25" y="103"/>
                      </a:cubicBezTo>
                      <a:cubicBezTo>
                        <a:pt x="58" y="70"/>
                        <a:pt x="58" y="70"/>
                        <a:pt x="58" y="70"/>
                      </a:cubicBezTo>
                      <a:cubicBezTo>
                        <a:pt x="60" y="68"/>
                        <a:pt x="63" y="68"/>
                        <a:pt x="65" y="70"/>
                      </a:cubicBezTo>
                      <a:cubicBezTo>
                        <a:pt x="65" y="70"/>
                        <a:pt x="65" y="70"/>
                        <a:pt x="65" y="70"/>
                      </a:cubicBezTo>
                      <a:cubicBezTo>
                        <a:pt x="98" y="103"/>
                        <a:pt x="98" y="103"/>
                        <a:pt x="98" y="103"/>
                      </a:cubicBezTo>
                      <a:cubicBezTo>
                        <a:pt x="100" y="104"/>
                        <a:pt x="100" y="107"/>
                        <a:pt x="98" y="109"/>
                      </a:cubicBezTo>
                      <a:cubicBezTo>
                        <a:pt x="97" y="110"/>
                        <a:pt x="96" y="111"/>
                        <a:pt x="94" y="111"/>
                      </a:cubicBezTo>
                      <a:cubicBezTo>
                        <a:pt x="94" y="111"/>
                        <a:pt x="94" y="111"/>
                        <a:pt x="94" y="111"/>
                      </a:cubicBezTo>
                      <a:cubicBezTo>
                        <a:pt x="80" y="111"/>
                        <a:pt x="80" y="111"/>
                        <a:pt x="80" y="111"/>
                      </a:cubicBezTo>
                      <a:close/>
                      <a:moveTo>
                        <a:pt x="71" y="119"/>
                      </a:moveTo>
                      <a:cubicBezTo>
                        <a:pt x="71" y="119"/>
                        <a:pt x="71" y="119"/>
                        <a:pt x="71" y="119"/>
                      </a:cubicBezTo>
                      <a:cubicBezTo>
                        <a:pt x="71" y="106"/>
                        <a:pt x="71" y="106"/>
                        <a:pt x="71" y="106"/>
                      </a:cubicBezTo>
                      <a:cubicBezTo>
                        <a:pt x="71" y="106"/>
                        <a:pt x="71" y="106"/>
                        <a:pt x="71" y="106"/>
                      </a:cubicBezTo>
                      <a:cubicBezTo>
                        <a:pt x="71" y="103"/>
                        <a:pt x="73" y="101"/>
                        <a:pt x="76" y="101"/>
                      </a:cubicBezTo>
                      <a:cubicBezTo>
                        <a:pt x="83" y="101"/>
                        <a:pt x="83" y="101"/>
                        <a:pt x="83" y="101"/>
                      </a:cubicBezTo>
                      <a:cubicBezTo>
                        <a:pt x="62" y="80"/>
                        <a:pt x="62" y="80"/>
                        <a:pt x="62" y="80"/>
                      </a:cubicBezTo>
                      <a:cubicBezTo>
                        <a:pt x="40" y="101"/>
                        <a:pt x="40" y="101"/>
                        <a:pt x="40" y="101"/>
                      </a:cubicBezTo>
                      <a:cubicBezTo>
                        <a:pt x="47" y="101"/>
                        <a:pt x="47" y="101"/>
                        <a:pt x="47" y="101"/>
                      </a:cubicBezTo>
                      <a:cubicBezTo>
                        <a:pt x="48" y="101"/>
                        <a:pt x="48" y="101"/>
                        <a:pt x="48" y="101"/>
                      </a:cubicBezTo>
                      <a:cubicBezTo>
                        <a:pt x="50" y="101"/>
                        <a:pt x="52" y="103"/>
                        <a:pt x="52" y="106"/>
                      </a:cubicBezTo>
                      <a:cubicBezTo>
                        <a:pt x="52" y="119"/>
                        <a:pt x="52" y="119"/>
                        <a:pt x="52" y="119"/>
                      </a:cubicBezTo>
                      <a:cubicBezTo>
                        <a:pt x="71" y="119"/>
                        <a:pt x="71" y="119"/>
                        <a:pt x="71" y="119"/>
                      </a:cubicBezTo>
                      <a:close/>
                      <a:moveTo>
                        <a:pt x="98" y="25"/>
                      </a:moveTo>
                      <a:cubicBezTo>
                        <a:pt x="98" y="25"/>
                        <a:pt x="98" y="25"/>
                        <a:pt x="98" y="25"/>
                      </a:cubicBezTo>
                      <a:cubicBezTo>
                        <a:pt x="98" y="24"/>
                        <a:pt x="97" y="24"/>
                        <a:pt x="97" y="23"/>
                      </a:cubicBezTo>
                      <a:cubicBezTo>
                        <a:pt x="95" y="25"/>
                        <a:pt x="92" y="26"/>
                        <a:pt x="90" y="28"/>
                      </a:cubicBezTo>
                      <a:cubicBezTo>
                        <a:pt x="93" y="37"/>
                        <a:pt x="95" y="47"/>
                        <a:pt x="95" y="58"/>
                      </a:cubicBezTo>
                      <a:cubicBezTo>
                        <a:pt x="113" y="58"/>
                        <a:pt x="113" y="58"/>
                        <a:pt x="113" y="58"/>
                      </a:cubicBezTo>
                      <a:cubicBezTo>
                        <a:pt x="112" y="45"/>
                        <a:pt x="107" y="33"/>
                        <a:pt x="98" y="25"/>
                      </a:cubicBezTo>
                      <a:close/>
                      <a:moveTo>
                        <a:pt x="92" y="20"/>
                      </a:moveTo>
                      <a:cubicBezTo>
                        <a:pt x="92" y="20"/>
                        <a:pt x="92" y="20"/>
                        <a:pt x="92" y="20"/>
                      </a:cubicBezTo>
                      <a:cubicBezTo>
                        <a:pt x="89" y="17"/>
                        <a:pt x="86" y="15"/>
                        <a:pt x="82" y="14"/>
                      </a:cubicBezTo>
                      <a:cubicBezTo>
                        <a:pt x="83" y="15"/>
                        <a:pt x="85" y="18"/>
                        <a:pt x="86" y="20"/>
                      </a:cubicBezTo>
                      <a:cubicBezTo>
                        <a:pt x="86" y="21"/>
                        <a:pt x="87" y="22"/>
                        <a:pt x="87" y="23"/>
                      </a:cubicBezTo>
                      <a:cubicBezTo>
                        <a:pt x="89" y="22"/>
                        <a:pt x="91" y="21"/>
                        <a:pt x="92" y="20"/>
                      </a:cubicBezTo>
                      <a:close/>
                      <a:moveTo>
                        <a:pt x="70" y="10"/>
                      </a:moveTo>
                      <a:cubicBezTo>
                        <a:pt x="70" y="10"/>
                        <a:pt x="70" y="10"/>
                        <a:pt x="70" y="10"/>
                      </a:cubicBezTo>
                      <a:cubicBezTo>
                        <a:pt x="68" y="10"/>
                        <a:pt x="66" y="10"/>
                        <a:pt x="64" y="10"/>
                      </a:cubicBezTo>
                      <a:cubicBezTo>
                        <a:pt x="64" y="29"/>
                        <a:pt x="64" y="29"/>
                        <a:pt x="64" y="29"/>
                      </a:cubicBezTo>
                      <a:cubicBezTo>
                        <a:pt x="70" y="29"/>
                        <a:pt x="75" y="28"/>
                        <a:pt x="80" y="26"/>
                      </a:cubicBezTo>
                      <a:cubicBezTo>
                        <a:pt x="81" y="26"/>
                        <a:pt x="82" y="25"/>
                        <a:pt x="82" y="25"/>
                      </a:cubicBezTo>
                      <a:cubicBezTo>
                        <a:pt x="82" y="24"/>
                        <a:pt x="81" y="23"/>
                        <a:pt x="81" y="23"/>
                      </a:cubicBezTo>
                      <a:cubicBezTo>
                        <a:pt x="78" y="17"/>
                        <a:pt x="74" y="13"/>
                        <a:pt x="70" y="10"/>
                      </a:cubicBezTo>
                      <a:close/>
                      <a:moveTo>
                        <a:pt x="59" y="10"/>
                      </a:moveTo>
                      <a:cubicBezTo>
                        <a:pt x="59" y="10"/>
                        <a:pt x="59" y="10"/>
                        <a:pt x="59" y="10"/>
                      </a:cubicBezTo>
                      <a:cubicBezTo>
                        <a:pt x="57" y="10"/>
                        <a:pt x="55" y="10"/>
                        <a:pt x="53" y="10"/>
                      </a:cubicBezTo>
                      <a:cubicBezTo>
                        <a:pt x="49" y="13"/>
                        <a:pt x="45" y="17"/>
                        <a:pt x="42" y="23"/>
                      </a:cubicBezTo>
                      <a:cubicBezTo>
                        <a:pt x="42" y="23"/>
                        <a:pt x="41" y="24"/>
                        <a:pt x="41" y="25"/>
                      </a:cubicBezTo>
                      <a:cubicBezTo>
                        <a:pt x="41" y="25"/>
                        <a:pt x="42" y="26"/>
                        <a:pt x="43" y="26"/>
                      </a:cubicBezTo>
                      <a:cubicBezTo>
                        <a:pt x="48" y="28"/>
                        <a:pt x="53" y="29"/>
                        <a:pt x="59" y="29"/>
                      </a:cubicBezTo>
                      <a:cubicBezTo>
                        <a:pt x="59" y="10"/>
                        <a:pt x="59" y="10"/>
                        <a:pt x="59" y="10"/>
                      </a:cubicBezTo>
                      <a:close/>
                      <a:moveTo>
                        <a:pt x="41" y="14"/>
                      </a:moveTo>
                      <a:cubicBezTo>
                        <a:pt x="41" y="14"/>
                        <a:pt x="41" y="14"/>
                        <a:pt x="41" y="14"/>
                      </a:cubicBezTo>
                      <a:cubicBezTo>
                        <a:pt x="37" y="15"/>
                        <a:pt x="34" y="17"/>
                        <a:pt x="31" y="20"/>
                      </a:cubicBezTo>
                      <a:cubicBezTo>
                        <a:pt x="32" y="21"/>
                        <a:pt x="34" y="22"/>
                        <a:pt x="36" y="23"/>
                      </a:cubicBezTo>
                      <a:cubicBezTo>
                        <a:pt x="36" y="22"/>
                        <a:pt x="37" y="21"/>
                        <a:pt x="37" y="20"/>
                      </a:cubicBezTo>
                      <a:cubicBezTo>
                        <a:pt x="38" y="18"/>
                        <a:pt x="40" y="15"/>
                        <a:pt x="41" y="14"/>
                      </a:cubicBezTo>
                      <a:close/>
                      <a:moveTo>
                        <a:pt x="26" y="23"/>
                      </a:moveTo>
                      <a:cubicBezTo>
                        <a:pt x="26" y="23"/>
                        <a:pt x="26" y="23"/>
                        <a:pt x="26" y="23"/>
                      </a:cubicBezTo>
                      <a:cubicBezTo>
                        <a:pt x="26" y="24"/>
                        <a:pt x="25" y="24"/>
                        <a:pt x="25" y="25"/>
                      </a:cubicBezTo>
                      <a:cubicBezTo>
                        <a:pt x="16" y="33"/>
                        <a:pt x="11" y="45"/>
                        <a:pt x="10" y="58"/>
                      </a:cubicBezTo>
                      <a:cubicBezTo>
                        <a:pt x="28" y="58"/>
                        <a:pt x="28" y="58"/>
                        <a:pt x="28" y="58"/>
                      </a:cubicBezTo>
                      <a:cubicBezTo>
                        <a:pt x="28" y="47"/>
                        <a:pt x="30" y="37"/>
                        <a:pt x="33" y="28"/>
                      </a:cubicBezTo>
                      <a:cubicBezTo>
                        <a:pt x="31" y="26"/>
                        <a:pt x="29" y="25"/>
                        <a:pt x="26" y="23"/>
                      </a:cubicBezTo>
                      <a:close/>
                      <a:moveTo>
                        <a:pt x="85" y="30"/>
                      </a:moveTo>
                      <a:cubicBezTo>
                        <a:pt x="85" y="30"/>
                        <a:pt x="85" y="30"/>
                        <a:pt x="85" y="30"/>
                      </a:cubicBezTo>
                      <a:cubicBezTo>
                        <a:pt x="84" y="31"/>
                        <a:pt x="83" y="31"/>
                        <a:pt x="82" y="31"/>
                      </a:cubicBezTo>
                      <a:cubicBezTo>
                        <a:pt x="77" y="33"/>
                        <a:pt x="71" y="35"/>
                        <a:pt x="64" y="35"/>
                      </a:cubicBezTo>
                      <a:cubicBezTo>
                        <a:pt x="64" y="58"/>
                        <a:pt x="64" y="58"/>
                        <a:pt x="64" y="58"/>
                      </a:cubicBezTo>
                      <a:cubicBezTo>
                        <a:pt x="90" y="58"/>
                        <a:pt x="90" y="58"/>
                        <a:pt x="90" y="58"/>
                      </a:cubicBezTo>
                      <a:cubicBezTo>
                        <a:pt x="89" y="48"/>
                        <a:pt x="88" y="38"/>
                        <a:pt x="85" y="30"/>
                      </a:cubicBezTo>
                      <a:close/>
                      <a:moveTo>
                        <a:pt x="59" y="35"/>
                      </a:moveTo>
                      <a:cubicBezTo>
                        <a:pt x="59" y="35"/>
                        <a:pt x="59" y="35"/>
                        <a:pt x="59" y="35"/>
                      </a:cubicBezTo>
                      <a:cubicBezTo>
                        <a:pt x="52" y="35"/>
                        <a:pt x="46" y="33"/>
                        <a:pt x="41" y="31"/>
                      </a:cubicBezTo>
                      <a:cubicBezTo>
                        <a:pt x="40" y="31"/>
                        <a:pt x="39" y="31"/>
                        <a:pt x="39" y="30"/>
                      </a:cubicBezTo>
                      <a:cubicBezTo>
                        <a:pt x="35" y="38"/>
                        <a:pt x="34" y="48"/>
                        <a:pt x="33" y="58"/>
                      </a:cubicBezTo>
                      <a:cubicBezTo>
                        <a:pt x="59" y="58"/>
                        <a:pt x="59" y="58"/>
                        <a:pt x="59" y="58"/>
                      </a:cubicBezTo>
                      <a:cubicBezTo>
                        <a:pt x="59" y="35"/>
                        <a:pt x="59" y="35"/>
                        <a:pt x="59" y="35"/>
                      </a:cubicBezTo>
                      <a:close/>
                    </a:path>
                  </a:pathLst>
                </a:custGeom>
                <a:solidFill>
                  <a:srgbClr val="506DB4"/>
                </a:solidFill>
                <a:ln w="9525">
                  <a:noFill/>
                  <a:round/>
                </a:ln>
              </p:spPr>
              <p:txBody>
                <a:bodyPr/>
                <a:p>
                  <a:pPr algn="ctr" defTabSz="1219200" fontAlgn="base">
                    <a:spcBef>
                      <a:spcPct val="0"/>
                    </a:spcBef>
                    <a:spcAft>
                      <a:spcPct val="0"/>
                    </a:spcAft>
                    <a:defRPr/>
                  </a:pPr>
                  <a:endParaRPr lang="zh-CN" altLang="en-US" sz="2400">
                    <a:cs typeface="幼圆" panose="02010509060101010101" charset="-122"/>
                    <a:sym typeface="Arial" panose="020B0604020202020204" pitchFamily="34" charset="0"/>
                  </a:endParaRPr>
                </a:p>
              </p:txBody>
            </p:sp>
            <p:sp>
              <p:nvSpPr>
                <p:cNvPr id="135" name="Freeform 17"/>
                <p:cNvSpPr>
                  <a:spLocks noEditPoints="1"/>
                </p:cNvSpPr>
                <p:nvPr/>
              </p:nvSpPr>
              <p:spPr bwMode="auto">
                <a:xfrm>
                  <a:off x="4481" y="5072"/>
                  <a:ext cx="362" cy="321"/>
                </a:xfrm>
                <a:custGeom>
                  <a:avLst/>
                  <a:gdLst>
                    <a:gd name="T0" fmla="*/ 5 w 123"/>
                    <a:gd name="T1" fmla="*/ 0 h 108"/>
                    <a:gd name="T2" fmla="*/ 123 w 123"/>
                    <a:gd name="T3" fmla="*/ 5 h 108"/>
                    <a:gd name="T4" fmla="*/ 123 w 123"/>
                    <a:gd name="T5" fmla="*/ 104 h 108"/>
                    <a:gd name="T6" fmla="*/ 118 w 123"/>
                    <a:gd name="T7" fmla="*/ 108 h 108"/>
                    <a:gd name="T8" fmla="*/ 0 w 123"/>
                    <a:gd name="T9" fmla="*/ 104 h 108"/>
                    <a:gd name="T10" fmla="*/ 0 w 123"/>
                    <a:gd name="T11" fmla="*/ 77 h 108"/>
                    <a:gd name="T12" fmla="*/ 3 w 123"/>
                    <a:gd name="T13" fmla="*/ 75 h 108"/>
                    <a:gd name="T14" fmla="*/ 26 w 123"/>
                    <a:gd name="T15" fmla="*/ 75 h 108"/>
                    <a:gd name="T16" fmla="*/ 28 w 123"/>
                    <a:gd name="T17" fmla="*/ 84 h 108"/>
                    <a:gd name="T18" fmla="*/ 28 w 123"/>
                    <a:gd name="T19" fmla="*/ 50 h 108"/>
                    <a:gd name="T20" fmla="*/ 28 w 123"/>
                    <a:gd name="T21" fmla="*/ 56 h 108"/>
                    <a:gd name="T22" fmla="*/ 3 w 123"/>
                    <a:gd name="T23" fmla="*/ 59 h 108"/>
                    <a:gd name="T24" fmla="*/ 0 w 123"/>
                    <a:gd name="T25" fmla="*/ 56 h 108"/>
                    <a:gd name="T26" fmla="*/ 5 w 123"/>
                    <a:gd name="T27" fmla="*/ 0 h 108"/>
                    <a:gd name="T28" fmla="*/ 10 w 123"/>
                    <a:gd name="T29" fmla="*/ 80 h 108"/>
                    <a:gd name="T30" fmla="*/ 113 w 123"/>
                    <a:gd name="T31" fmla="*/ 99 h 108"/>
                    <a:gd name="T32" fmla="*/ 10 w 123"/>
                    <a:gd name="T33" fmla="*/ 35 h 108"/>
                    <a:gd name="T34" fmla="*/ 23 w 123"/>
                    <a:gd name="T35" fmla="*/ 53 h 108"/>
                    <a:gd name="T36" fmla="*/ 26 w 123"/>
                    <a:gd name="T37" fmla="*/ 40 h 108"/>
                    <a:gd name="T38" fmla="*/ 28 w 123"/>
                    <a:gd name="T39" fmla="*/ 41 h 108"/>
                    <a:gd name="T40" fmla="*/ 52 w 123"/>
                    <a:gd name="T41" fmla="*/ 69 h 108"/>
                    <a:gd name="T42" fmla="*/ 24 w 123"/>
                    <a:gd name="T43" fmla="*/ 93 h 108"/>
                    <a:gd name="T44" fmla="*/ 23 w 123"/>
                    <a:gd name="T45" fmla="*/ 80 h 108"/>
                    <a:gd name="T46" fmla="*/ 103 w 123"/>
                    <a:gd name="T47" fmla="*/ 45 h 108"/>
                    <a:gd name="T48" fmla="*/ 106 w 123"/>
                    <a:gd name="T49" fmla="*/ 48 h 108"/>
                    <a:gd name="T50" fmla="*/ 63 w 123"/>
                    <a:gd name="T51" fmla="*/ 51 h 108"/>
                    <a:gd name="T52" fmla="*/ 63 w 123"/>
                    <a:gd name="T53" fmla="*/ 45 h 108"/>
                    <a:gd name="T54" fmla="*/ 92 w 123"/>
                    <a:gd name="T55" fmla="*/ 83 h 108"/>
                    <a:gd name="T56" fmla="*/ 94 w 123"/>
                    <a:gd name="T57" fmla="*/ 85 h 108"/>
                    <a:gd name="T58" fmla="*/ 63 w 123"/>
                    <a:gd name="T59" fmla="*/ 88 h 108"/>
                    <a:gd name="T60" fmla="*/ 63 w 123"/>
                    <a:gd name="T61" fmla="*/ 83 h 108"/>
                    <a:gd name="T62" fmla="*/ 103 w 123"/>
                    <a:gd name="T63" fmla="*/ 58 h 108"/>
                    <a:gd name="T64" fmla="*/ 106 w 123"/>
                    <a:gd name="T65" fmla="*/ 61 h 108"/>
                    <a:gd name="T66" fmla="*/ 63 w 123"/>
                    <a:gd name="T67" fmla="*/ 63 h 108"/>
                    <a:gd name="T68" fmla="*/ 63 w 123"/>
                    <a:gd name="T69" fmla="*/ 58 h 108"/>
                    <a:gd name="T70" fmla="*/ 103 w 123"/>
                    <a:gd name="T71" fmla="*/ 70 h 108"/>
                    <a:gd name="T72" fmla="*/ 106 w 123"/>
                    <a:gd name="T73" fmla="*/ 73 h 108"/>
                    <a:gd name="T74" fmla="*/ 63 w 123"/>
                    <a:gd name="T75" fmla="*/ 76 h 108"/>
                    <a:gd name="T76" fmla="*/ 63 w 123"/>
                    <a:gd name="T77" fmla="*/ 70 h 108"/>
                    <a:gd name="T78" fmla="*/ 106 w 123"/>
                    <a:gd name="T79" fmla="*/ 15 h 108"/>
                    <a:gd name="T80" fmla="*/ 111 w 123"/>
                    <a:gd name="T81" fmla="*/ 19 h 108"/>
                    <a:gd name="T82" fmla="*/ 101 w 123"/>
                    <a:gd name="T83" fmla="*/ 19 h 108"/>
                    <a:gd name="T84" fmla="*/ 94 w 123"/>
                    <a:gd name="T85" fmla="*/ 15 h 108"/>
                    <a:gd name="T86" fmla="*/ 99 w 123"/>
                    <a:gd name="T87" fmla="*/ 19 h 108"/>
                    <a:gd name="T88" fmla="*/ 90 w 123"/>
                    <a:gd name="T89" fmla="*/ 19 h 108"/>
                    <a:gd name="T90" fmla="*/ 83 w 123"/>
                    <a:gd name="T91" fmla="*/ 15 h 108"/>
                    <a:gd name="T92" fmla="*/ 88 w 123"/>
                    <a:gd name="T93" fmla="*/ 19 h 108"/>
                    <a:gd name="T94" fmla="*/ 78 w 123"/>
                    <a:gd name="T95" fmla="*/ 19 h 108"/>
                    <a:gd name="T96" fmla="*/ 10 w 123"/>
                    <a:gd name="T97" fmla="*/ 29 h 108"/>
                    <a:gd name="T98" fmla="*/ 113 w 123"/>
                    <a:gd name="T99" fmla="*/ 29 h 108"/>
                    <a:gd name="T100" fmla="*/ 10 w 123"/>
                    <a:gd name="T101"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 h="108">
                      <a:moveTo>
                        <a:pt x="5" y="0"/>
                      </a:moveTo>
                      <a:cubicBezTo>
                        <a:pt x="5" y="0"/>
                        <a:pt x="5" y="0"/>
                        <a:pt x="5" y="0"/>
                      </a:cubicBezTo>
                      <a:cubicBezTo>
                        <a:pt x="118" y="0"/>
                        <a:pt x="118" y="0"/>
                        <a:pt x="118" y="0"/>
                      </a:cubicBezTo>
                      <a:cubicBezTo>
                        <a:pt x="121" y="0"/>
                        <a:pt x="123" y="2"/>
                        <a:pt x="123" y="5"/>
                      </a:cubicBezTo>
                      <a:cubicBezTo>
                        <a:pt x="123" y="5"/>
                        <a:pt x="123" y="5"/>
                        <a:pt x="123" y="5"/>
                      </a:cubicBezTo>
                      <a:cubicBezTo>
                        <a:pt x="123" y="104"/>
                        <a:pt x="123" y="104"/>
                        <a:pt x="123" y="104"/>
                      </a:cubicBezTo>
                      <a:cubicBezTo>
                        <a:pt x="123" y="106"/>
                        <a:pt x="121" y="108"/>
                        <a:pt x="118" y="108"/>
                      </a:cubicBezTo>
                      <a:cubicBezTo>
                        <a:pt x="118" y="108"/>
                        <a:pt x="118" y="108"/>
                        <a:pt x="118" y="108"/>
                      </a:cubicBezTo>
                      <a:cubicBezTo>
                        <a:pt x="5" y="108"/>
                        <a:pt x="5" y="108"/>
                        <a:pt x="5" y="108"/>
                      </a:cubicBezTo>
                      <a:cubicBezTo>
                        <a:pt x="3" y="108"/>
                        <a:pt x="0" y="106"/>
                        <a:pt x="0" y="104"/>
                      </a:cubicBezTo>
                      <a:cubicBezTo>
                        <a:pt x="0" y="103"/>
                        <a:pt x="0" y="103"/>
                        <a:pt x="0" y="103"/>
                      </a:cubicBezTo>
                      <a:cubicBezTo>
                        <a:pt x="0" y="77"/>
                        <a:pt x="0" y="77"/>
                        <a:pt x="0" y="77"/>
                      </a:cubicBezTo>
                      <a:cubicBezTo>
                        <a:pt x="0" y="77"/>
                        <a:pt x="0" y="77"/>
                        <a:pt x="0" y="77"/>
                      </a:cubicBezTo>
                      <a:cubicBezTo>
                        <a:pt x="0" y="76"/>
                        <a:pt x="2" y="75"/>
                        <a:pt x="3" y="75"/>
                      </a:cubicBezTo>
                      <a:cubicBezTo>
                        <a:pt x="26" y="75"/>
                        <a:pt x="26" y="75"/>
                        <a:pt x="26" y="75"/>
                      </a:cubicBezTo>
                      <a:cubicBezTo>
                        <a:pt x="26" y="75"/>
                        <a:pt x="26" y="75"/>
                        <a:pt x="26" y="75"/>
                      </a:cubicBezTo>
                      <a:cubicBezTo>
                        <a:pt x="27" y="75"/>
                        <a:pt x="28" y="76"/>
                        <a:pt x="28" y="77"/>
                      </a:cubicBezTo>
                      <a:cubicBezTo>
                        <a:pt x="28" y="84"/>
                        <a:pt x="28" y="84"/>
                        <a:pt x="28" y="84"/>
                      </a:cubicBezTo>
                      <a:cubicBezTo>
                        <a:pt x="46" y="67"/>
                        <a:pt x="46" y="67"/>
                        <a:pt x="46" y="67"/>
                      </a:cubicBezTo>
                      <a:cubicBezTo>
                        <a:pt x="28" y="50"/>
                        <a:pt x="28" y="50"/>
                        <a:pt x="28" y="50"/>
                      </a:cubicBezTo>
                      <a:cubicBezTo>
                        <a:pt x="28" y="56"/>
                        <a:pt x="28" y="56"/>
                        <a:pt x="28" y="56"/>
                      </a:cubicBezTo>
                      <a:cubicBezTo>
                        <a:pt x="28" y="56"/>
                        <a:pt x="28" y="56"/>
                        <a:pt x="28" y="56"/>
                      </a:cubicBezTo>
                      <a:cubicBezTo>
                        <a:pt x="28" y="58"/>
                        <a:pt x="27" y="59"/>
                        <a:pt x="26" y="59"/>
                      </a:cubicBezTo>
                      <a:cubicBezTo>
                        <a:pt x="3" y="59"/>
                        <a:pt x="3" y="59"/>
                        <a:pt x="3" y="59"/>
                      </a:cubicBezTo>
                      <a:cubicBezTo>
                        <a:pt x="2" y="59"/>
                        <a:pt x="0" y="58"/>
                        <a:pt x="0" y="56"/>
                      </a:cubicBezTo>
                      <a:cubicBezTo>
                        <a:pt x="0" y="56"/>
                        <a:pt x="0" y="56"/>
                        <a:pt x="0" y="56"/>
                      </a:cubicBezTo>
                      <a:cubicBezTo>
                        <a:pt x="0" y="5"/>
                        <a:pt x="0" y="5"/>
                        <a:pt x="0" y="5"/>
                      </a:cubicBezTo>
                      <a:cubicBezTo>
                        <a:pt x="0" y="2"/>
                        <a:pt x="3" y="0"/>
                        <a:pt x="5" y="0"/>
                      </a:cubicBezTo>
                      <a:close/>
                      <a:moveTo>
                        <a:pt x="10" y="80"/>
                      </a:moveTo>
                      <a:cubicBezTo>
                        <a:pt x="10" y="80"/>
                        <a:pt x="10" y="80"/>
                        <a:pt x="10" y="80"/>
                      </a:cubicBezTo>
                      <a:cubicBezTo>
                        <a:pt x="10" y="99"/>
                        <a:pt x="10" y="99"/>
                        <a:pt x="10" y="99"/>
                      </a:cubicBezTo>
                      <a:cubicBezTo>
                        <a:pt x="113" y="99"/>
                        <a:pt x="113" y="99"/>
                        <a:pt x="113" y="99"/>
                      </a:cubicBezTo>
                      <a:cubicBezTo>
                        <a:pt x="113" y="35"/>
                        <a:pt x="113" y="35"/>
                        <a:pt x="113" y="35"/>
                      </a:cubicBezTo>
                      <a:cubicBezTo>
                        <a:pt x="10" y="35"/>
                        <a:pt x="10" y="35"/>
                        <a:pt x="10" y="35"/>
                      </a:cubicBezTo>
                      <a:cubicBezTo>
                        <a:pt x="10" y="53"/>
                        <a:pt x="10" y="53"/>
                        <a:pt x="10" y="53"/>
                      </a:cubicBezTo>
                      <a:cubicBezTo>
                        <a:pt x="23" y="53"/>
                        <a:pt x="23" y="53"/>
                        <a:pt x="23" y="53"/>
                      </a:cubicBezTo>
                      <a:cubicBezTo>
                        <a:pt x="23" y="43"/>
                        <a:pt x="23" y="43"/>
                        <a:pt x="23" y="43"/>
                      </a:cubicBezTo>
                      <a:cubicBezTo>
                        <a:pt x="23" y="41"/>
                        <a:pt x="24" y="40"/>
                        <a:pt x="26" y="40"/>
                      </a:cubicBezTo>
                      <a:cubicBezTo>
                        <a:pt x="26" y="40"/>
                        <a:pt x="27" y="40"/>
                        <a:pt x="28" y="41"/>
                      </a:cubicBezTo>
                      <a:cubicBezTo>
                        <a:pt x="28" y="41"/>
                        <a:pt x="28" y="41"/>
                        <a:pt x="28" y="41"/>
                      </a:cubicBezTo>
                      <a:cubicBezTo>
                        <a:pt x="52" y="65"/>
                        <a:pt x="52" y="65"/>
                        <a:pt x="52" y="65"/>
                      </a:cubicBezTo>
                      <a:cubicBezTo>
                        <a:pt x="53" y="66"/>
                        <a:pt x="53" y="68"/>
                        <a:pt x="52" y="69"/>
                      </a:cubicBezTo>
                      <a:cubicBezTo>
                        <a:pt x="28" y="93"/>
                        <a:pt x="28" y="93"/>
                        <a:pt x="28" y="93"/>
                      </a:cubicBezTo>
                      <a:cubicBezTo>
                        <a:pt x="27" y="94"/>
                        <a:pt x="25" y="94"/>
                        <a:pt x="24" y="93"/>
                      </a:cubicBezTo>
                      <a:cubicBezTo>
                        <a:pt x="23" y="92"/>
                        <a:pt x="23" y="92"/>
                        <a:pt x="23" y="91"/>
                      </a:cubicBezTo>
                      <a:cubicBezTo>
                        <a:pt x="23" y="80"/>
                        <a:pt x="23" y="80"/>
                        <a:pt x="23" y="80"/>
                      </a:cubicBezTo>
                      <a:cubicBezTo>
                        <a:pt x="10" y="80"/>
                        <a:pt x="10" y="80"/>
                        <a:pt x="10" y="80"/>
                      </a:cubicBezTo>
                      <a:close/>
                      <a:moveTo>
                        <a:pt x="103" y="45"/>
                      </a:moveTo>
                      <a:cubicBezTo>
                        <a:pt x="103" y="45"/>
                        <a:pt x="103" y="45"/>
                        <a:pt x="103" y="45"/>
                      </a:cubicBezTo>
                      <a:cubicBezTo>
                        <a:pt x="104" y="45"/>
                        <a:pt x="106" y="47"/>
                        <a:pt x="106" y="48"/>
                      </a:cubicBezTo>
                      <a:cubicBezTo>
                        <a:pt x="106" y="50"/>
                        <a:pt x="104" y="51"/>
                        <a:pt x="103" y="51"/>
                      </a:cubicBezTo>
                      <a:cubicBezTo>
                        <a:pt x="63" y="51"/>
                        <a:pt x="63" y="51"/>
                        <a:pt x="63" y="51"/>
                      </a:cubicBezTo>
                      <a:cubicBezTo>
                        <a:pt x="61" y="51"/>
                        <a:pt x="60" y="50"/>
                        <a:pt x="60" y="48"/>
                      </a:cubicBezTo>
                      <a:cubicBezTo>
                        <a:pt x="60" y="47"/>
                        <a:pt x="61" y="45"/>
                        <a:pt x="63" y="45"/>
                      </a:cubicBezTo>
                      <a:cubicBezTo>
                        <a:pt x="103" y="45"/>
                        <a:pt x="103" y="45"/>
                        <a:pt x="103" y="45"/>
                      </a:cubicBezTo>
                      <a:close/>
                      <a:moveTo>
                        <a:pt x="92" y="83"/>
                      </a:moveTo>
                      <a:cubicBezTo>
                        <a:pt x="92" y="83"/>
                        <a:pt x="92" y="83"/>
                        <a:pt x="92" y="83"/>
                      </a:cubicBezTo>
                      <a:cubicBezTo>
                        <a:pt x="93" y="83"/>
                        <a:pt x="94" y="84"/>
                        <a:pt x="94" y="85"/>
                      </a:cubicBezTo>
                      <a:cubicBezTo>
                        <a:pt x="94" y="87"/>
                        <a:pt x="93" y="88"/>
                        <a:pt x="92" y="88"/>
                      </a:cubicBezTo>
                      <a:cubicBezTo>
                        <a:pt x="63" y="88"/>
                        <a:pt x="63" y="88"/>
                        <a:pt x="63" y="88"/>
                      </a:cubicBezTo>
                      <a:cubicBezTo>
                        <a:pt x="61" y="88"/>
                        <a:pt x="60" y="87"/>
                        <a:pt x="60" y="85"/>
                      </a:cubicBezTo>
                      <a:cubicBezTo>
                        <a:pt x="60" y="84"/>
                        <a:pt x="61" y="83"/>
                        <a:pt x="63" y="83"/>
                      </a:cubicBezTo>
                      <a:cubicBezTo>
                        <a:pt x="92" y="83"/>
                        <a:pt x="92" y="83"/>
                        <a:pt x="92" y="83"/>
                      </a:cubicBezTo>
                      <a:close/>
                      <a:moveTo>
                        <a:pt x="103" y="58"/>
                      </a:moveTo>
                      <a:cubicBezTo>
                        <a:pt x="103" y="58"/>
                        <a:pt x="103" y="58"/>
                        <a:pt x="103" y="58"/>
                      </a:cubicBezTo>
                      <a:cubicBezTo>
                        <a:pt x="104" y="58"/>
                        <a:pt x="106" y="59"/>
                        <a:pt x="106" y="61"/>
                      </a:cubicBezTo>
                      <a:cubicBezTo>
                        <a:pt x="106" y="62"/>
                        <a:pt x="104" y="63"/>
                        <a:pt x="103" y="63"/>
                      </a:cubicBezTo>
                      <a:cubicBezTo>
                        <a:pt x="63" y="63"/>
                        <a:pt x="63" y="63"/>
                        <a:pt x="63" y="63"/>
                      </a:cubicBezTo>
                      <a:cubicBezTo>
                        <a:pt x="61" y="63"/>
                        <a:pt x="60" y="62"/>
                        <a:pt x="60" y="61"/>
                      </a:cubicBezTo>
                      <a:cubicBezTo>
                        <a:pt x="60" y="59"/>
                        <a:pt x="61" y="58"/>
                        <a:pt x="63" y="58"/>
                      </a:cubicBezTo>
                      <a:cubicBezTo>
                        <a:pt x="103" y="58"/>
                        <a:pt x="103" y="58"/>
                        <a:pt x="103" y="58"/>
                      </a:cubicBezTo>
                      <a:close/>
                      <a:moveTo>
                        <a:pt x="103" y="70"/>
                      </a:moveTo>
                      <a:cubicBezTo>
                        <a:pt x="103" y="70"/>
                        <a:pt x="103" y="70"/>
                        <a:pt x="103" y="70"/>
                      </a:cubicBezTo>
                      <a:cubicBezTo>
                        <a:pt x="104" y="70"/>
                        <a:pt x="106" y="71"/>
                        <a:pt x="106" y="73"/>
                      </a:cubicBezTo>
                      <a:cubicBezTo>
                        <a:pt x="106" y="75"/>
                        <a:pt x="104" y="76"/>
                        <a:pt x="103" y="76"/>
                      </a:cubicBezTo>
                      <a:cubicBezTo>
                        <a:pt x="63" y="76"/>
                        <a:pt x="63" y="76"/>
                        <a:pt x="63" y="76"/>
                      </a:cubicBezTo>
                      <a:cubicBezTo>
                        <a:pt x="61" y="76"/>
                        <a:pt x="60" y="75"/>
                        <a:pt x="60" y="73"/>
                      </a:cubicBezTo>
                      <a:cubicBezTo>
                        <a:pt x="60" y="71"/>
                        <a:pt x="61" y="70"/>
                        <a:pt x="63" y="70"/>
                      </a:cubicBezTo>
                      <a:cubicBezTo>
                        <a:pt x="103" y="70"/>
                        <a:pt x="103" y="70"/>
                        <a:pt x="103" y="70"/>
                      </a:cubicBezTo>
                      <a:close/>
                      <a:moveTo>
                        <a:pt x="106" y="15"/>
                      </a:moveTo>
                      <a:cubicBezTo>
                        <a:pt x="106" y="15"/>
                        <a:pt x="106" y="15"/>
                        <a:pt x="106" y="15"/>
                      </a:cubicBezTo>
                      <a:cubicBezTo>
                        <a:pt x="108" y="15"/>
                        <a:pt x="111" y="17"/>
                        <a:pt x="111" y="19"/>
                      </a:cubicBezTo>
                      <a:cubicBezTo>
                        <a:pt x="111" y="22"/>
                        <a:pt x="108" y="24"/>
                        <a:pt x="106" y="24"/>
                      </a:cubicBezTo>
                      <a:cubicBezTo>
                        <a:pt x="103" y="24"/>
                        <a:pt x="101" y="22"/>
                        <a:pt x="101" y="19"/>
                      </a:cubicBezTo>
                      <a:cubicBezTo>
                        <a:pt x="101" y="17"/>
                        <a:pt x="103" y="15"/>
                        <a:pt x="106" y="15"/>
                      </a:cubicBezTo>
                      <a:close/>
                      <a:moveTo>
                        <a:pt x="94" y="15"/>
                      </a:moveTo>
                      <a:cubicBezTo>
                        <a:pt x="94" y="15"/>
                        <a:pt x="94" y="15"/>
                        <a:pt x="94" y="15"/>
                      </a:cubicBezTo>
                      <a:cubicBezTo>
                        <a:pt x="97" y="15"/>
                        <a:pt x="99" y="17"/>
                        <a:pt x="99" y="19"/>
                      </a:cubicBezTo>
                      <a:cubicBezTo>
                        <a:pt x="99" y="22"/>
                        <a:pt x="97" y="24"/>
                        <a:pt x="94" y="24"/>
                      </a:cubicBezTo>
                      <a:cubicBezTo>
                        <a:pt x="92" y="24"/>
                        <a:pt x="90" y="22"/>
                        <a:pt x="90" y="19"/>
                      </a:cubicBezTo>
                      <a:cubicBezTo>
                        <a:pt x="90" y="17"/>
                        <a:pt x="92" y="15"/>
                        <a:pt x="94" y="15"/>
                      </a:cubicBezTo>
                      <a:close/>
                      <a:moveTo>
                        <a:pt x="83" y="15"/>
                      </a:moveTo>
                      <a:cubicBezTo>
                        <a:pt x="83" y="15"/>
                        <a:pt x="83" y="15"/>
                        <a:pt x="83" y="15"/>
                      </a:cubicBezTo>
                      <a:cubicBezTo>
                        <a:pt x="85" y="15"/>
                        <a:pt x="88" y="17"/>
                        <a:pt x="88" y="19"/>
                      </a:cubicBezTo>
                      <a:cubicBezTo>
                        <a:pt x="88" y="22"/>
                        <a:pt x="85" y="24"/>
                        <a:pt x="83" y="24"/>
                      </a:cubicBezTo>
                      <a:cubicBezTo>
                        <a:pt x="80" y="24"/>
                        <a:pt x="78" y="22"/>
                        <a:pt x="78" y="19"/>
                      </a:cubicBezTo>
                      <a:cubicBezTo>
                        <a:pt x="78" y="17"/>
                        <a:pt x="80" y="15"/>
                        <a:pt x="83" y="15"/>
                      </a:cubicBezTo>
                      <a:close/>
                      <a:moveTo>
                        <a:pt x="10" y="29"/>
                      </a:moveTo>
                      <a:cubicBezTo>
                        <a:pt x="10" y="29"/>
                        <a:pt x="10" y="29"/>
                        <a:pt x="10" y="29"/>
                      </a:cubicBezTo>
                      <a:cubicBezTo>
                        <a:pt x="113" y="29"/>
                        <a:pt x="113" y="29"/>
                        <a:pt x="113" y="29"/>
                      </a:cubicBezTo>
                      <a:cubicBezTo>
                        <a:pt x="113" y="10"/>
                        <a:pt x="113" y="10"/>
                        <a:pt x="113" y="10"/>
                      </a:cubicBezTo>
                      <a:cubicBezTo>
                        <a:pt x="10" y="10"/>
                        <a:pt x="10" y="10"/>
                        <a:pt x="10" y="10"/>
                      </a:cubicBezTo>
                      <a:cubicBezTo>
                        <a:pt x="10" y="29"/>
                        <a:pt x="10" y="29"/>
                        <a:pt x="10" y="29"/>
                      </a:cubicBezTo>
                      <a:close/>
                    </a:path>
                  </a:pathLst>
                </a:custGeom>
                <a:solidFill>
                  <a:srgbClr val="5E9AD0"/>
                </a:solidFill>
                <a:ln w="9525">
                  <a:noFill/>
                  <a:round/>
                </a:ln>
              </p:spPr>
              <p:txBody>
                <a:bodyPr/>
                <a:p>
                  <a:pPr algn="ctr" defTabSz="1219200" fontAlgn="base">
                    <a:spcBef>
                      <a:spcPct val="0"/>
                    </a:spcBef>
                    <a:spcAft>
                      <a:spcPct val="0"/>
                    </a:spcAft>
                    <a:defRPr/>
                  </a:pPr>
                  <a:endParaRPr lang="zh-CN" altLang="en-US" sz="2400">
                    <a:cs typeface="幼圆" panose="02010509060101010101" charset="-122"/>
                    <a:sym typeface="Arial" panose="020B0604020202020204" pitchFamily="34" charset="0"/>
                  </a:endParaRPr>
                </a:p>
              </p:txBody>
            </p:sp>
            <p:sp>
              <p:nvSpPr>
                <p:cNvPr id="136" name="íṣ1iḍe"/>
                <p:cNvSpPr/>
                <p:nvPr/>
              </p:nvSpPr>
              <p:spPr bwMode="auto">
                <a:xfrm>
                  <a:off x="8137" y="5068"/>
                  <a:ext cx="330" cy="330"/>
                </a:xfrm>
                <a:custGeom>
                  <a:avLst/>
                  <a:gdLst/>
                  <a:ahLst/>
                  <a:cxnLst>
                    <a:cxn ang="0">
                      <a:pos x="121" y="1"/>
                    </a:cxn>
                    <a:cxn ang="0">
                      <a:pos x="119" y="0"/>
                    </a:cxn>
                    <a:cxn ang="0">
                      <a:pos x="117" y="1"/>
                    </a:cxn>
                    <a:cxn ang="0">
                      <a:pos x="2" y="77"/>
                    </a:cxn>
                    <a:cxn ang="0">
                      <a:pos x="0" y="81"/>
                    </a:cxn>
                    <a:cxn ang="0">
                      <a:pos x="2" y="84"/>
                    </a:cxn>
                    <a:cxn ang="0">
                      <a:pos x="32" y="96"/>
                    </a:cxn>
                    <a:cxn ang="0">
                      <a:pos x="46" y="121"/>
                    </a:cxn>
                    <a:cxn ang="0">
                      <a:pos x="50" y="123"/>
                    </a:cxn>
                    <a:cxn ang="0">
                      <a:pos x="50" y="123"/>
                    </a:cxn>
                    <a:cxn ang="0">
                      <a:pos x="53" y="121"/>
                    </a:cxn>
                    <a:cxn ang="0">
                      <a:pos x="61" y="107"/>
                    </a:cxn>
                    <a:cxn ang="0">
                      <a:pos x="98" y="122"/>
                    </a:cxn>
                    <a:cxn ang="0">
                      <a:pos x="100" y="123"/>
                    </a:cxn>
                    <a:cxn ang="0">
                      <a:pos x="101" y="122"/>
                    </a:cxn>
                    <a:cxn ang="0">
                      <a:pos x="103" y="119"/>
                    </a:cxn>
                    <a:cxn ang="0">
                      <a:pos x="123" y="4"/>
                    </a:cxn>
                    <a:cxn ang="0">
                      <a:pos x="121" y="1"/>
                    </a:cxn>
                    <a:cxn ang="0">
                      <a:pos x="12" y="80"/>
                    </a:cxn>
                    <a:cxn ang="0">
                      <a:pos x="101" y="20"/>
                    </a:cxn>
                    <a:cxn ang="0">
                      <a:pos x="36" y="89"/>
                    </a:cxn>
                    <a:cxn ang="0">
                      <a:pos x="35" y="89"/>
                    </a:cxn>
                    <a:cxn ang="0">
                      <a:pos x="12" y="80"/>
                    </a:cxn>
                    <a:cxn ang="0">
                      <a:pos x="39" y="92"/>
                    </a:cxn>
                    <a:cxn ang="0">
                      <a:pos x="39" y="92"/>
                    </a:cxn>
                    <a:cxn ang="0">
                      <a:pos x="112" y="14"/>
                    </a:cxn>
                    <a:cxn ang="0">
                      <a:pos x="50" y="111"/>
                    </a:cxn>
                    <a:cxn ang="0">
                      <a:pos x="39" y="92"/>
                    </a:cxn>
                    <a:cxn ang="0">
                      <a:pos x="97" y="113"/>
                    </a:cxn>
                    <a:cxn ang="0">
                      <a:pos x="64" y="100"/>
                    </a:cxn>
                    <a:cxn ang="0">
                      <a:pos x="61" y="100"/>
                    </a:cxn>
                    <a:cxn ang="0">
                      <a:pos x="112" y="22"/>
                    </a:cxn>
                    <a:cxn ang="0">
                      <a:pos x="97" y="113"/>
                    </a:cxn>
                    <a:cxn ang="0">
                      <a:pos x="97" y="113"/>
                    </a:cxn>
                    <a:cxn ang="0">
                      <a:pos x="97" y="113"/>
                    </a:cxn>
                  </a:cxnLst>
                  <a:rect l="0" t="0" r="r" b="b"/>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rgbClr val="5E9AD0"/>
                </a:solidFill>
                <a:ln w="9525">
                  <a:noFill/>
                  <a:round/>
                </a:ln>
              </p:spPr>
              <p:txBody>
                <a:bodyPr anchor="ctr"/>
                <a:p>
                  <a:pPr marL="0" marR="0" lvl="0" indent="0" algn="ctr"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000000"/>
                    </a:solidFill>
                    <a:effectLst/>
                    <a:uLnTx/>
                    <a:uFillTx/>
                    <a:cs typeface="幼圆" panose="02010509060101010101" charset="-122"/>
                    <a:sym typeface="Arial" panose="020B0604020202020204" pitchFamily="34" charset="0"/>
                  </a:endParaRPr>
                </a:p>
              </p:txBody>
            </p:sp>
            <p:sp>
              <p:nvSpPr>
                <p:cNvPr id="137" name="ïS1íḓé"/>
                <p:cNvSpPr/>
                <p:nvPr/>
              </p:nvSpPr>
              <p:spPr bwMode="auto">
                <a:xfrm>
                  <a:off x="9966" y="4543"/>
                  <a:ext cx="339" cy="339"/>
                </a:xfrm>
                <a:custGeom>
                  <a:avLst/>
                  <a:gdLst/>
                  <a:ahLst/>
                  <a:cxnLst>
                    <a:cxn ang="0">
                      <a:pos x="77" y="14"/>
                    </a:cxn>
                    <a:cxn ang="0">
                      <a:pos x="51" y="34"/>
                    </a:cxn>
                    <a:cxn ang="0">
                      <a:pos x="0" y="54"/>
                    </a:cxn>
                    <a:cxn ang="0">
                      <a:pos x="23" y="80"/>
                    </a:cxn>
                    <a:cxn ang="0">
                      <a:pos x="31" y="123"/>
                    </a:cxn>
                    <a:cxn ang="0">
                      <a:pos x="54" y="115"/>
                    </a:cxn>
                    <a:cxn ang="0">
                      <a:pos x="50" y="103"/>
                    </a:cxn>
                    <a:cxn ang="0">
                      <a:pos x="50" y="76"/>
                    </a:cxn>
                    <a:cxn ang="0">
                      <a:pos x="51" y="74"/>
                    </a:cxn>
                    <a:cxn ang="0">
                      <a:pos x="52" y="73"/>
                    </a:cxn>
                    <a:cxn ang="0">
                      <a:pos x="53" y="73"/>
                    </a:cxn>
                    <a:cxn ang="0">
                      <a:pos x="77" y="94"/>
                    </a:cxn>
                    <a:cxn ang="0">
                      <a:pos x="123" y="54"/>
                    </a:cxn>
                    <a:cxn ang="0">
                      <a:pos x="77" y="54"/>
                    </a:cxn>
                    <a:cxn ang="0">
                      <a:pos x="88" y="42"/>
                    </a:cxn>
                    <a:cxn ang="0">
                      <a:pos x="88" y="65"/>
                    </a:cxn>
                    <a:cxn ang="0">
                      <a:pos x="77" y="54"/>
                    </a:cxn>
                    <a:cxn ang="0">
                      <a:pos x="15" y="42"/>
                    </a:cxn>
                    <a:cxn ang="0">
                      <a:pos x="38" y="54"/>
                    </a:cxn>
                    <a:cxn ang="0">
                      <a:pos x="15" y="65"/>
                    </a:cxn>
                    <a:cxn ang="0">
                      <a:pos x="46" y="115"/>
                    </a:cxn>
                    <a:cxn ang="0">
                      <a:pos x="31" y="80"/>
                    </a:cxn>
                    <a:cxn ang="0">
                      <a:pos x="31" y="73"/>
                    </a:cxn>
                    <a:cxn ang="0">
                      <a:pos x="43" y="73"/>
                    </a:cxn>
                    <a:cxn ang="0">
                      <a:pos x="42" y="103"/>
                    </a:cxn>
                    <a:cxn ang="0">
                      <a:pos x="46" y="112"/>
                    </a:cxn>
                    <a:cxn ang="0">
                      <a:pos x="51" y="65"/>
                    </a:cxn>
                    <a:cxn ang="0">
                      <a:pos x="50" y="65"/>
                    </a:cxn>
                    <a:cxn ang="0">
                      <a:pos x="50" y="42"/>
                    </a:cxn>
                    <a:cxn ang="0">
                      <a:pos x="71" y="34"/>
                    </a:cxn>
                    <a:cxn ang="0">
                      <a:pos x="71" y="73"/>
                    </a:cxn>
                    <a:cxn ang="0">
                      <a:pos x="96" y="100"/>
                    </a:cxn>
                    <a:cxn ang="0">
                      <a:pos x="88" y="73"/>
                    </a:cxn>
                    <a:cxn ang="0">
                      <a:pos x="88" y="34"/>
                    </a:cxn>
                    <a:cxn ang="0">
                      <a:pos x="96" y="8"/>
                    </a:cxn>
                    <a:cxn ang="0">
                      <a:pos x="96" y="100"/>
                    </a:cxn>
                    <a:cxn ang="0">
                      <a:pos x="96" y="100"/>
                    </a:cxn>
                  </a:cxnLst>
                  <a:rect l="0" t="0" r="r" b="b"/>
                  <a:pathLst>
                    <a:path w="123" h="123">
                      <a:moveTo>
                        <a:pt x="96" y="0"/>
                      </a:moveTo>
                      <a:cubicBezTo>
                        <a:pt x="88" y="0"/>
                        <a:pt x="82" y="5"/>
                        <a:pt x="77" y="14"/>
                      </a:cubicBezTo>
                      <a:cubicBezTo>
                        <a:pt x="77" y="14"/>
                        <a:pt x="77" y="14"/>
                        <a:pt x="77" y="14"/>
                      </a:cubicBezTo>
                      <a:cubicBezTo>
                        <a:pt x="71" y="26"/>
                        <a:pt x="61" y="34"/>
                        <a:pt x="51" y="34"/>
                      </a:cubicBezTo>
                      <a:cubicBezTo>
                        <a:pt x="15" y="34"/>
                        <a:pt x="15" y="34"/>
                        <a:pt x="15" y="34"/>
                      </a:cubicBezTo>
                      <a:cubicBezTo>
                        <a:pt x="7" y="34"/>
                        <a:pt x="0" y="43"/>
                        <a:pt x="0" y="54"/>
                      </a:cubicBezTo>
                      <a:cubicBezTo>
                        <a:pt x="0" y="64"/>
                        <a:pt x="7" y="73"/>
                        <a:pt x="15" y="73"/>
                      </a:cubicBezTo>
                      <a:cubicBezTo>
                        <a:pt x="20" y="73"/>
                        <a:pt x="23" y="76"/>
                        <a:pt x="23" y="80"/>
                      </a:cubicBezTo>
                      <a:cubicBezTo>
                        <a:pt x="23" y="115"/>
                        <a:pt x="23" y="115"/>
                        <a:pt x="23" y="115"/>
                      </a:cubicBezTo>
                      <a:cubicBezTo>
                        <a:pt x="23" y="119"/>
                        <a:pt x="26" y="123"/>
                        <a:pt x="31" y="123"/>
                      </a:cubicBezTo>
                      <a:cubicBezTo>
                        <a:pt x="46" y="123"/>
                        <a:pt x="46" y="123"/>
                        <a:pt x="46" y="123"/>
                      </a:cubicBezTo>
                      <a:cubicBezTo>
                        <a:pt x="50" y="123"/>
                        <a:pt x="54" y="119"/>
                        <a:pt x="54" y="115"/>
                      </a:cubicBezTo>
                      <a:cubicBezTo>
                        <a:pt x="54" y="111"/>
                        <a:pt x="54" y="111"/>
                        <a:pt x="54" y="111"/>
                      </a:cubicBezTo>
                      <a:cubicBezTo>
                        <a:pt x="54" y="107"/>
                        <a:pt x="50" y="106"/>
                        <a:pt x="50" y="103"/>
                      </a:cubicBezTo>
                      <a:cubicBezTo>
                        <a:pt x="50" y="77"/>
                        <a:pt x="50" y="77"/>
                        <a:pt x="50" y="77"/>
                      </a:cubicBezTo>
                      <a:cubicBezTo>
                        <a:pt x="50" y="76"/>
                        <a:pt x="50" y="76"/>
                        <a:pt x="50" y="76"/>
                      </a:cubicBezTo>
                      <a:cubicBezTo>
                        <a:pt x="50" y="76"/>
                        <a:pt x="50" y="75"/>
                        <a:pt x="50" y="75"/>
                      </a:cubicBezTo>
                      <a:cubicBezTo>
                        <a:pt x="50" y="75"/>
                        <a:pt x="51" y="75"/>
                        <a:pt x="51" y="74"/>
                      </a:cubicBezTo>
                      <a:cubicBezTo>
                        <a:pt x="51" y="74"/>
                        <a:pt x="51" y="74"/>
                        <a:pt x="52" y="73"/>
                      </a:cubicBezTo>
                      <a:cubicBezTo>
                        <a:pt x="52" y="73"/>
                        <a:pt x="52" y="73"/>
                        <a:pt x="52" y="73"/>
                      </a:cubicBezTo>
                      <a:cubicBezTo>
                        <a:pt x="52" y="73"/>
                        <a:pt x="52" y="73"/>
                        <a:pt x="52" y="73"/>
                      </a:cubicBezTo>
                      <a:cubicBezTo>
                        <a:pt x="52" y="73"/>
                        <a:pt x="53" y="73"/>
                        <a:pt x="53" y="73"/>
                      </a:cubicBezTo>
                      <a:cubicBezTo>
                        <a:pt x="63" y="74"/>
                        <a:pt x="71" y="82"/>
                        <a:pt x="77" y="94"/>
                      </a:cubicBezTo>
                      <a:cubicBezTo>
                        <a:pt x="77" y="94"/>
                        <a:pt x="77" y="94"/>
                        <a:pt x="77" y="94"/>
                      </a:cubicBezTo>
                      <a:cubicBezTo>
                        <a:pt x="82" y="102"/>
                        <a:pt x="88" y="107"/>
                        <a:pt x="96" y="107"/>
                      </a:cubicBezTo>
                      <a:cubicBezTo>
                        <a:pt x="114" y="107"/>
                        <a:pt x="123" y="80"/>
                        <a:pt x="123" y="54"/>
                      </a:cubicBezTo>
                      <a:cubicBezTo>
                        <a:pt x="123" y="27"/>
                        <a:pt x="114" y="0"/>
                        <a:pt x="96" y="0"/>
                      </a:cubicBezTo>
                      <a:close/>
                      <a:moveTo>
                        <a:pt x="77" y="54"/>
                      </a:moveTo>
                      <a:cubicBezTo>
                        <a:pt x="77" y="50"/>
                        <a:pt x="77" y="46"/>
                        <a:pt x="77" y="42"/>
                      </a:cubicBezTo>
                      <a:cubicBezTo>
                        <a:pt x="88" y="42"/>
                        <a:pt x="88" y="42"/>
                        <a:pt x="88" y="42"/>
                      </a:cubicBezTo>
                      <a:cubicBezTo>
                        <a:pt x="92" y="42"/>
                        <a:pt x="96" y="47"/>
                        <a:pt x="96" y="54"/>
                      </a:cubicBezTo>
                      <a:cubicBezTo>
                        <a:pt x="96" y="60"/>
                        <a:pt x="92" y="65"/>
                        <a:pt x="88" y="65"/>
                      </a:cubicBezTo>
                      <a:cubicBezTo>
                        <a:pt x="77" y="65"/>
                        <a:pt x="77" y="65"/>
                        <a:pt x="77" y="65"/>
                      </a:cubicBezTo>
                      <a:cubicBezTo>
                        <a:pt x="77" y="61"/>
                        <a:pt x="77" y="58"/>
                        <a:pt x="77" y="54"/>
                      </a:cubicBezTo>
                      <a:close/>
                      <a:moveTo>
                        <a:pt x="8" y="54"/>
                      </a:moveTo>
                      <a:cubicBezTo>
                        <a:pt x="8" y="47"/>
                        <a:pt x="11" y="42"/>
                        <a:pt x="15" y="42"/>
                      </a:cubicBezTo>
                      <a:cubicBezTo>
                        <a:pt x="42" y="42"/>
                        <a:pt x="42" y="42"/>
                        <a:pt x="42" y="42"/>
                      </a:cubicBezTo>
                      <a:cubicBezTo>
                        <a:pt x="40" y="45"/>
                        <a:pt x="38" y="49"/>
                        <a:pt x="38" y="54"/>
                      </a:cubicBezTo>
                      <a:cubicBezTo>
                        <a:pt x="38" y="58"/>
                        <a:pt x="40" y="62"/>
                        <a:pt x="42" y="65"/>
                      </a:cubicBezTo>
                      <a:cubicBezTo>
                        <a:pt x="15" y="65"/>
                        <a:pt x="15" y="65"/>
                        <a:pt x="15" y="65"/>
                      </a:cubicBezTo>
                      <a:cubicBezTo>
                        <a:pt x="11" y="65"/>
                        <a:pt x="8" y="60"/>
                        <a:pt x="8" y="54"/>
                      </a:cubicBezTo>
                      <a:close/>
                      <a:moveTo>
                        <a:pt x="46" y="115"/>
                      </a:moveTo>
                      <a:cubicBezTo>
                        <a:pt x="31" y="115"/>
                        <a:pt x="31" y="115"/>
                        <a:pt x="31" y="115"/>
                      </a:cubicBezTo>
                      <a:cubicBezTo>
                        <a:pt x="31" y="80"/>
                        <a:pt x="31" y="80"/>
                        <a:pt x="31" y="80"/>
                      </a:cubicBezTo>
                      <a:cubicBezTo>
                        <a:pt x="31" y="78"/>
                        <a:pt x="30" y="75"/>
                        <a:pt x="29" y="73"/>
                      </a:cubicBezTo>
                      <a:cubicBezTo>
                        <a:pt x="31" y="73"/>
                        <a:pt x="31" y="73"/>
                        <a:pt x="31" y="73"/>
                      </a:cubicBezTo>
                      <a:cubicBezTo>
                        <a:pt x="31" y="73"/>
                        <a:pt x="31" y="73"/>
                        <a:pt x="31" y="73"/>
                      </a:cubicBezTo>
                      <a:cubicBezTo>
                        <a:pt x="43" y="73"/>
                        <a:pt x="43" y="73"/>
                        <a:pt x="43" y="73"/>
                      </a:cubicBezTo>
                      <a:cubicBezTo>
                        <a:pt x="42" y="74"/>
                        <a:pt x="42" y="75"/>
                        <a:pt x="42" y="77"/>
                      </a:cubicBezTo>
                      <a:cubicBezTo>
                        <a:pt x="42" y="103"/>
                        <a:pt x="42" y="103"/>
                        <a:pt x="42" y="103"/>
                      </a:cubicBezTo>
                      <a:cubicBezTo>
                        <a:pt x="42" y="107"/>
                        <a:pt x="44" y="110"/>
                        <a:pt x="46" y="111"/>
                      </a:cubicBezTo>
                      <a:cubicBezTo>
                        <a:pt x="46" y="111"/>
                        <a:pt x="46" y="111"/>
                        <a:pt x="46" y="112"/>
                      </a:cubicBezTo>
                      <a:lnTo>
                        <a:pt x="46" y="115"/>
                      </a:lnTo>
                      <a:close/>
                      <a:moveTo>
                        <a:pt x="51" y="65"/>
                      </a:moveTo>
                      <a:cubicBezTo>
                        <a:pt x="50" y="65"/>
                        <a:pt x="50" y="65"/>
                        <a:pt x="50" y="65"/>
                      </a:cubicBezTo>
                      <a:cubicBezTo>
                        <a:pt x="50" y="65"/>
                        <a:pt x="50" y="65"/>
                        <a:pt x="50" y="65"/>
                      </a:cubicBezTo>
                      <a:cubicBezTo>
                        <a:pt x="46" y="65"/>
                        <a:pt x="42" y="60"/>
                        <a:pt x="42" y="54"/>
                      </a:cubicBezTo>
                      <a:cubicBezTo>
                        <a:pt x="42" y="47"/>
                        <a:pt x="46" y="42"/>
                        <a:pt x="50" y="42"/>
                      </a:cubicBezTo>
                      <a:cubicBezTo>
                        <a:pt x="51" y="42"/>
                        <a:pt x="51" y="42"/>
                        <a:pt x="51" y="42"/>
                      </a:cubicBezTo>
                      <a:cubicBezTo>
                        <a:pt x="58" y="42"/>
                        <a:pt x="65" y="39"/>
                        <a:pt x="71" y="34"/>
                      </a:cubicBezTo>
                      <a:cubicBezTo>
                        <a:pt x="70" y="40"/>
                        <a:pt x="69" y="47"/>
                        <a:pt x="69" y="54"/>
                      </a:cubicBezTo>
                      <a:cubicBezTo>
                        <a:pt x="69" y="60"/>
                        <a:pt x="70" y="67"/>
                        <a:pt x="71" y="73"/>
                      </a:cubicBezTo>
                      <a:cubicBezTo>
                        <a:pt x="65" y="68"/>
                        <a:pt x="58" y="65"/>
                        <a:pt x="51" y="65"/>
                      </a:cubicBezTo>
                      <a:close/>
                      <a:moveTo>
                        <a:pt x="96" y="100"/>
                      </a:moveTo>
                      <a:cubicBezTo>
                        <a:pt x="88" y="100"/>
                        <a:pt x="82" y="89"/>
                        <a:pt x="79" y="73"/>
                      </a:cubicBezTo>
                      <a:cubicBezTo>
                        <a:pt x="88" y="73"/>
                        <a:pt x="88" y="73"/>
                        <a:pt x="88" y="73"/>
                      </a:cubicBezTo>
                      <a:cubicBezTo>
                        <a:pt x="97" y="73"/>
                        <a:pt x="104" y="64"/>
                        <a:pt x="104" y="54"/>
                      </a:cubicBezTo>
                      <a:cubicBezTo>
                        <a:pt x="104" y="43"/>
                        <a:pt x="97" y="34"/>
                        <a:pt x="88" y="34"/>
                      </a:cubicBezTo>
                      <a:cubicBezTo>
                        <a:pt x="79" y="34"/>
                        <a:pt x="79" y="34"/>
                        <a:pt x="79" y="34"/>
                      </a:cubicBezTo>
                      <a:cubicBezTo>
                        <a:pt x="82" y="19"/>
                        <a:pt x="88" y="8"/>
                        <a:pt x="96" y="8"/>
                      </a:cubicBezTo>
                      <a:cubicBezTo>
                        <a:pt x="107" y="8"/>
                        <a:pt x="115" y="28"/>
                        <a:pt x="115" y="54"/>
                      </a:cubicBezTo>
                      <a:cubicBezTo>
                        <a:pt x="115" y="79"/>
                        <a:pt x="107" y="100"/>
                        <a:pt x="96" y="100"/>
                      </a:cubicBezTo>
                      <a:close/>
                      <a:moveTo>
                        <a:pt x="96" y="100"/>
                      </a:moveTo>
                      <a:cubicBezTo>
                        <a:pt x="96" y="100"/>
                        <a:pt x="96" y="100"/>
                        <a:pt x="96" y="100"/>
                      </a:cubicBezTo>
                    </a:path>
                  </a:pathLst>
                </a:custGeom>
                <a:solidFill>
                  <a:srgbClr val="506DB4"/>
                </a:solidFill>
                <a:ln w="9525">
                  <a:noFill/>
                  <a:round/>
                </a:ln>
              </p:spPr>
              <p:txBody>
                <a:bodyPr anchor="ctr"/>
                <a:p>
                  <a:pPr marL="0" marR="0" lvl="0" indent="0" algn="ctr"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000000"/>
                    </a:solidFill>
                    <a:effectLst/>
                    <a:uLnTx/>
                    <a:uFillTx/>
                    <a:cs typeface="幼圆" panose="02010509060101010101" charset="-122"/>
                    <a:sym typeface="Arial" panose="020B0604020202020204" pitchFamily="34" charset="0"/>
                  </a:endParaRPr>
                </a:p>
              </p:txBody>
            </p:sp>
          </p:grpSp>
          <p:sp>
            <p:nvSpPr>
              <p:cNvPr id="138" name="文本框 137"/>
              <p:cNvSpPr txBox="1"/>
              <p:nvPr/>
            </p:nvSpPr>
            <p:spPr>
              <a:xfrm>
                <a:off x="749" y="5797"/>
                <a:ext cx="3293" cy="645"/>
              </a:xfrm>
              <a:prstGeom prst="rect">
                <a:avLst/>
              </a:prstGeom>
              <a:noFill/>
            </p:spPr>
            <p:txBody>
              <a:bodyPr wrap="square" rtlCol="0">
                <a:spAutoFit/>
              </a:bodyPr>
              <a:p>
                <a:pPr algn="ctr"/>
                <a:r>
                  <a:rPr lang="en-US" altLang="zh-CN" sz="1400" b="1">
                    <a:latin typeface="微软雅黑" panose="020B0503020204020204" charset="-122"/>
                    <a:ea typeface="微软雅黑" panose="020B0503020204020204" charset="-122"/>
                    <a:sym typeface="+mn-ea"/>
                  </a:rPr>
                  <a:t>  </a:t>
                </a:r>
                <a:r>
                  <a:rPr lang="zh-CN" sz="1400" b="1">
                    <a:latin typeface="微软雅黑" panose="020B0503020204020204" charset="-122"/>
                    <a:ea typeface="微软雅黑" panose="020B0503020204020204" charset="-122"/>
                    <a:sym typeface="+mn-ea"/>
                  </a:rPr>
                  <a:t>第⼀阶段：</a:t>
                </a:r>
                <a:endParaRPr lang="zh-CN" sz="1400" b="1">
                  <a:latin typeface="微软雅黑" panose="020B0503020204020204" charset="-122"/>
                  <a:ea typeface="微软雅黑" panose="020B0503020204020204" charset="-122"/>
                  <a:sym typeface="+mn-ea"/>
                </a:endParaRPr>
              </a:p>
              <a:p>
                <a:pPr algn="ctr"/>
                <a:r>
                  <a:rPr lang="zh-CN" sz="1400" b="1">
                    <a:latin typeface="微软雅黑" panose="020B0503020204020204" charset="-122"/>
                    <a:ea typeface="微软雅黑" panose="020B0503020204020204" charset="-122"/>
                    <a:sym typeface="+mn-ea"/>
                  </a:rPr>
                  <a:t>中国证券市场的建</a:t>
                </a:r>
                <a:r>
                  <a:rPr lang="zh-CN" sz="1400" b="1">
                    <a:latin typeface="微软雅黑" panose="020B0503020204020204" charset="-122"/>
                    <a:ea typeface="微软雅黑" panose="020B0503020204020204" charset="-122"/>
                    <a:sym typeface="+mn-ea"/>
                  </a:rPr>
                  <a:t>立</a:t>
                </a:r>
                <a:endParaRPr lang="zh-CN" sz="1400" b="1">
                  <a:latin typeface="微软雅黑" panose="020B0503020204020204" charset="-122"/>
                  <a:ea typeface="微软雅黑" panose="020B0503020204020204" charset="-122"/>
                  <a:sym typeface="+mn-ea"/>
                </a:endParaRPr>
              </a:p>
            </p:txBody>
          </p:sp>
          <p:sp>
            <p:nvSpPr>
              <p:cNvPr id="139" name="文本框 138"/>
              <p:cNvSpPr txBox="1"/>
              <p:nvPr/>
            </p:nvSpPr>
            <p:spPr>
              <a:xfrm>
                <a:off x="2983" y="3486"/>
                <a:ext cx="4518" cy="645"/>
              </a:xfrm>
              <a:prstGeom prst="rect">
                <a:avLst/>
              </a:prstGeom>
              <a:noFill/>
            </p:spPr>
            <p:txBody>
              <a:bodyPr wrap="square" rtlCol="0">
                <a:spAutoFit/>
              </a:bodyPr>
              <a:p>
                <a:pPr lvl="0" algn="ctr" fontAlgn="auto">
                  <a:lnSpc>
                    <a:spcPct val="100000"/>
                  </a:lnSpc>
                  <a:buClrTx/>
                  <a:buSzTx/>
                  <a:buFontTx/>
                  <a:buNone/>
                </a:pPr>
                <a:r>
                  <a:rPr lang="en-US" altLang="zh-CN" sz="1400" b="1">
                    <a:latin typeface="微软雅黑" panose="020B0503020204020204" charset="-122"/>
                    <a:ea typeface="微软雅黑" panose="020B0503020204020204" charset="-122"/>
                    <a:sym typeface="+mn-ea"/>
                  </a:rPr>
                  <a:t>   </a:t>
                </a:r>
                <a:r>
                  <a:rPr lang="zh-CN" sz="1400" b="1">
                    <a:latin typeface="微软雅黑" panose="020B0503020204020204" charset="-122"/>
                    <a:ea typeface="微软雅黑" panose="020B0503020204020204" charset="-122"/>
                    <a:sym typeface="+mn-ea"/>
                  </a:rPr>
                  <a:t>第⼆阶段：</a:t>
                </a:r>
                <a:endParaRPr lang="zh-CN" sz="1400" b="1">
                  <a:latin typeface="微软雅黑" panose="020B0503020204020204" charset="-122"/>
                  <a:ea typeface="微软雅黑" panose="020B0503020204020204" charset="-122"/>
                  <a:sym typeface="+mn-ea"/>
                </a:endParaRPr>
              </a:p>
              <a:p>
                <a:pPr lvl="0" algn="ctr" fontAlgn="auto">
                  <a:lnSpc>
                    <a:spcPct val="100000"/>
                  </a:lnSpc>
                  <a:buClrTx/>
                  <a:buSzTx/>
                  <a:buFontTx/>
                  <a:buNone/>
                </a:pPr>
                <a:r>
                  <a:rPr lang="zh-CN" sz="1400" b="1">
                    <a:latin typeface="微软雅黑" panose="020B0503020204020204" charset="-122"/>
                    <a:ea typeface="微软雅黑" panose="020B0503020204020204" charset="-122"/>
                    <a:sym typeface="+mn-ea"/>
                  </a:rPr>
                  <a:t>全国统⼀监管市场的形成</a:t>
                </a:r>
                <a:endParaRPr lang="zh-CN" sz="1400" b="1">
                  <a:latin typeface="微软雅黑" panose="020B0503020204020204" charset="-122"/>
                  <a:ea typeface="微软雅黑" panose="020B0503020204020204" charset="-122"/>
                </a:endParaRPr>
              </a:p>
            </p:txBody>
          </p:sp>
          <p:sp>
            <p:nvSpPr>
              <p:cNvPr id="140" name="文本框 139"/>
              <p:cNvSpPr txBox="1"/>
              <p:nvPr/>
            </p:nvSpPr>
            <p:spPr>
              <a:xfrm>
                <a:off x="7229" y="3486"/>
                <a:ext cx="3716" cy="645"/>
              </a:xfrm>
              <a:prstGeom prst="rect">
                <a:avLst/>
              </a:prstGeom>
              <a:noFill/>
            </p:spPr>
            <p:txBody>
              <a:bodyPr wrap="square" rtlCol="0">
                <a:spAutoFit/>
              </a:bodyPr>
              <a:p>
                <a:pPr algn="ctr">
                  <a:lnSpc>
                    <a:spcPct val="100000"/>
                  </a:lnSpc>
                  <a:buClrTx/>
                  <a:buSzTx/>
                  <a:buNone/>
                </a:pPr>
                <a:r>
                  <a:rPr lang="en-US" altLang="zh-CN" sz="1400" b="1">
                    <a:latin typeface="微软雅黑" panose="020B0503020204020204" charset="-122"/>
                    <a:ea typeface="微软雅黑" panose="020B0503020204020204" charset="-122"/>
                    <a:sym typeface="+mn-ea"/>
                  </a:rPr>
                  <a:t>  </a:t>
                </a:r>
                <a:r>
                  <a:rPr lang="zh-CN" sz="1400" b="1">
                    <a:latin typeface="微软雅黑" panose="020B0503020204020204" charset="-122"/>
                    <a:ea typeface="微软雅黑" panose="020B0503020204020204" charset="-122"/>
                    <a:sym typeface="+mn-ea"/>
                  </a:rPr>
                  <a:t>第四阶段：</a:t>
                </a:r>
                <a:endParaRPr lang="zh-CN" sz="1400" b="1">
                  <a:latin typeface="微软雅黑" panose="020B0503020204020204" charset="-122"/>
                  <a:ea typeface="微软雅黑" panose="020B0503020204020204" charset="-122"/>
                  <a:sym typeface="+mn-ea"/>
                </a:endParaRPr>
              </a:p>
              <a:p>
                <a:pPr algn="ctr">
                  <a:lnSpc>
                    <a:spcPct val="100000"/>
                  </a:lnSpc>
                  <a:buClrTx/>
                  <a:buSzTx/>
                  <a:buNone/>
                </a:pPr>
                <a:r>
                  <a:rPr lang="zh-CN" sz="1400" b="1">
                    <a:latin typeface="微软雅黑" panose="020B0503020204020204" charset="-122"/>
                    <a:ea typeface="微软雅黑" panose="020B0503020204020204" charset="-122"/>
                    <a:sym typeface="+mn-ea"/>
                  </a:rPr>
                  <a:t>深化改</a:t>
                </a:r>
                <a:r>
                  <a:rPr lang="zh-CN" sz="1400" b="1">
                    <a:latin typeface="微软雅黑" panose="020B0503020204020204" charset="-122"/>
                    <a:ea typeface="微软雅黑" panose="020B0503020204020204" charset="-122"/>
                    <a:sym typeface="+mn-ea"/>
                  </a:rPr>
                  <a:t>革和规范发展</a:t>
                </a:r>
                <a:endParaRPr lang="zh-CN" sz="1400" b="1">
                  <a:latin typeface="微软雅黑" panose="020B0503020204020204" charset="-122"/>
                  <a:ea typeface="微软雅黑" panose="020B0503020204020204" charset="-122"/>
                </a:endParaRPr>
              </a:p>
            </p:txBody>
          </p:sp>
          <p:sp>
            <p:nvSpPr>
              <p:cNvPr id="141" name="文本框 140"/>
              <p:cNvSpPr txBox="1"/>
              <p:nvPr/>
            </p:nvSpPr>
            <p:spPr>
              <a:xfrm>
                <a:off x="10481" y="5797"/>
                <a:ext cx="2595" cy="911"/>
              </a:xfrm>
              <a:prstGeom prst="rect">
                <a:avLst/>
              </a:prstGeom>
              <a:noFill/>
            </p:spPr>
            <p:txBody>
              <a:bodyPr wrap="square" rtlCol="0">
                <a:spAutoFit/>
              </a:bodyPr>
              <a:p>
                <a:pPr algn="ctr">
                  <a:buClrTx/>
                  <a:buSzTx/>
                  <a:buFontTx/>
                </a:pPr>
                <a:r>
                  <a:rPr lang="en-US" altLang="zh-CN" sz="1400" b="1">
                    <a:latin typeface="微软雅黑" panose="020B0503020204020204" charset="-122"/>
                    <a:ea typeface="微软雅黑" panose="020B0503020204020204" charset="-122"/>
                    <a:sym typeface="+mn-ea"/>
                  </a:rPr>
                  <a:t>   </a:t>
                </a:r>
                <a:r>
                  <a:rPr lang="zh-CN" sz="1400" b="1">
                    <a:latin typeface="微软雅黑" panose="020B0503020204020204" charset="-122"/>
                    <a:ea typeface="微软雅黑" panose="020B0503020204020204" charset="-122"/>
                    <a:sym typeface="+mn-ea"/>
                  </a:rPr>
                  <a:t>第五阶段：</a:t>
                </a:r>
                <a:endParaRPr lang="zh-CN" sz="1400" b="1">
                  <a:latin typeface="微软雅黑" panose="020B0503020204020204" charset="-122"/>
                  <a:ea typeface="微软雅黑" panose="020B0503020204020204" charset="-122"/>
                  <a:sym typeface="+mn-ea"/>
                </a:endParaRPr>
              </a:p>
              <a:p>
                <a:pPr algn="ctr">
                  <a:buClrTx/>
                  <a:buSzTx/>
                  <a:buFontTx/>
                </a:pPr>
                <a:r>
                  <a:rPr lang="zh-CN" sz="1400" b="1">
                    <a:latin typeface="微软雅黑" panose="020B0503020204020204" charset="-122"/>
                    <a:ea typeface="微软雅黑" panose="020B0503020204020204" charset="-122"/>
                    <a:sym typeface="+mn-ea"/>
                  </a:rPr>
                  <a:t>多层次资本市场的建</a:t>
                </a:r>
                <a:r>
                  <a:rPr lang="zh-CN" sz="1400" b="1">
                    <a:latin typeface="微软雅黑" panose="020B0503020204020204" charset="-122"/>
                    <a:ea typeface="微软雅黑" panose="020B0503020204020204" charset="-122"/>
                    <a:sym typeface="+mn-ea"/>
                  </a:rPr>
                  <a:t>立和完善发展</a:t>
                </a:r>
                <a:endParaRPr lang="zh-CN" sz="1400" b="1">
                  <a:latin typeface="微软雅黑" panose="020B0503020204020204" charset="-122"/>
                  <a:ea typeface="微软雅黑" panose="020B0503020204020204" charset="-122"/>
                  <a:sym typeface="+mn-ea"/>
                </a:endParaRPr>
              </a:p>
            </p:txBody>
          </p:sp>
          <p:sp>
            <p:nvSpPr>
              <p:cNvPr id="2" name="文本框 1"/>
              <p:cNvSpPr txBox="1"/>
              <p:nvPr/>
            </p:nvSpPr>
            <p:spPr>
              <a:xfrm>
                <a:off x="5374" y="6966"/>
                <a:ext cx="3368" cy="645"/>
              </a:xfrm>
              <a:prstGeom prst="rect">
                <a:avLst/>
              </a:prstGeom>
              <a:noFill/>
            </p:spPr>
            <p:txBody>
              <a:bodyPr wrap="square" rtlCol="0">
                <a:spAutoFit/>
              </a:bodyPr>
              <a:p>
                <a:pPr lvl="0" algn="ctr" fontAlgn="auto">
                  <a:lnSpc>
                    <a:spcPct val="100000"/>
                  </a:lnSpc>
                  <a:buClrTx/>
                  <a:buSzTx/>
                  <a:buFontTx/>
                  <a:buNone/>
                </a:pPr>
                <a:r>
                  <a:rPr lang="en-US" altLang="zh-CN" sz="1400" b="1">
                    <a:latin typeface="微软雅黑" panose="020B0503020204020204" charset="-122"/>
                    <a:ea typeface="微软雅黑" panose="020B0503020204020204" charset="-122"/>
                    <a:sym typeface="+mn-ea"/>
                  </a:rPr>
                  <a:t>    </a:t>
                </a:r>
                <a:r>
                  <a:rPr lang="zh-CN" sz="1400" b="1">
                    <a:latin typeface="微软雅黑" panose="020B0503020204020204" charset="-122"/>
                    <a:ea typeface="微软雅黑" panose="020B0503020204020204" charset="-122"/>
                    <a:sym typeface="+mn-ea"/>
                  </a:rPr>
                  <a:t>第三阶段：</a:t>
                </a:r>
                <a:endParaRPr lang="zh-CN" sz="1400" b="1">
                  <a:latin typeface="微软雅黑" panose="020B0503020204020204" charset="-122"/>
                  <a:ea typeface="微软雅黑" panose="020B0503020204020204" charset="-122"/>
                  <a:sym typeface="+mn-ea"/>
                </a:endParaRPr>
              </a:p>
              <a:p>
                <a:pPr lvl="0" algn="ctr" fontAlgn="auto">
                  <a:lnSpc>
                    <a:spcPct val="100000"/>
                  </a:lnSpc>
                  <a:buClrTx/>
                  <a:buSzTx/>
                  <a:buFontTx/>
                  <a:buNone/>
                </a:pPr>
                <a:r>
                  <a:rPr lang="zh-CN" sz="1400" b="1">
                    <a:latin typeface="微软雅黑" panose="020B0503020204020204" charset="-122"/>
                    <a:ea typeface="微软雅黑" panose="020B0503020204020204" charset="-122"/>
                    <a:sym typeface="+mn-ea"/>
                  </a:rPr>
                  <a:t>依法治市和市场结构改</a:t>
                </a:r>
                <a:r>
                  <a:rPr lang="zh-CN" sz="1400" b="1">
                    <a:latin typeface="微软雅黑" panose="020B0503020204020204" charset="-122"/>
                    <a:ea typeface="微软雅黑" panose="020B0503020204020204" charset="-122"/>
                    <a:sym typeface="+mn-ea"/>
                  </a:rPr>
                  <a:t>革</a:t>
                </a:r>
                <a:endParaRPr lang="zh-CN" sz="1400" b="1">
                  <a:latin typeface="微软雅黑" panose="020B0503020204020204" charset="-122"/>
                  <a:ea typeface="微软雅黑" panose="020B0503020204020204" charset="-122"/>
                  <a:sym typeface="+mn-ea"/>
                </a:endParaRPr>
              </a:p>
            </p:txBody>
          </p:sp>
        </p:grpSp>
        <p:sp>
          <p:nvSpPr>
            <p:cNvPr id="60" name="KSO_Shape"/>
            <p:cNvSpPr/>
            <p:nvPr/>
          </p:nvSpPr>
          <p:spPr bwMode="auto">
            <a:xfrm>
              <a:off x="9057" y="5453"/>
              <a:ext cx="718" cy="454"/>
            </a:xfrm>
            <a:custGeom>
              <a:avLst/>
              <a:gdLst>
                <a:gd name="T0" fmla="*/ 2147483646 w 257"/>
                <a:gd name="T1" fmla="*/ 2147483646 h 191"/>
                <a:gd name="T2" fmla="*/ 2147483646 w 257"/>
                <a:gd name="T3" fmla="*/ 2147483646 h 191"/>
                <a:gd name="T4" fmla="*/ 2147483646 w 257"/>
                <a:gd name="T5" fmla="*/ 2147483646 h 191"/>
                <a:gd name="T6" fmla="*/ 2147483646 w 257"/>
                <a:gd name="T7" fmla="*/ 2147483646 h 191"/>
                <a:gd name="T8" fmla="*/ 2147483646 w 257"/>
                <a:gd name="T9" fmla="*/ 2147483646 h 191"/>
                <a:gd name="T10" fmla="*/ 2147483646 w 257"/>
                <a:gd name="T11" fmla="*/ 2147483646 h 191"/>
                <a:gd name="T12" fmla="*/ 2147483646 w 257"/>
                <a:gd name="T13" fmla="*/ 2147483646 h 191"/>
                <a:gd name="T14" fmla="*/ 2147483646 w 257"/>
                <a:gd name="T15" fmla="*/ 2147483646 h 191"/>
                <a:gd name="T16" fmla="*/ 2147483646 w 257"/>
                <a:gd name="T17" fmla="*/ 2147483646 h 191"/>
                <a:gd name="T18" fmla="*/ 2147483646 w 257"/>
                <a:gd name="T19" fmla="*/ 2147483646 h 191"/>
                <a:gd name="T20" fmla="*/ 2147483646 w 257"/>
                <a:gd name="T21" fmla="*/ 2147483646 h 191"/>
                <a:gd name="T22" fmla="*/ 2147483646 w 257"/>
                <a:gd name="T23" fmla="*/ 2147483646 h 191"/>
                <a:gd name="T24" fmla="*/ 2147483646 w 257"/>
                <a:gd name="T25" fmla="*/ 2147483646 h 191"/>
                <a:gd name="T26" fmla="*/ 2147483646 w 257"/>
                <a:gd name="T27" fmla="*/ 2147483646 h 191"/>
                <a:gd name="T28" fmla="*/ 2147483646 w 257"/>
                <a:gd name="T29" fmla="*/ 2147483646 h 191"/>
                <a:gd name="T30" fmla="*/ 2147483646 w 257"/>
                <a:gd name="T31" fmla="*/ 2147483646 h 191"/>
                <a:gd name="T32" fmla="*/ 2147483646 w 257"/>
                <a:gd name="T33" fmla="*/ 2147483646 h 191"/>
                <a:gd name="T34" fmla="*/ 2147483646 w 257"/>
                <a:gd name="T35" fmla="*/ 2147483646 h 191"/>
                <a:gd name="T36" fmla="*/ 2147483646 w 257"/>
                <a:gd name="T37" fmla="*/ 2147483646 h 191"/>
                <a:gd name="T38" fmla="*/ 2147483646 w 257"/>
                <a:gd name="T39" fmla="*/ 2147483646 h 191"/>
                <a:gd name="T40" fmla="*/ 2147483646 w 257"/>
                <a:gd name="T41" fmla="*/ 2147483646 h 191"/>
                <a:gd name="T42" fmla="*/ 2147483646 w 257"/>
                <a:gd name="T43" fmla="*/ 2147483646 h 191"/>
                <a:gd name="T44" fmla="*/ 2147483646 w 257"/>
                <a:gd name="T45" fmla="*/ 2147483646 h 191"/>
                <a:gd name="T46" fmla="*/ 2147483646 w 257"/>
                <a:gd name="T47" fmla="*/ 2147483646 h 191"/>
                <a:gd name="T48" fmla="*/ 2147483646 w 257"/>
                <a:gd name="T49" fmla="*/ 2147483646 h 191"/>
                <a:gd name="T50" fmla="*/ 2147483646 w 257"/>
                <a:gd name="T51" fmla="*/ 2147483646 h 191"/>
                <a:gd name="T52" fmla="*/ 2147483646 w 257"/>
                <a:gd name="T53" fmla="*/ 2147483646 h 191"/>
                <a:gd name="T54" fmla="*/ 2147483646 w 257"/>
                <a:gd name="T55" fmla="*/ 2147483646 h 191"/>
                <a:gd name="T56" fmla="*/ 2147483646 w 257"/>
                <a:gd name="T57" fmla="*/ 2147483646 h 191"/>
                <a:gd name="T58" fmla="*/ 2147483646 w 257"/>
                <a:gd name="T59" fmla="*/ 2147483646 h 191"/>
                <a:gd name="T60" fmla="*/ 2147483646 w 257"/>
                <a:gd name="T61" fmla="*/ 2147483646 h 191"/>
                <a:gd name="T62" fmla="*/ 2147483646 w 257"/>
                <a:gd name="T63" fmla="*/ 2147483646 h 191"/>
                <a:gd name="T64" fmla="*/ 2147483646 w 257"/>
                <a:gd name="T65" fmla="*/ 2147483646 h 191"/>
                <a:gd name="T66" fmla="*/ 2147483646 w 257"/>
                <a:gd name="T67" fmla="*/ 2147483646 h 191"/>
                <a:gd name="T68" fmla="*/ 2147483646 w 257"/>
                <a:gd name="T69" fmla="*/ 2147483646 h 191"/>
                <a:gd name="T70" fmla="*/ 2147483646 w 257"/>
                <a:gd name="T71" fmla="*/ 2147483646 h 191"/>
                <a:gd name="T72" fmla="*/ 2147483646 w 257"/>
                <a:gd name="T73" fmla="*/ 2147483646 h 191"/>
                <a:gd name="T74" fmla="*/ 2147483646 w 257"/>
                <a:gd name="T75" fmla="*/ 2147483646 h 191"/>
                <a:gd name="T76" fmla="*/ 2147483646 w 257"/>
                <a:gd name="T77" fmla="*/ 2147483646 h 191"/>
                <a:gd name="T78" fmla="*/ 2147483646 w 257"/>
                <a:gd name="T79" fmla="*/ 2147483646 h 191"/>
                <a:gd name="T80" fmla="*/ 2147483646 w 257"/>
                <a:gd name="T81" fmla="*/ 2147483646 h 191"/>
                <a:gd name="T82" fmla="*/ 2147483646 w 257"/>
                <a:gd name="T83" fmla="*/ 2147483646 h 191"/>
                <a:gd name="T84" fmla="*/ 2147483646 w 257"/>
                <a:gd name="T85" fmla="*/ 2147483646 h 191"/>
                <a:gd name="T86" fmla="*/ 2147483646 w 257"/>
                <a:gd name="T87" fmla="*/ 2147483646 h 191"/>
                <a:gd name="T88" fmla="*/ 2147483646 w 257"/>
                <a:gd name="T89" fmla="*/ 2147483646 h 191"/>
                <a:gd name="T90" fmla="*/ 2147483646 w 257"/>
                <a:gd name="T91" fmla="*/ 2147483646 h 191"/>
                <a:gd name="T92" fmla="*/ 2147483646 w 257"/>
                <a:gd name="T93" fmla="*/ 2147483646 h 191"/>
                <a:gd name="T94" fmla="*/ 2147483646 w 257"/>
                <a:gd name="T95" fmla="*/ 2147483646 h 191"/>
                <a:gd name="T96" fmla="*/ 2147483646 w 257"/>
                <a:gd name="T97" fmla="*/ 2147483646 h 191"/>
                <a:gd name="T98" fmla="*/ 2147483646 w 257"/>
                <a:gd name="T99" fmla="*/ 2147483646 h 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rgbClr val="68A0D3"/>
            </a:solidFill>
            <a:ln>
              <a:noFill/>
            </a:ln>
          </p:spPr>
          <p:txBody>
            <a:bodyPr lIns="68580" tIns="34290" rIns="68580" bIns="54000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179820" y="325755"/>
            <a:ext cx="6000750" cy="6252845"/>
          </a:xfrm>
          <a:prstGeom prst="rect">
            <a:avLst/>
          </a:prstGeom>
        </p:spPr>
      </p:pic>
      <p:grpSp>
        <p:nvGrpSpPr>
          <p:cNvPr id="53" name="íṩľîḑè"/>
          <p:cNvGrpSpPr/>
          <p:nvPr/>
        </p:nvGrpSpPr>
        <p:grpSpPr>
          <a:xfrm rot="0">
            <a:off x="4547235" y="32512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grpSp>
        <p:nvGrpSpPr>
          <p:cNvPr id="57" name="组合 56"/>
          <p:cNvGrpSpPr/>
          <p:nvPr/>
        </p:nvGrpSpPr>
        <p:grpSpPr>
          <a:xfrm>
            <a:off x="769644" y="2023035"/>
            <a:ext cx="7282815" cy="1532965"/>
            <a:chOff x="2860064" y="1502335"/>
            <a:chExt cx="7282815" cy="1532965"/>
          </a:xfrm>
        </p:grpSpPr>
        <p:sp>
          <p:nvSpPr>
            <p:cNvPr id="58" name="îṧliďe"/>
            <p:cNvSpPr/>
            <p:nvPr/>
          </p:nvSpPr>
          <p:spPr>
            <a:xfrm>
              <a:off x="2860064" y="1502335"/>
              <a:ext cx="108000" cy="1532965"/>
            </a:xfrm>
            <a:prstGeom prst="rect">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9" name="文本框 58"/>
            <p:cNvSpPr txBox="1"/>
            <p:nvPr/>
          </p:nvSpPr>
          <p:spPr>
            <a:xfrm>
              <a:off x="2968014" y="2111935"/>
              <a:ext cx="7174865" cy="706755"/>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cs typeface="+mn-ea"/>
                  <a:sym typeface="+mn-lt"/>
                </a:rPr>
                <a:t>证券投资的种类和主体</a:t>
              </a:r>
              <a:endParaRPr lang="zh-CN" altLang="en-US" sz="4000" b="1" dirty="0">
                <a:latin typeface="微软雅黑" panose="020B0503020204020204" charset="-122"/>
                <a:ea typeface="微软雅黑" panose="020B0503020204020204" charset="-122"/>
                <a:cs typeface="+mn-ea"/>
                <a:sym typeface="+mn-lt"/>
              </a:endParaRPr>
            </a:p>
          </p:txBody>
        </p:sp>
        <p:sp>
          <p:nvSpPr>
            <p:cNvPr id="60" name="íṩľîḑé"/>
            <p:cNvSpPr/>
            <p:nvPr/>
          </p:nvSpPr>
          <p:spPr>
            <a:xfrm>
              <a:off x="2968064" y="1595319"/>
              <a:ext cx="1552772" cy="446763"/>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5400" b="1" dirty="0">
                  <a:solidFill>
                    <a:schemeClr val="accent2"/>
                  </a:solidFill>
                </a:rPr>
                <a:t>03</a:t>
              </a:r>
              <a:endParaRPr lang="en-US" altLang="zh-CN" sz="5400" b="1" dirty="0">
                <a:solidFill>
                  <a:schemeClr val="accent2"/>
                </a:solidFill>
              </a:endParaRPr>
            </a:p>
          </p:txBody>
        </p:sp>
      </p:grpSp>
      <p:pic>
        <p:nvPicPr>
          <p:cNvPr id="10" name="图片 9" descr="logo"/>
          <p:cNvPicPr>
            <a:picLocks noChangeAspect="1"/>
          </p:cNvPicPr>
          <p:nvPr/>
        </p:nvPicPr>
        <p:blipFill>
          <a:blip r:embed="rId2"/>
          <a:stretch>
            <a:fillRect/>
          </a:stretch>
        </p:blipFill>
        <p:spPr>
          <a:xfrm>
            <a:off x="121285" y="-615315"/>
            <a:ext cx="4124960" cy="27501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2179955" y="1941195"/>
            <a:ext cx="3640455" cy="1586230"/>
          </a:xfrm>
          <a:prstGeom prst="rect">
            <a:avLst/>
          </a:prstGeom>
          <a:solidFill>
            <a:srgbClr val="F5A321"/>
          </a:solidFill>
          <a:ln>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8"/>
          <p:cNvSpPr/>
          <p:nvPr/>
        </p:nvSpPr>
        <p:spPr>
          <a:xfrm>
            <a:off x="1231900" y="1163955"/>
            <a:ext cx="727075" cy="717550"/>
          </a:xfrm>
          <a:custGeom>
            <a:avLst/>
            <a:gdLst>
              <a:gd name="connsiteX0" fmla="*/ 84102 w 605058"/>
              <a:gd name="connsiteY0" fmla="*/ 462071 h 596625"/>
              <a:gd name="connsiteX1" fmla="*/ 136115 w 605058"/>
              <a:gd name="connsiteY1" fmla="*/ 462071 h 596625"/>
              <a:gd name="connsiteX2" fmla="*/ 155668 w 605058"/>
              <a:gd name="connsiteY2" fmla="*/ 481600 h 596625"/>
              <a:gd name="connsiteX3" fmla="*/ 136115 w 605058"/>
              <a:gd name="connsiteY3" fmla="*/ 501129 h 596625"/>
              <a:gd name="connsiteX4" fmla="*/ 129858 w 605058"/>
              <a:gd name="connsiteY4" fmla="*/ 501129 h 596625"/>
              <a:gd name="connsiteX5" fmla="*/ 244246 w 605058"/>
              <a:gd name="connsiteY5" fmla="*/ 553662 h 596625"/>
              <a:gd name="connsiteX6" fmla="*/ 477326 w 605058"/>
              <a:gd name="connsiteY6" fmla="*/ 469102 h 596625"/>
              <a:gd name="connsiteX7" fmla="*/ 504896 w 605058"/>
              <a:gd name="connsiteY7" fmla="*/ 466563 h 596625"/>
              <a:gd name="connsiteX8" fmla="*/ 507243 w 605058"/>
              <a:gd name="connsiteY8" fmla="*/ 494099 h 596625"/>
              <a:gd name="connsiteX9" fmla="*/ 286873 w 605058"/>
              <a:gd name="connsiteY9" fmla="*/ 596625 h 596625"/>
              <a:gd name="connsiteX10" fmla="*/ 237403 w 605058"/>
              <a:gd name="connsiteY10" fmla="*/ 592133 h 596625"/>
              <a:gd name="connsiteX11" fmla="*/ 101700 w 605058"/>
              <a:gd name="connsiteY11" fmla="*/ 528665 h 596625"/>
              <a:gd name="connsiteX12" fmla="*/ 101700 w 605058"/>
              <a:gd name="connsiteY12" fmla="*/ 535500 h 596625"/>
              <a:gd name="connsiteX13" fmla="*/ 82147 w 605058"/>
              <a:gd name="connsiteY13" fmla="*/ 555029 h 596625"/>
              <a:gd name="connsiteX14" fmla="*/ 62593 w 605058"/>
              <a:gd name="connsiteY14" fmla="*/ 535500 h 596625"/>
              <a:gd name="connsiteX15" fmla="*/ 62593 w 605058"/>
              <a:gd name="connsiteY15" fmla="*/ 481600 h 596625"/>
              <a:gd name="connsiteX16" fmla="*/ 62593 w 605058"/>
              <a:gd name="connsiteY16" fmla="*/ 481405 h 596625"/>
              <a:gd name="connsiteX17" fmla="*/ 62789 w 605058"/>
              <a:gd name="connsiteY17" fmla="*/ 479647 h 596625"/>
              <a:gd name="connsiteX18" fmla="*/ 69632 w 605058"/>
              <a:gd name="connsiteY18" fmla="*/ 466563 h 596625"/>
              <a:gd name="connsiteX19" fmla="*/ 84102 w 605058"/>
              <a:gd name="connsiteY19" fmla="*/ 462071 h 596625"/>
              <a:gd name="connsiteX20" fmla="*/ 337122 w 605058"/>
              <a:gd name="connsiteY20" fmla="*/ 27227 h 596625"/>
              <a:gd name="connsiteX21" fmla="*/ 522516 w 605058"/>
              <a:gd name="connsiteY21" fmla="*/ 145178 h 596625"/>
              <a:gd name="connsiteX22" fmla="*/ 570037 w 605058"/>
              <a:gd name="connsiteY22" fmla="*/ 359600 h 596625"/>
              <a:gd name="connsiteX23" fmla="*/ 569255 w 605058"/>
              <a:gd name="connsiteY23" fmla="*/ 363701 h 596625"/>
              <a:gd name="connsiteX24" fmla="*/ 575709 w 605058"/>
              <a:gd name="connsiteY24" fmla="*/ 359991 h 596625"/>
              <a:gd name="connsiteX25" fmla="*/ 602501 w 605058"/>
              <a:gd name="connsiteY25" fmla="*/ 367216 h 596625"/>
              <a:gd name="connsiteX26" fmla="*/ 595265 w 605058"/>
              <a:gd name="connsiteY26" fmla="*/ 393775 h 596625"/>
              <a:gd name="connsiteX27" fmla="*/ 548526 w 605058"/>
              <a:gd name="connsiteY27" fmla="*/ 420724 h 596625"/>
              <a:gd name="connsiteX28" fmla="*/ 538747 w 605058"/>
              <a:gd name="connsiteY28" fmla="*/ 423458 h 596625"/>
              <a:gd name="connsiteX29" fmla="*/ 533663 w 605058"/>
              <a:gd name="connsiteY29" fmla="*/ 422677 h 596625"/>
              <a:gd name="connsiteX30" fmla="*/ 521929 w 605058"/>
              <a:gd name="connsiteY30" fmla="*/ 413694 h 596625"/>
              <a:gd name="connsiteX31" fmla="*/ 494941 w 605058"/>
              <a:gd name="connsiteY31" fmla="*/ 367021 h 596625"/>
              <a:gd name="connsiteX32" fmla="*/ 502177 w 605058"/>
              <a:gd name="connsiteY32" fmla="*/ 340267 h 596625"/>
              <a:gd name="connsiteX33" fmla="*/ 528774 w 605058"/>
              <a:gd name="connsiteY33" fmla="*/ 347492 h 596625"/>
              <a:gd name="connsiteX34" fmla="*/ 531707 w 605058"/>
              <a:gd name="connsiteY34" fmla="*/ 352375 h 596625"/>
              <a:gd name="connsiteX35" fmla="*/ 490443 w 605058"/>
              <a:gd name="connsiteY35" fmla="*/ 167636 h 596625"/>
              <a:gd name="connsiteX36" fmla="*/ 330278 w 605058"/>
              <a:gd name="connsiteY36" fmla="*/ 65698 h 596625"/>
              <a:gd name="connsiteX37" fmla="*/ 314437 w 605058"/>
              <a:gd name="connsiteY37" fmla="*/ 43240 h 596625"/>
              <a:gd name="connsiteX38" fmla="*/ 337122 w 605058"/>
              <a:gd name="connsiteY38" fmla="*/ 27227 h 596625"/>
              <a:gd name="connsiteX39" fmla="*/ 191663 w 605058"/>
              <a:gd name="connsiteY39" fmla="*/ 687 h 596625"/>
              <a:gd name="connsiteX40" fmla="*/ 206526 w 605058"/>
              <a:gd name="connsiteY40" fmla="*/ 2639 h 596625"/>
              <a:gd name="connsiteX41" fmla="*/ 253073 w 605058"/>
              <a:gd name="connsiteY41" fmla="*/ 29586 h 596625"/>
              <a:gd name="connsiteX42" fmla="*/ 262265 w 605058"/>
              <a:gd name="connsiteY42" fmla="*/ 41498 h 596625"/>
              <a:gd name="connsiteX43" fmla="*/ 260309 w 605058"/>
              <a:gd name="connsiteY43" fmla="*/ 56338 h 596625"/>
              <a:gd name="connsiteX44" fmla="*/ 233320 w 605058"/>
              <a:gd name="connsiteY44" fmla="*/ 102811 h 596625"/>
              <a:gd name="connsiteX45" fmla="*/ 216305 w 605058"/>
              <a:gd name="connsiteY45" fmla="*/ 112575 h 596625"/>
              <a:gd name="connsiteX46" fmla="*/ 206722 w 605058"/>
              <a:gd name="connsiteY46" fmla="*/ 110036 h 596625"/>
              <a:gd name="connsiteX47" fmla="*/ 199486 w 605058"/>
              <a:gd name="connsiteY47" fmla="*/ 83285 h 596625"/>
              <a:gd name="connsiteX48" fmla="*/ 203397 w 605058"/>
              <a:gd name="connsiteY48" fmla="*/ 76645 h 596625"/>
              <a:gd name="connsiteX49" fmla="*/ 42830 w 605058"/>
              <a:gd name="connsiteY49" fmla="*/ 266835 h 596625"/>
              <a:gd name="connsiteX50" fmla="*/ 53978 w 605058"/>
              <a:gd name="connsiteY50" fmla="*/ 394539 h 596625"/>
              <a:gd name="connsiteX51" fmla="*/ 42439 w 605058"/>
              <a:gd name="connsiteY51" fmla="*/ 419533 h 596625"/>
              <a:gd name="connsiteX52" fmla="*/ 35594 w 605058"/>
              <a:gd name="connsiteY52" fmla="*/ 420705 h 596625"/>
              <a:gd name="connsiteX53" fmla="*/ 17210 w 605058"/>
              <a:gd name="connsiteY53" fmla="*/ 407817 h 596625"/>
              <a:gd name="connsiteX54" fmla="*/ 4302 w 605058"/>
              <a:gd name="connsiteY54" fmla="*/ 260001 h 596625"/>
              <a:gd name="connsiteX55" fmla="*/ 191858 w 605058"/>
              <a:gd name="connsiteY55" fmla="*/ 39350 h 596625"/>
              <a:gd name="connsiteX56" fmla="*/ 186969 w 605058"/>
              <a:gd name="connsiteY56" fmla="*/ 36421 h 596625"/>
              <a:gd name="connsiteX57" fmla="*/ 179733 w 605058"/>
              <a:gd name="connsiteY57" fmla="*/ 9864 h 596625"/>
              <a:gd name="connsiteX58" fmla="*/ 191663 w 605058"/>
              <a:gd name="connsiteY58" fmla="*/ 687 h 59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05058" h="596625">
                <a:moveTo>
                  <a:pt x="84102" y="462071"/>
                </a:moveTo>
                <a:lnTo>
                  <a:pt x="136115" y="462071"/>
                </a:lnTo>
                <a:cubicBezTo>
                  <a:pt x="146869" y="462071"/>
                  <a:pt x="155668" y="470859"/>
                  <a:pt x="155668" y="481600"/>
                </a:cubicBezTo>
                <a:cubicBezTo>
                  <a:pt x="155668" y="492341"/>
                  <a:pt x="146869" y="501129"/>
                  <a:pt x="136115" y="501129"/>
                </a:cubicBezTo>
                <a:lnTo>
                  <a:pt x="129858" y="501129"/>
                </a:lnTo>
                <a:cubicBezTo>
                  <a:pt x="162512" y="528079"/>
                  <a:pt x="202010" y="546241"/>
                  <a:pt x="244246" y="553662"/>
                </a:cubicBezTo>
                <a:cubicBezTo>
                  <a:pt x="331064" y="569089"/>
                  <a:pt x="420425" y="536672"/>
                  <a:pt x="477326" y="469102"/>
                </a:cubicBezTo>
                <a:cubicBezTo>
                  <a:pt x="484365" y="460704"/>
                  <a:pt x="496684" y="459728"/>
                  <a:pt x="504896" y="466563"/>
                </a:cubicBezTo>
                <a:cubicBezTo>
                  <a:pt x="513109" y="473593"/>
                  <a:pt x="514282" y="485897"/>
                  <a:pt x="507243" y="494099"/>
                </a:cubicBezTo>
                <a:cubicBezTo>
                  <a:pt x="452297" y="559520"/>
                  <a:pt x="370954" y="596625"/>
                  <a:pt x="286873" y="596625"/>
                </a:cubicBezTo>
                <a:cubicBezTo>
                  <a:pt x="270448" y="596625"/>
                  <a:pt x="253828" y="595063"/>
                  <a:pt x="237403" y="592133"/>
                </a:cubicBezTo>
                <a:cubicBezTo>
                  <a:pt x="187150" y="583345"/>
                  <a:pt x="140221" y="561278"/>
                  <a:pt x="101700" y="528665"/>
                </a:cubicBezTo>
                <a:lnTo>
                  <a:pt x="101700" y="535500"/>
                </a:lnTo>
                <a:cubicBezTo>
                  <a:pt x="101700" y="546241"/>
                  <a:pt x="92901" y="555029"/>
                  <a:pt x="82147" y="555029"/>
                </a:cubicBezTo>
                <a:cubicBezTo>
                  <a:pt x="71392" y="555029"/>
                  <a:pt x="62593" y="546241"/>
                  <a:pt x="62593" y="535500"/>
                </a:cubicBezTo>
                <a:lnTo>
                  <a:pt x="62593" y="481600"/>
                </a:lnTo>
                <a:cubicBezTo>
                  <a:pt x="62593" y="481600"/>
                  <a:pt x="62593" y="481405"/>
                  <a:pt x="62593" y="481405"/>
                </a:cubicBezTo>
                <a:cubicBezTo>
                  <a:pt x="62593" y="480819"/>
                  <a:pt x="62593" y="480233"/>
                  <a:pt x="62789" y="479647"/>
                </a:cubicBezTo>
                <a:cubicBezTo>
                  <a:pt x="63180" y="474765"/>
                  <a:pt x="65526" y="470078"/>
                  <a:pt x="69632" y="466563"/>
                </a:cubicBezTo>
                <a:cubicBezTo>
                  <a:pt x="73739" y="463048"/>
                  <a:pt x="79018" y="461681"/>
                  <a:pt x="84102" y="462071"/>
                </a:cubicBezTo>
                <a:close/>
                <a:moveTo>
                  <a:pt x="337122" y="27227"/>
                </a:moveTo>
                <a:cubicBezTo>
                  <a:pt x="412610" y="40506"/>
                  <a:pt x="478514" y="82492"/>
                  <a:pt x="522516" y="145178"/>
                </a:cubicBezTo>
                <a:cubicBezTo>
                  <a:pt x="566517" y="208060"/>
                  <a:pt x="583531" y="284220"/>
                  <a:pt x="570037" y="359600"/>
                </a:cubicBezTo>
                <a:cubicBezTo>
                  <a:pt x="569842" y="360967"/>
                  <a:pt x="569646" y="362334"/>
                  <a:pt x="569255" y="363701"/>
                </a:cubicBezTo>
                <a:lnTo>
                  <a:pt x="575709" y="359991"/>
                </a:lnTo>
                <a:cubicBezTo>
                  <a:pt x="585096" y="354718"/>
                  <a:pt x="597025" y="357843"/>
                  <a:pt x="602501" y="367216"/>
                </a:cubicBezTo>
                <a:cubicBezTo>
                  <a:pt x="607781" y="376590"/>
                  <a:pt x="604652" y="388502"/>
                  <a:pt x="595265" y="393775"/>
                </a:cubicBezTo>
                <a:lnTo>
                  <a:pt x="548526" y="420724"/>
                </a:lnTo>
                <a:cubicBezTo>
                  <a:pt x="545592" y="422482"/>
                  <a:pt x="542268" y="423458"/>
                  <a:pt x="538747" y="423458"/>
                </a:cubicBezTo>
                <a:cubicBezTo>
                  <a:pt x="537183" y="423458"/>
                  <a:pt x="535423" y="423067"/>
                  <a:pt x="533663" y="422677"/>
                </a:cubicBezTo>
                <a:cubicBezTo>
                  <a:pt x="528774" y="421310"/>
                  <a:pt x="524471" y="418185"/>
                  <a:pt x="521929" y="413694"/>
                </a:cubicBezTo>
                <a:lnTo>
                  <a:pt x="494941" y="367021"/>
                </a:lnTo>
                <a:cubicBezTo>
                  <a:pt x="489466" y="357647"/>
                  <a:pt x="492790" y="345735"/>
                  <a:pt x="502177" y="340267"/>
                </a:cubicBezTo>
                <a:cubicBezTo>
                  <a:pt x="511369" y="334994"/>
                  <a:pt x="523494" y="338119"/>
                  <a:pt x="528774" y="347492"/>
                </a:cubicBezTo>
                <a:lnTo>
                  <a:pt x="531707" y="352375"/>
                </a:lnTo>
                <a:cubicBezTo>
                  <a:pt x="543050" y="287345"/>
                  <a:pt x="528383" y="221730"/>
                  <a:pt x="490443" y="167636"/>
                </a:cubicBezTo>
                <a:cubicBezTo>
                  <a:pt x="452504" y="113347"/>
                  <a:pt x="395596" y="77219"/>
                  <a:pt x="330278" y="65698"/>
                </a:cubicBezTo>
                <a:cubicBezTo>
                  <a:pt x="319717" y="63940"/>
                  <a:pt x="312677" y="53785"/>
                  <a:pt x="314437" y="43240"/>
                </a:cubicBezTo>
                <a:cubicBezTo>
                  <a:pt x="316393" y="32499"/>
                  <a:pt x="326562" y="25469"/>
                  <a:pt x="337122" y="27227"/>
                </a:cubicBezTo>
                <a:close/>
                <a:moveTo>
                  <a:pt x="191663" y="687"/>
                </a:moveTo>
                <a:cubicBezTo>
                  <a:pt x="196503" y="-631"/>
                  <a:pt x="201833" y="-94"/>
                  <a:pt x="206526" y="2639"/>
                </a:cubicBezTo>
                <a:lnTo>
                  <a:pt x="253073" y="29586"/>
                </a:lnTo>
                <a:cubicBezTo>
                  <a:pt x="257571" y="32125"/>
                  <a:pt x="260896" y="36421"/>
                  <a:pt x="262265" y="41498"/>
                </a:cubicBezTo>
                <a:cubicBezTo>
                  <a:pt x="263634" y="46379"/>
                  <a:pt x="262852" y="51847"/>
                  <a:pt x="260309" y="56338"/>
                </a:cubicBezTo>
                <a:lnTo>
                  <a:pt x="233320" y="102811"/>
                </a:lnTo>
                <a:cubicBezTo>
                  <a:pt x="229800" y="109060"/>
                  <a:pt x="223150" y="112575"/>
                  <a:pt x="216305" y="112575"/>
                </a:cubicBezTo>
                <a:cubicBezTo>
                  <a:pt x="213176" y="112575"/>
                  <a:pt x="209655" y="111793"/>
                  <a:pt x="206722" y="110036"/>
                </a:cubicBezTo>
                <a:cubicBezTo>
                  <a:pt x="197334" y="104569"/>
                  <a:pt x="194010" y="92657"/>
                  <a:pt x="199486" y="83285"/>
                </a:cubicBezTo>
                <a:lnTo>
                  <a:pt x="203397" y="76645"/>
                </a:lnTo>
                <a:cubicBezTo>
                  <a:pt x="120865" y="106326"/>
                  <a:pt x="58476" y="178575"/>
                  <a:pt x="42830" y="266835"/>
                </a:cubicBezTo>
                <a:cubicBezTo>
                  <a:pt x="35399" y="309598"/>
                  <a:pt x="39115" y="353729"/>
                  <a:pt x="53978" y="394539"/>
                </a:cubicBezTo>
                <a:cubicBezTo>
                  <a:pt x="57694" y="404693"/>
                  <a:pt x="52609" y="415823"/>
                  <a:pt x="42439" y="419533"/>
                </a:cubicBezTo>
                <a:cubicBezTo>
                  <a:pt x="40092" y="420314"/>
                  <a:pt x="37941" y="420705"/>
                  <a:pt x="35594" y="420705"/>
                </a:cubicBezTo>
                <a:cubicBezTo>
                  <a:pt x="27771" y="420705"/>
                  <a:pt x="20144" y="415823"/>
                  <a:pt x="17210" y="407817"/>
                </a:cubicBezTo>
                <a:cubicBezTo>
                  <a:pt x="0" y="360758"/>
                  <a:pt x="-4303" y="309598"/>
                  <a:pt x="4302" y="260001"/>
                </a:cubicBezTo>
                <a:cubicBezTo>
                  <a:pt x="22491" y="157291"/>
                  <a:pt x="95440" y="73326"/>
                  <a:pt x="191858" y="39350"/>
                </a:cubicBezTo>
                <a:lnTo>
                  <a:pt x="186969" y="36421"/>
                </a:lnTo>
                <a:cubicBezTo>
                  <a:pt x="177581" y="31148"/>
                  <a:pt x="174256" y="19042"/>
                  <a:pt x="179733" y="9864"/>
                </a:cubicBezTo>
                <a:cubicBezTo>
                  <a:pt x="182471" y="5178"/>
                  <a:pt x="186823" y="2005"/>
                  <a:pt x="191663" y="687"/>
                </a:cubicBezTo>
                <a:close/>
              </a:path>
            </a:pathLst>
          </a:cu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charset="-122"/>
              <a:ea typeface="微软雅黑" panose="020B0503020204020204" charset="-122"/>
            </a:endParaRPr>
          </a:p>
        </p:txBody>
      </p:sp>
      <p:cxnSp>
        <p:nvCxnSpPr>
          <p:cNvPr id="22" name="直接连接符 21"/>
          <p:cNvCxnSpPr/>
          <p:nvPr/>
        </p:nvCxnSpPr>
        <p:spPr>
          <a:xfrm>
            <a:off x="1959610" y="1885950"/>
            <a:ext cx="3957320" cy="0"/>
          </a:xfrm>
          <a:prstGeom prst="line">
            <a:avLst/>
          </a:prstGeom>
          <a:ln w="19050">
            <a:solidFill>
              <a:srgbClr val="526573"/>
            </a:solidFill>
            <a:prstDash val="sysDash"/>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2180590" y="2108200"/>
            <a:ext cx="3641090" cy="1198880"/>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06400" algn="l" fontAlgn="auto">
              <a:lnSpc>
                <a:spcPct val="150000"/>
              </a:lnSpc>
              <a:extLst>
                <a:ext uri="{35155182-B16C-46BC-9424-99874614C6A1}">
                  <wpsdc:indentchars xmlns:wpsdc="http://www.wps.cn/officeDocument/2017/drawingmlCustomData" val="200" checksum="1740828767"/>
                </a:ext>
              </a:extLst>
            </a:pPr>
            <a:r>
              <a:rPr lang="zh-CN" altLang="en-US" sz="1600" dirty="0">
                <a:solidFill>
                  <a:schemeClr val="bg1"/>
                </a:solidFill>
                <a:latin typeface="微软雅黑" panose="020B0503020204020204" charset="-122"/>
                <a:ea typeface="微软雅黑" panose="020B0503020204020204" charset="-122"/>
                <a:sym typeface="+mn-ea"/>
              </a:rPr>
              <a:t>其价格的波动性较大，风险收益特征具有较高的不确定性，可能赚的很多，也可能亏得很彻底。</a:t>
            </a:r>
            <a:endParaRPr lang="zh-CN" altLang="en-US" sz="1600"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3526790" y="1527175"/>
            <a:ext cx="2301875" cy="368300"/>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b="1" dirty="0">
                <a:solidFill>
                  <a:schemeClr val="tx1"/>
                </a:solidFill>
                <a:latin typeface="微软雅黑" panose="020B0503020204020204" charset="-122"/>
                <a:ea typeface="微软雅黑" panose="020B0503020204020204" charset="-122"/>
              </a:rPr>
              <a:t>权益类投资</a:t>
            </a:r>
            <a:endParaRPr lang="zh-CN" altLang="en-US" b="1" dirty="0">
              <a:solidFill>
                <a:schemeClr val="tx1"/>
              </a:solidFill>
              <a:latin typeface="微软雅黑" panose="020B0503020204020204" charset="-122"/>
              <a:ea typeface="微软雅黑" panose="020B0503020204020204" charset="-122"/>
            </a:endParaRPr>
          </a:p>
        </p:txBody>
      </p:sp>
      <p:sp>
        <p:nvSpPr>
          <p:cNvPr id="31" name="矩形 30"/>
          <p:cNvSpPr/>
          <p:nvPr/>
        </p:nvSpPr>
        <p:spPr>
          <a:xfrm>
            <a:off x="2179955" y="4459605"/>
            <a:ext cx="3640455" cy="1473200"/>
          </a:xfrm>
          <a:prstGeom prst="rect">
            <a:avLst/>
          </a:prstGeom>
          <a:solidFill>
            <a:srgbClr val="526573"/>
          </a:solidFill>
          <a:ln>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7590155" y="4474210"/>
            <a:ext cx="3640455" cy="1466850"/>
          </a:xfrm>
          <a:prstGeom prst="rect">
            <a:avLst/>
          </a:prstGeom>
          <a:solidFill>
            <a:srgbClr val="526573"/>
          </a:solidFill>
          <a:ln>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0"/>
          <p:cNvSpPr/>
          <p:nvPr/>
        </p:nvSpPr>
        <p:spPr>
          <a:xfrm>
            <a:off x="6654800" y="1169035"/>
            <a:ext cx="727075" cy="726440"/>
          </a:xfrm>
          <a:custGeom>
            <a:avLst/>
            <a:gdLst>
              <a:gd name="connsiteX0" fmla="*/ 302086 w 607639"/>
              <a:gd name="connsiteY0" fmla="*/ 162018 h 606722"/>
              <a:gd name="connsiteX1" fmla="*/ 359395 w 607639"/>
              <a:gd name="connsiteY1" fmla="*/ 162018 h 606722"/>
              <a:gd name="connsiteX2" fmla="*/ 359395 w 607639"/>
              <a:gd name="connsiteY2" fmla="*/ 247868 h 606722"/>
              <a:gd name="connsiteX3" fmla="*/ 445268 w 607639"/>
              <a:gd name="connsiteY3" fmla="*/ 247868 h 606722"/>
              <a:gd name="connsiteX4" fmla="*/ 445268 w 607639"/>
              <a:gd name="connsiteY4" fmla="*/ 305012 h 606722"/>
              <a:gd name="connsiteX5" fmla="*/ 359395 w 607639"/>
              <a:gd name="connsiteY5" fmla="*/ 305012 h 606722"/>
              <a:gd name="connsiteX6" fmla="*/ 359395 w 607639"/>
              <a:gd name="connsiteY6" fmla="*/ 390862 h 606722"/>
              <a:gd name="connsiteX7" fmla="*/ 302086 w 607639"/>
              <a:gd name="connsiteY7" fmla="*/ 390862 h 606722"/>
              <a:gd name="connsiteX8" fmla="*/ 302086 w 607639"/>
              <a:gd name="connsiteY8" fmla="*/ 305012 h 606722"/>
              <a:gd name="connsiteX9" fmla="*/ 216213 w 607639"/>
              <a:gd name="connsiteY9" fmla="*/ 305012 h 606722"/>
              <a:gd name="connsiteX10" fmla="*/ 216213 w 607639"/>
              <a:gd name="connsiteY10" fmla="*/ 247868 h 606722"/>
              <a:gd name="connsiteX11" fmla="*/ 302086 w 607639"/>
              <a:gd name="connsiteY11" fmla="*/ 247868 h 606722"/>
              <a:gd name="connsiteX12" fmla="*/ 330744 w 607639"/>
              <a:gd name="connsiteY12" fmla="*/ 57233 h 606722"/>
              <a:gd name="connsiteX13" fmla="*/ 111168 w 607639"/>
              <a:gd name="connsiteY13" fmla="*/ 276389 h 606722"/>
              <a:gd name="connsiteX14" fmla="*/ 330744 w 607639"/>
              <a:gd name="connsiteY14" fmla="*/ 495634 h 606722"/>
              <a:gd name="connsiteX15" fmla="*/ 550320 w 607639"/>
              <a:gd name="connsiteY15" fmla="*/ 276389 h 606722"/>
              <a:gd name="connsiteX16" fmla="*/ 330744 w 607639"/>
              <a:gd name="connsiteY16" fmla="*/ 57233 h 606722"/>
              <a:gd name="connsiteX17" fmla="*/ 330744 w 607639"/>
              <a:gd name="connsiteY17" fmla="*/ 0 h 606722"/>
              <a:gd name="connsiteX18" fmla="*/ 607639 w 607639"/>
              <a:gd name="connsiteY18" fmla="*/ 276389 h 606722"/>
              <a:gd name="connsiteX19" fmla="*/ 330744 w 607639"/>
              <a:gd name="connsiteY19" fmla="*/ 552866 h 606722"/>
              <a:gd name="connsiteX20" fmla="*/ 156382 w 607639"/>
              <a:gd name="connsiteY20" fmla="*/ 490923 h 606722"/>
              <a:gd name="connsiteX21" fmla="*/ 40497 w 607639"/>
              <a:gd name="connsiteY21" fmla="*/ 606722 h 606722"/>
              <a:gd name="connsiteX22" fmla="*/ 0 w 607639"/>
              <a:gd name="connsiteY22" fmla="*/ 566286 h 606722"/>
              <a:gd name="connsiteX23" fmla="*/ 115885 w 607639"/>
              <a:gd name="connsiteY23" fmla="*/ 450487 h 606722"/>
              <a:gd name="connsiteX24" fmla="*/ 53937 w 607639"/>
              <a:gd name="connsiteY24" fmla="*/ 276389 h 606722"/>
              <a:gd name="connsiteX25" fmla="*/ 330744 w 607639"/>
              <a:gd name="connsiteY2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7639" h="606722">
                <a:moveTo>
                  <a:pt x="302086" y="162018"/>
                </a:moveTo>
                <a:lnTo>
                  <a:pt x="359395" y="162018"/>
                </a:lnTo>
                <a:lnTo>
                  <a:pt x="359395" y="247868"/>
                </a:lnTo>
                <a:lnTo>
                  <a:pt x="445268" y="247868"/>
                </a:lnTo>
                <a:lnTo>
                  <a:pt x="445268" y="305012"/>
                </a:lnTo>
                <a:lnTo>
                  <a:pt x="359395" y="305012"/>
                </a:lnTo>
                <a:lnTo>
                  <a:pt x="359395" y="390862"/>
                </a:lnTo>
                <a:lnTo>
                  <a:pt x="302086" y="390862"/>
                </a:lnTo>
                <a:lnTo>
                  <a:pt x="302086" y="305012"/>
                </a:lnTo>
                <a:lnTo>
                  <a:pt x="216213" y="305012"/>
                </a:lnTo>
                <a:lnTo>
                  <a:pt x="216213" y="247868"/>
                </a:lnTo>
                <a:lnTo>
                  <a:pt x="302086" y="247868"/>
                </a:lnTo>
                <a:close/>
                <a:moveTo>
                  <a:pt x="330744" y="57233"/>
                </a:moveTo>
                <a:cubicBezTo>
                  <a:pt x="209696" y="57233"/>
                  <a:pt x="111168" y="155524"/>
                  <a:pt x="111168" y="276389"/>
                </a:cubicBezTo>
                <a:cubicBezTo>
                  <a:pt x="111168" y="397342"/>
                  <a:pt x="209696" y="495634"/>
                  <a:pt x="330744" y="495634"/>
                </a:cubicBezTo>
                <a:cubicBezTo>
                  <a:pt x="451791" y="495634"/>
                  <a:pt x="550320" y="397342"/>
                  <a:pt x="550320" y="276389"/>
                </a:cubicBezTo>
                <a:cubicBezTo>
                  <a:pt x="550320" y="155524"/>
                  <a:pt x="451791" y="57233"/>
                  <a:pt x="330744" y="57233"/>
                </a:cubicBezTo>
                <a:close/>
                <a:moveTo>
                  <a:pt x="330744" y="0"/>
                </a:moveTo>
                <a:cubicBezTo>
                  <a:pt x="483388" y="0"/>
                  <a:pt x="607639" y="123975"/>
                  <a:pt x="607639" y="276389"/>
                </a:cubicBezTo>
                <a:cubicBezTo>
                  <a:pt x="607639" y="428891"/>
                  <a:pt x="483388" y="552866"/>
                  <a:pt x="330744" y="552866"/>
                </a:cubicBezTo>
                <a:cubicBezTo>
                  <a:pt x="264702" y="552866"/>
                  <a:pt x="204000" y="529671"/>
                  <a:pt x="156382" y="490923"/>
                </a:cubicBezTo>
                <a:lnTo>
                  <a:pt x="40497" y="606722"/>
                </a:lnTo>
                <a:lnTo>
                  <a:pt x="0" y="566286"/>
                </a:lnTo>
                <a:lnTo>
                  <a:pt x="115885" y="450487"/>
                </a:lnTo>
                <a:cubicBezTo>
                  <a:pt x="77168" y="402941"/>
                  <a:pt x="53937" y="342331"/>
                  <a:pt x="53937" y="276389"/>
                </a:cubicBezTo>
                <a:cubicBezTo>
                  <a:pt x="53937" y="123975"/>
                  <a:pt x="178099" y="0"/>
                  <a:pt x="330744" y="0"/>
                </a:cubicBezTo>
                <a:close/>
              </a:path>
            </a:pathLst>
          </a:cu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charset="-122"/>
              <a:ea typeface="微软雅黑" panose="020B0503020204020204" charset="-122"/>
            </a:endParaRPr>
          </a:p>
        </p:txBody>
      </p:sp>
      <p:cxnSp>
        <p:nvCxnSpPr>
          <p:cNvPr id="17" name="直接连接符 16"/>
          <p:cNvCxnSpPr/>
          <p:nvPr/>
        </p:nvCxnSpPr>
        <p:spPr>
          <a:xfrm>
            <a:off x="7395845" y="1882775"/>
            <a:ext cx="3957320" cy="0"/>
          </a:xfrm>
          <a:prstGeom prst="line">
            <a:avLst/>
          </a:prstGeom>
          <a:ln w="19050">
            <a:solidFill>
              <a:srgbClr val="526573"/>
            </a:solidFill>
            <a:prstDash val="sysDas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7532370" y="1958340"/>
            <a:ext cx="3683635" cy="1568450"/>
          </a:xfrm>
          <a:prstGeom prst="rect">
            <a:avLst/>
          </a:prstGeom>
          <a:solidFill>
            <a:srgbClr val="F5A321"/>
          </a:solidFill>
          <a:scene3d>
            <a:camera prst="orthographicFront"/>
            <a:lightRig rig="threePt" dir="t"/>
          </a:scene3d>
          <a:sp3d prstMaterial="plastic"/>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06400" algn="l" fontAlgn="auto">
              <a:lnSpc>
                <a:spcPct val="150000"/>
              </a:lnSpc>
              <a:extLst>
                <a:ext uri="{35155182-B16C-46BC-9424-99874614C6A1}">
                  <wpsdc:indentchars xmlns:wpsdc="http://www.wps.cn/officeDocument/2017/drawingmlCustomData" val="200" checksum="1740828767"/>
                </a:ext>
              </a:extLst>
            </a:pPr>
            <a:r>
              <a:rPr lang="zh-CN" altLang="en-US" sz="1600" dirty="0">
                <a:solidFill>
                  <a:schemeClr val="bg1"/>
                </a:solidFill>
                <a:latin typeface="微软雅黑" panose="020B0503020204020204" charset="-122"/>
                <a:ea typeface="微软雅黑" panose="020B0503020204020204" charset="-122"/>
                <a:sym typeface="+mn-ea"/>
              </a:rPr>
              <a:t>具有较为稳定的收益特征，风险较低，除非是发生了突发信用违约风险以及流动性风险，否则，一般情况下都能够获得固定的预期收益。</a:t>
            </a:r>
            <a:endParaRPr lang="zh-CN" altLang="en-US" sz="1600" dirty="0">
              <a:solidFill>
                <a:schemeClr val="bg1"/>
              </a:solidFill>
              <a:latin typeface="微软雅黑" panose="020B0503020204020204" charset="-122"/>
              <a:ea typeface="微软雅黑" panose="020B0503020204020204" charset="-122"/>
              <a:sym typeface="+mn-ea"/>
            </a:endParaRPr>
          </a:p>
        </p:txBody>
      </p:sp>
      <p:sp>
        <p:nvSpPr>
          <p:cNvPr id="20" name="矩形 19"/>
          <p:cNvSpPr/>
          <p:nvPr/>
        </p:nvSpPr>
        <p:spPr>
          <a:xfrm>
            <a:off x="8928735" y="1527175"/>
            <a:ext cx="2301875" cy="368300"/>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b="1" dirty="0">
                <a:solidFill>
                  <a:schemeClr val="tx1"/>
                </a:solidFill>
                <a:latin typeface="微软雅黑" panose="020B0503020204020204" charset="-122"/>
                <a:ea typeface="微软雅黑" panose="020B0503020204020204" charset="-122"/>
              </a:rPr>
              <a:t>固定收益类投资</a:t>
            </a:r>
            <a:endParaRPr lang="zh-CN" altLang="en-US" b="1" dirty="0">
              <a:solidFill>
                <a:schemeClr val="tx1"/>
              </a:solidFill>
              <a:latin typeface="微软雅黑" panose="020B0503020204020204" charset="-122"/>
              <a:ea typeface="微软雅黑" panose="020B0503020204020204" charset="-122"/>
            </a:endParaRPr>
          </a:p>
        </p:txBody>
      </p:sp>
      <p:sp>
        <p:nvSpPr>
          <p:cNvPr id="11" name="椭圆 9"/>
          <p:cNvSpPr/>
          <p:nvPr/>
        </p:nvSpPr>
        <p:spPr>
          <a:xfrm>
            <a:off x="1231900" y="3751580"/>
            <a:ext cx="727075" cy="644525"/>
          </a:xfrm>
          <a:custGeom>
            <a:avLst/>
            <a:gdLst>
              <a:gd name="T0" fmla="*/ 5837 w 6267"/>
              <a:gd name="T1" fmla="*/ 571 h 5559"/>
              <a:gd name="T2" fmla="*/ 5696 w 6267"/>
              <a:gd name="T3" fmla="*/ 429 h 5559"/>
              <a:gd name="T4" fmla="*/ 3082 w 6267"/>
              <a:gd name="T5" fmla="*/ 0 h 5559"/>
              <a:gd name="T6" fmla="*/ 809 w 6267"/>
              <a:gd name="T7" fmla="*/ 1045 h 5559"/>
              <a:gd name="T8" fmla="*/ 970 w 6267"/>
              <a:gd name="T9" fmla="*/ 1101 h 5559"/>
              <a:gd name="T10" fmla="*/ 1891 w 6267"/>
              <a:gd name="T11" fmla="*/ 2087 h 5559"/>
              <a:gd name="T12" fmla="*/ 1998 w 6267"/>
              <a:gd name="T13" fmla="*/ 2194 h 5559"/>
              <a:gd name="T14" fmla="*/ 2714 w 6267"/>
              <a:gd name="T15" fmla="*/ 2462 h 5559"/>
              <a:gd name="T16" fmla="*/ 883 w 6267"/>
              <a:gd name="T17" fmla="*/ 5242 h 5559"/>
              <a:gd name="T18" fmla="*/ 317 w 6267"/>
              <a:gd name="T19" fmla="*/ 5242 h 5559"/>
              <a:gd name="T20" fmla="*/ 317 w 6267"/>
              <a:gd name="T21" fmla="*/ 4676 h 5559"/>
              <a:gd name="T22" fmla="*/ 176 w 6267"/>
              <a:gd name="T23" fmla="*/ 4534 h 5559"/>
              <a:gd name="T24" fmla="*/ 176 w 6267"/>
              <a:gd name="T25" fmla="*/ 5383 h 5559"/>
              <a:gd name="T26" fmla="*/ 1025 w 6267"/>
              <a:gd name="T27" fmla="*/ 5383 h 5559"/>
              <a:gd name="T28" fmla="*/ 3152 w 6267"/>
              <a:gd name="T29" fmla="*/ 3282 h 5559"/>
              <a:gd name="T30" fmla="*/ 4072 w 6267"/>
              <a:gd name="T31" fmla="*/ 4269 h 5559"/>
              <a:gd name="T32" fmla="*/ 4179 w 6267"/>
              <a:gd name="T33" fmla="*/ 4375 h 5559"/>
              <a:gd name="T34" fmla="*/ 4895 w 6267"/>
              <a:gd name="T35" fmla="*/ 4643 h 5559"/>
              <a:gd name="T36" fmla="*/ 5222 w 6267"/>
              <a:gd name="T37" fmla="*/ 5457 h 5559"/>
              <a:gd name="T38" fmla="*/ 5334 w 6267"/>
              <a:gd name="T39" fmla="*/ 5437 h 5559"/>
              <a:gd name="T40" fmla="*/ 5403 w 6267"/>
              <a:gd name="T41" fmla="*/ 1005 h 5559"/>
              <a:gd name="T42" fmla="*/ 3314 w 6267"/>
              <a:gd name="T43" fmla="*/ 3094 h 5559"/>
              <a:gd name="T44" fmla="*/ 4862 w 6267"/>
              <a:gd name="T45" fmla="*/ 1404 h 5559"/>
              <a:gd name="T46" fmla="*/ 3172 w 6267"/>
              <a:gd name="T47" fmla="*/ 2953 h 5559"/>
              <a:gd name="T48" fmla="*/ 2228 w 6267"/>
              <a:gd name="T49" fmla="*/ 2004 h 5559"/>
              <a:gd name="T50" fmla="*/ 3144 w 6267"/>
              <a:gd name="T51" fmla="*/ 1195 h 5559"/>
              <a:gd name="T52" fmla="*/ 2082 w 6267"/>
              <a:gd name="T53" fmla="*/ 1867 h 5559"/>
              <a:gd name="T54" fmla="*/ 1144 w 6267"/>
              <a:gd name="T55" fmla="*/ 914 h 5559"/>
              <a:gd name="T56" fmla="*/ 4659 w 6267"/>
              <a:gd name="T57" fmla="*/ 650 h 5559"/>
              <a:gd name="T58" fmla="*/ 3366 w 6267"/>
              <a:gd name="T59" fmla="*/ 965 h 5559"/>
              <a:gd name="T60" fmla="*/ 3410 w 6267"/>
              <a:gd name="T61" fmla="*/ 1154 h 5559"/>
              <a:gd name="T62" fmla="*/ 5116 w 6267"/>
              <a:gd name="T63" fmla="*/ 1009 h 5559"/>
              <a:gd name="T64" fmla="*/ 5004 w 6267"/>
              <a:gd name="T65" fmla="*/ 1263 h 5559"/>
              <a:gd name="T66" fmla="*/ 5145 w 6267"/>
              <a:gd name="T67" fmla="*/ 1263 h 5559"/>
              <a:gd name="T68" fmla="*/ 5301 w 6267"/>
              <a:gd name="T69" fmla="*/ 2382 h 5559"/>
              <a:gd name="T70" fmla="*/ 3946 w 6267"/>
              <a:gd name="T71" fmla="*/ 3411 h 5559"/>
              <a:gd name="T72" fmla="*/ 4399 w 6267"/>
              <a:gd name="T73" fmla="*/ 4184 h 5559"/>
              <a:gd name="T74" fmla="*/ 5617 w 6267"/>
              <a:gd name="T75" fmla="*/ 1608 h 5559"/>
              <a:gd name="T76" fmla="*/ 5352 w 6267"/>
              <a:gd name="T77" fmla="*/ 5123 h 5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67" h="5559">
                <a:moveTo>
                  <a:pt x="5403" y="1005"/>
                </a:moveTo>
                <a:lnTo>
                  <a:pt x="5837" y="571"/>
                </a:lnTo>
                <a:cubicBezTo>
                  <a:pt x="5876" y="532"/>
                  <a:pt x="5876" y="468"/>
                  <a:pt x="5837" y="429"/>
                </a:cubicBezTo>
                <a:cubicBezTo>
                  <a:pt x="5798" y="390"/>
                  <a:pt x="5735" y="390"/>
                  <a:pt x="5696" y="429"/>
                </a:cubicBezTo>
                <a:lnTo>
                  <a:pt x="5262" y="863"/>
                </a:lnTo>
                <a:cubicBezTo>
                  <a:pt x="4669" y="306"/>
                  <a:pt x="3899" y="0"/>
                  <a:pt x="3082" y="0"/>
                </a:cubicBezTo>
                <a:cubicBezTo>
                  <a:pt x="2231" y="0"/>
                  <a:pt x="1431" y="331"/>
                  <a:pt x="829" y="933"/>
                </a:cubicBezTo>
                <a:cubicBezTo>
                  <a:pt x="800" y="962"/>
                  <a:pt x="792" y="1007"/>
                  <a:pt x="809" y="1045"/>
                </a:cubicBezTo>
                <a:cubicBezTo>
                  <a:pt x="826" y="1083"/>
                  <a:pt x="865" y="1106"/>
                  <a:pt x="907" y="1103"/>
                </a:cubicBezTo>
                <a:cubicBezTo>
                  <a:pt x="928" y="1102"/>
                  <a:pt x="949" y="1101"/>
                  <a:pt x="970" y="1101"/>
                </a:cubicBezTo>
                <a:cubicBezTo>
                  <a:pt x="1217" y="1101"/>
                  <a:pt x="1449" y="1197"/>
                  <a:pt x="1623" y="1371"/>
                </a:cubicBezTo>
                <a:cubicBezTo>
                  <a:pt x="1812" y="1560"/>
                  <a:pt x="1909" y="1821"/>
                  <a:pt x="1891" y="2087"/>
                </a:cubicBezTo>
                <a:cubicBezTo>
                  <a:pt x="1889" y="2116"/>
                  <a:pt x="1900" y="2144"/>
                  <a:pt x="1920" y="2165"/>
                </a:cubicBezTo>
                <a:cubicBezTo>
                  <a:pt x="1941" y="2185"/>
                  <a:pt x="1969" y="2196"/>
                  <a:pt x="1998" y="2194"/>
                </a:cubicBezTo>
                <a:cubicBezTo>
                  <a:pt x="2019" y="2193"/>
                  <a:pt x="2040" y="2192"/>
                  <a:pt x="2061" y="2192"/>
                </a:cubicBezTo>
                <a:cubicBezTo>
                  <a:pt x="2308" y="2192"/>
                  <a:pt x="2540" y="2288"/>
                  <a:pt x="2714" y="2462"/>
                </a:cubicBezTo>
                <a:cubicBezTo>
                  <a:pt x="2894" y="2642"/>
                  <a:pt x="2991" y="2888"/>
                  <a:pt x="2983" y="3142"/>
                </a:cubicBezTo>
                <a:lnTo>
                  <a:pt x="883" y="5242"/>
                </a:lnTo>
                <a:cubicBezTo>
                  <a:pt x="808" y="5317"/>
                  <a:pt x="707" y="5359"/>
                  <a:pt x="600" y="5359"/>
                </a:cubicBezTo>
                <a:cubicBezTo>
                  <a:pt x="493" y="5359"/>
                  <a:pt x="393" y="5317"/>
                  <a:pt x="317" y="5242"/>
                </a:cubicBezTo>
                <a:cubicBezTo>
                  <a:pt x="242" y="5166"/>
                  <a:pt x="200" y="5066"/>
                  <a:pt x="200" y="4959"/>
                </a:cubicBezTo>
                <a:cubicBezTo>
                  <a:pt x="200" y="4852"/>
                  <a:pt x="242" y="4751"/>
                  <a:pt x="317" y="4676"/>
                </a:cubicBezTo>
                <a:cubicBezTo>
                  <a:pt x="356" y="4637"/>
                  <a:pt x="356" y="4573"/>
                  <a:pt x="317" y="4534"/>
                </a:cubicBezTo>
                <a:cubicBezTo>
                  <a:pt x="278" y="4495"/>
                  <a:pt x="215" y="4495"/>
                  <a:pt x="176" y="4534"/>
                </a:cubicBezTo>
                <a:cubicBezTo>
                  <a:pt x="62" y="4648"/>
                  <a:pt x="0" y="4798"/>
                  <a:pt x="0" y="4959"/>
                </a:cubicBezTo>
                <a:cubicBezTo>
                  <a:pt x="0" y="5119"/>
                  <a:pt x="62" y="5270"/>
                  <a:pt x="176" y="5383"/>
                </a:cubicBezTo>
                <a:cubicBezTo>
                  <a:pt x="289" y="5497"/>
                  <a:pt x="440" y="5559"/>
                  <a:pt x="600" y="5559"/>
                </a:cubicBezTo>
                <a:cubicBezTo>
                  <a:pt x="761" y="5559"/>
                  <a:pt x="911" y="5497"/>
                  <a:pt x="1025" y="5383"/>
                </a:cubicBezTo>
                <a:lnTo>
                  <a:pt x="3125" y="3283"/>
                </a:lnTo>
                <a:cubicBezTo>
                  <a:pt x="3134" y="3283"/>
                  <a:pt x="3143" y="3282"/>
                  <a:pt x="3152" y="3282"/>
                </a:cubicBezTo>
                <a:cubicBezTo>
                  <a:pt x="3398" y="3282"/>
                  <a:pt x="3630" y="3378"/>
                  <a:pt x="3804" y="3553"/>
                </a:cubicBezTo>
                <a:cubicBezTo>
                  <a:pt x="3993" y="3741"/>
                  <a:pt x="4091" y="4002"/>
                  <a:pt x="4072" y="4269"/>
                </a:cubicBezTo>
                <a:cubicBezTo>
                  <a:pt x="4070" y="4297"/>
                  <a:pt x="4081" y="4326"/>
                  <a:pt x="4101" y="4346"/>
                </a:cubicBezTo>
                <a:cubicBezTo>
                  <a:pt x="4122" y="4367"/>
                  <a:pt x="4150" y="4377"/>
                  <a:pt x="4179" y="4375"/>
                </a:cubicBezTo>
                <a:cubicBezTo>
                  <a:pt x="4200" y="4374"/>
                  <a:pt x="4221" y="4373"/>
                  <a:pt x="4242" y="4373"/>
                </a:cubicBezTo>
                <a:cubicBezTo>
                  <a:pt x="4489" y="4373"/>
                  <a:pt x="4721" y="4469"/>
                  <a:pt x="4895" y="4643"/>
                </a:cubicBezTo>
                <a:cubicBezTo>
                  <a:pt x="5084" y="4832"/>
                  <a:pt x="5182" y="5093"/>
                  <a:pt x="5163" y="5359"/>
                </a:cubicBezTo>
                <a:cubicBezTo>
                  <a:pt x="5160" y="5401"/>
                  <a:pt x="5184" y="5440"/>
                  <a:pt x="5222" y="5457"/>
                </a:cubicBezTo>
                <a:cubicBezTo>
                  <a:pt x="5235" y="5463"/>
                  <a:pt x="5249" y="5466"/>
                  <a:pt x="5263" y="5466"/>
                </a:cubicBezTo>
                <a:cubicBezTo>
                  <a:pt x="5289" y="5466"/>
                  <a:pt x="5315" y="5456"/>
                  <a:pt x="5334" y="5437"/>
                </a:cubicBezTo>
                <a:cubicBezTo>
                  <a:pt x="5935" y="4835"/>
                  <a:pt x="6267" y="4036"/>
                  <a:pt x="6267" y="3185"/>
                </a:cubicBezTo>
                <a:cubicBezTo>
                  <a:pt x="6267" y="2367"/>
                  <a:pt x="5961" y="1597"/>
                  <a:pt x="5403" y="1005"/>
                </a:cubicBezTo>
                <a:close/>
                <a:moveTo>
                  <a:pt x="3946" y="3411"/>
                </a:moveTo>
                <a:cubicBezTo>
                  <a:pt x="3772" y="3238"/>
                  <a:pt x="3552" y="3128"/>
                  <a:pt x="3314" y="3094"/>
                </a:cubicBezTo>
                <a:lnTo>
                  <a:pt x="4862" y="1545"/>
                </a:lnTo>
                <a:cubicBezTo>
                  <a:pt x="4901" y="1506"/>
                  <a:pt x="4901" y="1443"/>
                  <a:pt x="4862" y="1404"/>
                </a:cubicBezTo>
                <a:cubicBezTo>
                  <a:pt x="4823" y="1365"/>
                  <a:pt x="4760" y="1365"/>
                  <a:pt x="4721" y="1404"/>
                </a:cubicBezTo>
                <a:lnTo>
                  <a:pt x="3172" y="2953"/>
                </a:lnTo>
                <a:cubicBezTo>
                  <a:pt x="3137" y="2715"/>
                  <a:pt x="3028" y="2493"/>
                  <a:pt x="2855" y="2321"/>
                </a:cubicBezTo>
                <a:cubicBezTo>
                  <a:pt x="2683" y="2148"/>
                  <a:pt x="2465" y="2039"/>
                  <a:pt x="2228" y="2004"/>
                </a:cubicBezTo>
                <a:cubicBezTo>
                  <a:pt x="2510" y="1743"/>
                  <a:pt x="2806" y="1518"/>
                  <a:pt x="3111" y="1332"/>
                </a:cubicBezTo>
                <a:cubicBezTo>
                  <a:pt x="3158" y="1304"/>
                  <a:pt x="3173" y="1242"/>
                  <a:pt x="3144" y="1195"/>
                </a:cubicBezTo>
                <a:cubicBezTo>
                  <a:pt x="3116" y="1148"/>
                  <a:pt x="3054" y="1133"/>
                  <a:pt x="3007" y="1161"/>
                </a:cubicBezTo>
                <a:cubicBezTo>
                  <a:pt x="2687" y="1356"/>
                  <a:pt x="2376" y="1593"/>
                  <a:pt x="2082" y="1867"/>
                </a:cubicBezTo>
                <a:cubicBezTo>
                  <a:pt x="2048" y="1628"/>
                  <a:pt x="1938" y="1404"/>
                  <a:pt x="1765" y="1230"/>
                </a:cubicBezTo>
                <a:cubicBezTo>
                  <a:pt x="1594" y="1059"/>
                  <a:pt x="1378" y="950"/>
                  <a:pt x="1144" y="914"/>
                </a:cubicBezTo>
                <a:cubicBezTo>
                  <a:pt x="1683" y="452"/>
                  <a:pt x="2363" y="200"/>
                  <a:pt x="3082" y="200"/>
                </a:cubicBezTo>
                <a:cubicBezTo>
                  <a:pt x="3648" y="200"/>
                  <a:pt x="4191" y="357"/>
                  <a:pt x="4659" y="650"/>
                </a:cubicBezTo>
                <a:cubicBezTo>
                  <a:pt x="4602" y="645"/>
                  <a:pt x="4543" y="644"/>
                  <a:pt x="4481" y="647"/>
                </a:cubicBezTo>
                <a:cubicBezTo>
                  <a:pt x="4150" y="659"/>
                  <a:pt x="3764" y="769"/>
                  <a:pt x="3366" y="965"/>
                </a:cubicBezTo>
                <a:cubicBezTo>
                  <a:pt x="3316" y="989"/>
                  <a:pt x="3296" y="1049"/>
                  <a:pt x="3320" y="1098"/>
                </a:cubicBezTo>
                <a:cubicBezTo>
                  <a:pt x="3337" y="1134"/>
                  <a:pt x="3373" y="1154"/>
                  <a:pt x="3410" y="1154"/>
                </a:cubicBezTo>
                <a:cubicBezTo>
                  <a:pt x="3425" y="1154"/>
                  <a:pt x="3440" y="1151"/>
                  <a:pt x="3454" y="1144"/>
                </a:cubicBezTo>
                <a:cubicBezTo>
                  <a:pt x="4159" y="798"/>
                  <a:pt x="4769" y="751"/>
                  <a:pt x="5116" y="1009"/>
                </a:cubicBezTo>
                <a:lnTo>
                  <a:pt x="5004" y="1121"/>
                </a:lnTo>
                <a:cubicBezTo>
                  <a:pt x="4965" y="1160"/>
                  <a:pt x="4965" y="1224"/>
                  <a:pt x="5004" y="1263"/>
                </a:cubicBezTo>
                <a:cubicBezTo>
                  <a:pt x="5023" y="1282"/>
                  <a:pt x="5049" y="1292"/>
                  <a:pt x="5074" y="1292"/>
                </a:cubicBezTo>
                <a:cubicBezTo>
                  <a:pt x="5100" y="1292"/>
                  <a:pt x="5126" y="1282"/>
                  <a:pt x="5145" y="1263"/>
                </a:cubicBezTo>
                <a:lnTo>
                  <a:pt x="5258" y="1150"/>
                </a:lnTo>
                <a:cubicBezTo>
                  <a:pt x="5460" y="1422"/>
                  <a:pt x="5477" y="1854"/>
                  <a:pt x="5301" y="2382"/>
                </a:cubicBezTo>
                <a:cubicBezTo>
                  <a:pt x="5119" y="2928"/>
                  <a:pt x="4753" y="3509"/>
                  <a:pt x="4262" y="4039"/>
                </a:cubicBezTo>
                <a:cubicBezTo>
                  <a:pt x="4226" y="3803"/>
                  <a:pt x="4117" y="3582"/>
                  <a:pt x="3946" y="3411"/>
                </a:cubicBezTo>
                <a:close/>
                <a:moveTo>
                  <a:pt x="5036" y="4502"/>
                </a:moveTo>
                <a:cubicBezTo>
                  <a:pt x="4862" y="4327"/>
                  <a:pt x="4640" y="4218"/>
                  <a:pt x="4399" y="4184"/>
                </a:cubicBezTo>
                <a:cubicBezTo>
                  <a:pt x="4914" y="3632"/>
                  <a:pt x="5298" y="3021"/>
                  <a:pt x="5490" y="2445"/>
                </a:cubicBezTo>
                <a:cubicBezTo>
                  <a:pt x="5593" y="2136"/>
                  <a:pt x="5635" y="1854"/>
                  <a:pt x="5617" y="1608"/>
                </a:cubicBezTo>
                <a:cubicBezTo>
                  <a:pt x="5910" y="2077"/>
                  <a:pt x="6067" y="2619"/>
                  <a:pt x="6067" y="3185"/>
                </a:cubicBezTo>
                <a:cubicBezTo>
                  <a:pt x="6067" y="3903"/>
                  <a:pt x="5815" y="4583"/>
                  <a:pt x="5352" y="5123"/>
                </a:cubicBezTo>
                <a:cubicBezTo>
                  <a:pt x="5316" y="4890"/>
                  <a:pt x="5206" y="4672"/>
                  <a:pt x="5036" y="4502"/>
                </a:cubicBezTo>
                <a:close/>
              </a:path>
            </a:pathLst>
          </a:cu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charset="-122"/>
              <a:ea typeface="微软雅黑" panose="020B0503020204020204" charset="-122"/>
            </a:endParaRPr>
          </a:p>
        </p:txBody>
      </p:sp>
      <p:cxnSp>
        <p:nvCxnSpPr>
          <p:cNvPr id="12" name="直接连接符 11"/>
          <p:cNvCxnSpPr/>
          <p:nvPr/>
        </p:nvCxnSpPr>
        <p:spPr>
          <a:xfrm>
            <a:off x="1958975" y="4406900"/>
            <a:ext cx="3957320" cy="0"/>
          </a:xfrm>
          <a:prstGeom prst="line">
            <a:avLst/>
          </a:prstGeom>
          <a:ln w="19050">
            <a:solidFill>
              <a:srgbClr val="526573"/>
            </a:solidFill>
            <a:prstDash val="sys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180590" y="4596765"/>
            <a:ext cx="3641725" cy="1198880"/>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06400" algn="l" fontAlgn="auto">
              <a:lnSpc>
                <a:spcPct val="150000"/>
              </a:lnSpc>
              <a:extLst>
                <a:ext uri="{35155182-B16C-46BC-9424-99874614C6A1}">
                  <wpsdc:indentchars xmlns:wpsdc="http://www.wps.cn/officeDocument/2017/drawingmlCustomData" val="200" checksum="1740828767"/>
                </a:ext>
              </a:extLst>
            </a:pPr>
            <a:r>
              <a:rPr lang="zh-CN" altLang="en-US" sz="1600" dirty="0">
                <a:solidFill>
                  <a:schemeClr val="bg1"/>
                </a:solidFill>
                <a:latin typeface="微软雅黑" panose="020B0503020204020204" charset="-122"/>
                <a:ea typeface="微软雅黑" panose="020B0503020204020204" charset="-122"/>
                <a:sym typeface="+mn-ea"/>
              </a:rPr>
              <a:t>具有较高的资金杠杆性，同样的资金可能被放大至十几倍或者是几十倍等比例。</a:t>
            </a:r>
            <a:endParaRPr lang="zh-CN" altLang="en-US" sz="1600" dirty="0">
              <a:solidFill>
                <a:schemeClr val="bg1"/>
              </a:solidFill>
              <a:latin typeface="微软雅黑" panose="020B0503020204020204" charset="-122"/>
              <a:ea typeface="微软雅黑" panose="020B0503020204020204" charset="-122"/>
              <a:sym typeface="+mn-ea"/>
            </a:endParaRPr>
          </a:p>
        </p:txBody>
      </p:sp>
      <p:sp>
        <p:nvSpPr>
          <p:cNvPr id="15" name="矩形 14"/>
          <p:cNvSpPr/>
          <p:nvPr/>
        </p:nvSpPr>
        <p:spPr>
          <a:xfrm>
            <a:off x="3526790" y="3998595"/>
            <a:ext cx="2301875" cy="368300"/>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b="1" dirty="0">
                <a:solidFill>
                  <a:schemeClr val="tx1"/>
                </a:solidFill>
                <a:latin typeface="微软雅黑" panose="020B0503020204020204" charset="-122"/>
                <a:ea typeface="微软雅黑" panose="020B0503020204020204" charset="-122"/>
              </a:rPr>
              <a:t>衍生品投资</a:t>
            </a:r>
            <a:endParaRPr lang="zh-CN" altLang="en-US" b="1" dirty="0">
              <a:solidFill>
                <a:schemeClr val="tx1"/>
              </a:solidFill>
              <a:latin typeface="微软雅黑" panose="020B0503020204020204" charset="-122"/>
              <a:ea typeface="微软雅黑" panose="020B0503020204020204" charset="-122"/>
            </a:endParaRPr>
          </a:p>
        </p:txBody>
      </p:sp>
      <p:sp>
        <p:nvSpPr>
          <p:cNvPr id="6" name="椭圆 11"/>
          <p:cNvSpPr/>
          <p:nvPr/>
        </p:nvSpPr>
        <p:spPr>
          <a:xfrm>
            <a:off x="6654800" y="3751580"/>
            <a:ext cx="727075" cy="598170"/>
          </a:xfrm>
          <a:custGeom>
            <a:avLst/>
            <a:gdLst>
              <a:gd name="connsiteX0" fmla="*/ 440068 w 607497"/>
              <a:gd name="connsiteY0" fmla="*/ 391268 h 499744"/>
              <a:gd name="connsiteX1" fmla="*/ 440068 w 607497"/>
              <a:gd name="connsiteY1" fmla="*/ 469334 h 499744"/>
              <a:gd name="connsiteX2" fmla="*/ 577038 w 607497"/>
              <a:gd name="connsiteY2" fmla="*/ 469334 h 499744"/>
              <a:gd name="connsiteX3" fmla="*/ 577038 w 607497"/>
              <a:gd name="connsiteY3" fmla="*/ 391268 h 499744"/>
              <a:gd name="connsiteX4" fmla="*/ 508507 w 607497"/>
              <a:gd name="connsiteY4" fmla="*/ 291692 h 499744"/>
              <a:gd name="connsiteX5" fmla="*/ 467462 w 607497"/>
              <a:gd name="connsiteY5" fmla="*/ 332672 h 499744"/>
              <a:gd name="connsiteX6" fmla="*/ 467462 w 607497"/>
              <a:gd name="connsiteY6" fmla="*/ 361043 h 499744"/>
              <a:gd name="connsiteX7" fmla="*/ 549644 w 607497"/>
              <a:gd name="connsiteY7" fmla="*/ 361043 h 499744"/>
              <a:gd name="connsiteX8" fmla="*/ 549644 w 607497"/>
              <a:gd name="connsiteY8" fmla="*/ 332672 h 499744"/>
              <a:gd name="connsiteX9" fmla="*/ 508507 w 607497"/>
              <a:gd name="connsiteY9" fmla="*/ 291692 h 499744"/>
              <a:gd name="connsiteX10" fmla="*/ 508507 w 607497"/>
              <a:gd name="connsiteY10" fmla="*/ 261374 h 499744"/>
              <a:gd name="connsiteX11" fmla="*/ 580010 w 607497"/>
              <a:gd name="connsiteY11" fmla="*/ 332672 h 499744"/>
              <a:gd name="connsiteX12" fmla="*/ 580010 w 607497"/>
              <a:gd name="connsiteY12" fmla="*/ 361228 h 499744"/>
              <a:gd name="connsiteX13" fmla="*/ 607497 w 607497"/>
              <a:gd name="connsiteY13" fmla="*/ 390804 h 499744"/>
              <a:gd name="connsiteX14" fmla="*/ 607497 w 607497"/>
              <a:gd name="connsiteY14" fmla="*/ 469890 h 499744"/>
              <a:gd name="connsiteX15" fmla="*/ 577596 w 607497"/>
              <a:gd name="connsiteY15" fmla="*/ 499744 h 499744"/>
              <a:gd name="connsiteX16" fmla="*/ 439603 w 607497"/>
              <a:gd name="connsiteY16" fmla="*/ 499744 h 499744"/>
              <a:gd name="connsiteX17" fmla="*/ 409702 w 607497"/>
              <a:gd name="connsiteY17" fmla="*/ 469890 h 499744"/>
              <a:gd name="connsiteX18" fmla="*/ 409702 w 607497"/>
              <a:gd name="connsiteY18" fmla="*/ 390804 h 499744"/>
              <a:gd name="connsiteX19" fmla="*/ 437096 w 607497"/>
              <a:gd name="connsiteY19" fmla="*/ 361228 h 499744"/>
              <a:gd name="connsiteX20" fmla="*/ 437096 w 607497"/>
              <a:gd name="connsiteY20" fmla="*/ 332672 h 499744"/>
              <a:gd name="connsiteX21" fmla="*/ 508507 w 607497"/>
              <a:gd name="connsiteY21" fmla="*/ 261374 h 499744"/>
              <a:gd name="connsiteX22" fmla="*/ 360977 w 607497"/>
              <a:gd name="connsiteY22" fmla="*/ 231737 h 499744"/>
              <a:gd name="connsiteX23" fmla="*/ 379077 w 607497"/>
              <a:gd name="connsiteY23" fmla="*/ 249767 h 499744"/>
              <a:gd name="connsiteX24" fmla="*/ 360977 w 607497"/>
              <a:gd name="connsiteY24" fmla="*/ 267797 h 499744"/>
              <a:gd name="connsiteX25" fmla="*/ 342877 w 607497"/>
              <a:gd name="connsiteY25" fmla="*/ 249767 h 499744"/>
              <a:gd name="connsiteX26" fmla="*/ 360977 w 607497"/>
              <a:gd name="connsiteY26" fmla="*/ 231737 h 499744"/>
              <a:gd name="connsiteX27" fmla="*/ 283108 w 607497"/>
              <a:gd name="connsiteY27" fmla="*/ 231737 h 499744"/>
              <a:gd name="connsiteX28" fmla="*/ 301173 w 607497"/>
              <a:gd name="connsiteY28" fmla="*/ 249767 h 499744"/>
              <a:gd name="connsiteX29" fmla="*/ 283108 w 607497"/>
              <a:gd name="connsiteY29" fmla="*/ 267797 h 499744"/>
              <a:gd name="connsiteX30" fmla="*/ 265043 w 607497"/>
              <a:gd name="connsiteY30" fmla="*/ 249767 h 499744"/>
              <a:gd name="connsiteX31" fmla="*/ 283108 w 607497"/>
              <a:gd name="connsiteY31" fmla="*/ 231737 h 499744"/>
              <a:gd name="connsiteX32" fmla="*/ 205240 w 607497"/>
              <a:gd name="connsiteY32" fmla="*/ 231737 h 499744"/>
              <a:gd name="connsiteX33" fmla="*/ 223270 w 607497"/>
              <a:gd name="connsiteY33" fmla="*/ 249767 h 499744"/>
              <a:gd name="connsiteX34" fmla="*/ 205240 w 607497"/>
              <a:gd name="connsiteY34" fmla="*/ 267797 h 499744"/>
              <a:gd name="connsiteX35" fmla="*/ 187210 w 607497"/>
              <a:gd name="connsiteY35" fmla="*/ 249767 h 499744"/>
              <a:gd name="connsiteX36" fmla="*/ 205240 w 607497"/>
              <a:gd name="connsiteY36" fmla="*/ 231737 h 499744"/>
              <a:gd name="connsiteX37" fmla="*/ 283279 w 607497"/>
              <a:gd name="connsiteY37" fmla="*/ 0 h 499744"/>
              <a:gd name="connsiteX38" fmla="*/ 564608 w 607497"/>
              <a:gd name="connsiteY38" fmla="*/ 221726 h 499744"/>
              <a:gd name="connsiteX39" fmla="*/ 551516 w 607497"/>
              <a:gd name="connsiteY39" fmla="*/ 238689 h 499744"/>
              <a:gd name="connsiteX40" fmla="*/ 534525 w 607497"/>
              <a:gd name="connsiteY40" fmla="*/ 225526 h 499744"/>
              <a:gd name="connsiteX41" fmla="*/ 283093 w 607497"/>
              <a:gd name="connsiteY41" fmla="*/ 30033 h 499744"/>
              <a:gd name="connsiteX42" fmla="*/ 30176 w 607497"/>
              <a:gd name="connsiteY42" fmla="*/ 249534 h 499744"/>
              <a:gd name="connsiteX43" fmla="*/ 85791 w 607497"/>
              <a:gd name="connsiteY43" fmla="*/ 386723 h 499744"/>
              <a:gd name="connsiteX44" fmla="*/ 88855 w 607497"/>
              <a:gd name="connsiteY44" fmla="*/ 402295 h 499744"/>
              <a:gd name="connsiteX45" fmla="*/ 56823 w 607497"/>
              <a:gd name="connsiteY45" fmla="*/ 451609 h 499744"/>
              <a:gd name="connsiteX46" fmla="*/ 129708 w 607497"/>
              <a:gd name="connsiteY46" fmla="*/ 433533 h 499744"/>
              <a:gd name="connsiteX47" fmla="*/ 145121 w 607497"/>
              <a:gd name="connsiteY47" fmla="*/ 433441 h 499744"/>
              <a:gd name="connsiteX48" fmla="*/ 283279 w 607497"/>
              <a:gd name="connsiteY48" fmla="*/ 469128 h 499744"/>
              <a:gd name="connsiteX49" fmla="*/ 361735 w 607497"/>
              <a:gd name="connsiteY49" fmla="*/ 458376 h 499744"/>
              <a:gd name="connsiteX50" fmla="*/ 380398 w 607497"/>
              <a:gd name="connsiteY50" fmla="*/ 468943 h 499744"/>
              <a:gd name="connsiteX51" fmla="*/ 369999 w 607497"/>
              <a:gd name="connsiteY51" fmla="*/ 487574 h 499744"/>
              <a:gd name="connsiteX52" fmla="*/ 283279 w 607497"/>
              <a:gd name="connsiteY52" fmla="*/ 499532 h 499744"/>
              <a:gd name="connsiteX53" fmla="*/ 137693 w 607497"/>
              <a:gd name="connsiteY53" fmla="*/ 464123 h 499744"/>
              <a:gd name="connsiteX54" fmla="*/ 33054 w 607497"/>
              <a:gd name="connsiteY54" fmla="*/ 480252 h 499744"/>
              <a:gd name="connsiteX55" fmla="*/ 14206 w 607497"/>
              <a:gd name="connsiteY55" fmla="*/ 463103 h 499744"/>
              <a:gd name="connsiteX56" fmla="*/ 24048 w 607497"/>
              <a:gd name="connsiteY56" fmla="*/ 439280 h 499744"/>
              <a:gd name="connsiteX57" fmla="*/ 57101 w 607497"/>
              <a:gd name="connsiteY57" fmla="*/ 400163 h 499744"/>
              <a:gd name="connsiteX58" fmla="*/ 0 w 607497"/>
              <a:gd name="connsiteY58" fmla="*/ 249812 h 499744"/>
              <a:gd name="connsiteX59" fmla="*/ 283279 w 607497"/>
              <a:gd name="connsiteY59" fmla="*/ 0 h 4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497" h="499744">
                <a:moveTo>
                  <a:pt x="440068" y="391268"/>
                </a:moveTo>
                <a:lnTo>
                  <a:pt x="440068" y="469334"/>
                </a:lnTo>
                <a:lnTo>
                  <a:pt x="577038" y="469334"/>
                </a:lnTo>
                <a:lnTo>
                  <a:pt x="577038" y="391268"/>
                </a:lnTo>
                <a:close/>
                <a:moveTo>
                  <a:pt x="508507" y="291692"/>
                </a:moveTo>
                <a:cubicBezTo>
                  <a:pt x="485848" y="291692"/>
                  <a:pt x="467462" y="310049"/>
                  <a:pt x="467462" y="332672"/>
                </a:cubicBezTo>
                <a:lnTo>
                  <a:pt x="467462" y="361043"/>
                </a:lnTo>
                <a:lnTo>
                  <a:pt x="549644" y="361043"/>
                </a:lnTo>
                <a:lnTo>
                  <a:pt x="549644" y="332672"/>
                </a:lnTo>
                <a:cubicBezTo>
                  <a:pt x="549644" y="310049"/>
                  <a:pt x="531165" y="291692"/>
                  <a:pt x="508507" y="291692"/>
                </a:cubicBezTo>
                <a:close/>
                <a:moveTo>
                  <a:pt x="508507" y="261374"/>
                </a:moveTo>
                <a:cubicBezTo>
                  <a:pt x="547880" y="261374"/>
                  <a:pt x="580010" y="293361"/>
                  <a:pt x="580010" y="332672"/>
                </a:cubicBezTo>
                <a:lnTo>
                  <a:pt x="580010" y="361228"/>
                </a:lnTo>
                <a:cubicBezTo>
                  <a:pt x="595239" y="362526"/>
                  <a:pt x="607311" y="375228"/>
                  <a:pt x="607497" y="390804"/>
                </a:cubicBezTo>
                <a:lnTo>
                  <a:pt x="607497" y="469890"/>
                </a:lnTo>
                <a:cubicBezTo>
                  <a:pt x="607497" y="486393"/>
                  <a:pt x="594125" y="499744"/>
                  <a:pt x="577596" y="499744"/>
                </a:cubicBezTo>
                <a:lnTo>
                  <a:pt x="439603" y="499744"/>
                </a:lnTo>
                <a:cubicBezTo>
                  <a:pt x="423074" y="499744"/>
                  <a:pt x="409702" y="486393"/>
                  <a:pt x="409702" y="469890"/>
                </a:cubicBezTo>
                <a:lnTo>
                  <a:pt x="409702" y="390804"/>
                </a:lnTo>
                <a:cubicBezTo>
                  <a:pt x="409702" y="375228"/>
                  <a:pt x="421867" y="362526"/>
                  <a:pt x="437096" y="361228"/>
                </a:cubicBezTo>
                <a:lnTo>
                  <a:pt x="437096" y="332672"/>
                </a:lnTo>
                <a:cubicBezTo>
                  <a:pt x="437096" y="293361"/>
                  <a:pt x="469133" y="261374"/>
                  <a:pt x="508507" y="261374"/>
                </a:cubicBezTo>
                <a:close/>
                <a:moveTo>
                  <a:pt x="360977" y="231737"/>
                </a:moveTo>
                <a:cubicBezTo>
                  <a:pt x="370973" y="231737"/>
                  <a:pt x="379077" y="239809"/>
                  <a:pt x="379077" y="249767"/>
                </a:cubicBezTo>
                <a:cubicBezTo>
                  <a:pt x="379077" y="259725"/>
                  <a:pt x="370973" y="267797"/>
                  <a:pt x="360977" y="267797"/>
                </a:cubicBezTo>
                <a:cubicBezTo>
                  <a:pt x="350981" y="267797"/>
                  <a:pt x="342877" y="259725"/>
                  <a:pt x="342877" y="249767"/>
                </a:cubicBezTo>
                <a:cubicBezTo>
                  <a:pt x="342877" y="239809"/>
                  <a:pt x="350981" y="231737"/>
                  <a:pt x="360977" y="231737"/>
                </a:cubicBezTo>
                <a:close/>
                <a:moveTo>
                  <a:pt x="283108" y="231737"/>
                </a:moveTo>
                <a:cubicBezTo>
                  <a:pt x="293085" y="231737"/>
                  <a:pt x="301173" y="239809"/>
                  <a:pt x="301173" y="249767"/>
                </a:cubicBezTo>
                <a:cubicBezTo>
                  <a:pt x="301173" y="259725"/>
                  <a:pt x="293085" y="267797"/>
                  <a:pt x="283108" y="267797"/>
                </a:cubicBezTo>
                <a:cubicBezTo>
                  <a:pt x="273131" y="267797"/>
                  <a:pt x="265043" y="259725"/>
                  <a:pt x="265043" y="249767"/>
                </a:cubicBezTo>
                <a:cubicBezTo>
                  <a:pt x="265043" y="239809"/>
                  <a:pt x="273131" y="231737"/>
                  <a:pt x="283108" y="231737"/>
                </a:cubicBezTo>
                <a:close/>
                <a:moveTo>
                  <a:pt x="205240" y="231737"/>
                </a:moveTo>
                <a:cubicBezTo>
                  <a:pt x="215198" y="231737"/>
                  <a:pt x="223270" y="239809"/>
                  <a:pt x="223270" y="249767"/>
                </a:cubicBezTo>
                <a:cubicBezTo>
                  <a:pt x="223270" y="259725"/>
                  <a:pt x="215198" y="267797"/>
                  <a:pt x="205240" y="267797"/>
                </a:cubicBezTo>
                <a:cubicBezTo>
                  <a:pt x="195282" y="267797"/>
                  <a:pt x="187210" y="259725"/>
                  <a:pt x="187210" y="249767"/>
                </a:cubicBezTo>
                <a:cubicBezTo>
                  <a:pt x="187210" y="239809"/>
                  <a:pt x="195282" y="231737"/>
                  <a:pt x="205240" y="231737"/>
                </a:cubicBezTo>
                <a:close/>
                <a:moveTo>
                  <a:pt x="283279" y="0"/>
                </a:moveTo>
                <a:cubicBezTo>
                  <a:pt x="427843" y="0"/>
                  <a:pt x="548917" y="95568"/>
                  <a:pt x="564608" y="221726"/>
                </a:cubicBezTo>
                <a:cubicBezTo>
                  <a:pt x="565722" y="229976"/>
                  <a:pt x="559780" y="237669"/>
                  <a:pt x="551516" y="238689"/>
                </a:cubicBezTo>
                <a:cubicBezTo>
                  <a:pt x="543253" y="239801"/>
                  <a:pt x="535546" y="233869"/>
                  <a:pt x="534525" y="225526"/>
                </a:cubicBezTo>
                <a:cubicBezTo>
                  <a:pt x="520598" y="114107"/>
                  <a:pt x="412523" y="30033"/>
                  <a:pt x="283093" y="30033"/>
                </a:cubicBezTo>
                <a:cubicBezTo>
                  <a:pt x="143636" y="30033"/>
                  <a:pt x="30176" y="128568"/>
                  <a:pt x="30176" y="249534"/>
                </a:cubicBezTo>
                <a:cubicBezTo>
                  <a:pt x="30176" y="299960"/>
                  <a:pt x="49395" y="347420"/>
                  <a:pt x="85791" y="386723"/>
                </a:cubicBezTo>
                <a:cubicBezTo>
                  <a:pt x="89598" y="390894"/>
                  <a:pt x="90898" y="397012"/>
                  <a:pt x="88855" y="402295"/>
                </a:cubicBezTo>
                <a:cubicBezTo>
                  <a:pt x="81613" y="421947"/>
                  <a:pt x="70843" y="438539"/>
                  <a:pt x="56823" y="451609"/>
                </a:cubicBezTo>
                <a:cubicBezTo>
                  <a:pt x="77342" y="451980"/>
                  <a:pt x="104454" y="448643"/>
                  <a:pt x="129708" y="433533"/>
                </a:cubicBezTo>
                <a:cubicBezTo>
                  <a:pt x="134444" y="430845"/>
                  <a:pt x="140386" y="430753"/>
                  <a:pt x="145121" y="433441"/>
                </a:cubicBezTo>
                <a:cubicBezTo>
                  <a:pt x="186346" y="456800"/>
                  <a:pt x="234069" y="469128"/>
                  <a:pt x="283279" y="469128"/>
                </a:cubicBezTo>
                <a:cubicBezTo>
                  <a:pt x="310112" y="469128"/>
                  <a:pt x="336481" y="465606"/>
                  <a:pt x="361735" y="458376"/>
                </a:cubicBezTo>
                <a:cubicBezTo>
                  <a:pt x="369813" y="456151"/>
                  <a:pt x="378169" y="460878"/>
                  <a:pt x="380398" y="468943"/>
                </a:cubicBezTo>
                <a:cubicBezTo>
                  <a:pt x="382812" y="476915"/>
                  <a:pt x="378076" y="485257"/>
                  <a:pt x="369999" y="487574"/>
                </a:cubicBezTo>
                <a:cubicBezTo>
                  <a:pt x="342051" y="495639"/>
                  <a:pt x="312804" y="499532"/>
                  <a:pt x="283279" y="499532"/>
                </a:cubicBezTo>
                <a:cubicBezTo>
                  <a:pt x="231748" y="499532"/>
                  <a:pt x="181610" y="487296"/>
                  <a:pt x="137693" y="464123"/>
                </a:cubicBezTo>
                <a:cubicBezTo>
                  <a:pt x="97305" y="485072"/>
                  <a:pt x="55337" y="483403"/>
                  <a:pt x="33054" y="480252"/>
                </a:cubicBezTo>
                <a:cubicBezTo>
                  <a:pt x="23676" y="479047"/>
                  <a:pt x="16341" y="472280"/>
                  <a:pt x="14206" y="463103"/>
                </a:cubicBezTo>
                <a:cubicBezTo>
                  <a:pt x="12256" y="453834"/>
                  <a:pt x="15970" y="444471"/>
                  <a:pt x="24048" y="439280"/>
                </a:cubicBezTo>
                <a:cubicBezTo>
                  <a:pt x="38346" y="429826"/>
                  <a:pt x="49395" y="416756"/>
                  <a:pt x="57101" y="400163"/>
                </a:cubicBezTo>
                <a:cubicBezTo>
                  <a:pt x="20148" y="357060"/>
                  <a:pt x="0" y="304039"/>
                  <a:pt x="0" y="249812"/>
                </a:cubicBezTo>
                <a:cubicBezTo>
                  <a:pt x="0" y="112068"/>
                  <a:pt x="127016" y="0"/>
                  <a:pt x="283279" y="0"/>
                </a:cubicBezTo>
                <a:close/>
              </a:path>
            </a:pathLst>
          </a:cu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charset="-122"/>
              <a:ea typeface="微软雅黑" panose="020B0503020204020204" charset="-122"/>
            </a:endParaRPr>
          </a:p>
        </p:txBody>
      </p:sp>
      <p:cxnSp>
        <p:nvCxnSpPr>
          <p:cNvPr id="7" name="直接连接符 6"/>
          <p:cNvCxnSpPr/>
          <p:nvPr/>
        </p:nvCxnSpPr>
        <p:spPr>
          <a:xfrm>
            <a:off x="7395845" y="4406900"/>
            <a:ext cx="3957320" cy="0"/>
          </a:xfrm>
          <a:prstGeom prst="line">
            <a:avLst/>
          </a:prstGeom>
          <a:ln w="19050">
            <a:solidFill>
              <a:srgbClr val="526573"/>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8928735" y="3998595"/>
            <a:ext cx="2301875" cy="368300"/>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b="1" dirty="0">
                <a:solidFill>
                  <a:schemeClr val="tx1"/>
                </a:solidFill>
                <a:latin typeface="微软雅黑" panose="020B0503020204020204" charset="-122"/>
                <a:ea typeface="微软雅黑" panose="020B0503020204020204" charset="-122"/>
              </a:rPr>
              <a:t>另类投资</a:t>
            </a:r>
            <a:endParaRPr lang="zh-CN" altLang="en-US" b="1" dirty="0">
              <a:solidFill>
                <a:schemeClr val="tx1"/>
              </a:solidFill>
              <a:latin typeface="微软雅黑" panose="020B0503020204020204" charset="-122"/>
              <a:ea typeface="微软雅黑" panose="020B0503020204020204" charset="-122"/>
            </a:endParaRPr>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58" name="矩形 57"/>
          <p:cNvSpPr/>
          <p:nvPr/>
        </p:nvSpPr>
        <p:spPr>
          <a:xfrm>
            <a:off x="656051" y="250060"/>
            <a:ext cx="45967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3.1</a:t>
            </a:r>
            <a:r>
              <a:rPr lang="zh-CN" altLang="en-US" sz="2800" dirty="0">
                <a:solidFill>
                  <a:srgbClr val="FF9618"/>
                </a:solidFill>
                <a:latin typeface="微软雅黑" panose="020B0503020204020204" charset="-122"/>
                <a:ea typeface="微软雅黑" panose="020B0503020204020204" charset="-122"/>
                <a:sym typeface="+mn-ea"/>
              </a:rPr>
              <a:t>证券投资的种类（</a:t>
            </a:r>
            <a:r>
              <a:rPr lang="zh-CN" altLang="en-US" sz="2800" dirty="0">
                <a:solidFill>
                  <a:srgbClr val="FF9618"/>
                </a:solidFill>
                <a:latin typeface="微软雅黑" panose="020B0503020204020204" charset="-122"/>
                <a:ea typeface="微软雅黑" panose="020B0503020204020204" charset="-122"/>
                <a:sym typeface="+mn-ea"/>
              </a:rPr>
              <a:t>性质）</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26" name="文本框 25"/>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
        <p:nvSpPr>
          <p:cNvPr id="33" name="矩形 32"/>
          <p:cNvSpPr/>
          <p:nvPr/>
        </p:nvSpPr>
        <p:spPr>
          <a:xfrm>
            <a:off x="7532370" y="4596765"/>
            <a:ext cx="3660140" cy="1198880"/>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06400" algn="l" fontAlgn="auto">
              <a:lnSpc>
                <a:spcPct val="150000"/>
              </a:lnSpc>
              <a:extLst>
                <a:ext uri="{35155182-B16C-46BC-9424-99874614C6A1}">
                  <wpsdc:indentchars xmlns:wpsdc="http://www.wps.cn/officeDocument/2017/drawingmlCustomData" val="200" checksum="1740828767"/>
                </a:ext>
              </a:extLst>
            </a:pPr>
            <a:r>
              <a:rPr lang="zh-CN" altLang="en-US" sz="1600" dirty="0">
                <a:solidFill>
                  <a:schemeClr val="bg1"/>
                </a:solidFill>
                <a:latin typeface="微软雅黑" panose="020B0503020204020204" charset="-122"/>
                <a:ea typeface="微软雅黑" panose="020B0503020204020204" charset="-122"/>
                <a:sym typeface="+mn-ea"/>
              </a:rPr>
              <a:t>并无明确具体的定义，“另类”既可以体现在投资标的资产上和投资策略上，也可以体现在投资的组织形式上。</a:t>
            </a:r>
            <a:endParaRPr lang="zh-CN" altLang="en-US" sz="1600" dirty="0">
              <a:solidFill>
                <a:schemeClr val="bg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downLeft)">
                                      <p:cBhvr>
                                        <p:cTn id="7" dur="500"/>
                                        <p:tgtEl>
                                          <p:spTgt spid="2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Left)">
                                      <p:cBhvr>
                                        <p:cTn id="10" dur="500"/>
                                        <p:tgtEl>
                                          <p:spTgt spid="21"/>
                                        </p:tgtEl>
                                      </p:cBhvr>
                                    </p:animEffect>
                                  </p:childTnLst>
                                </p:cTn>
                              </p:par>
                              <p:par>
                                <p:cTn id="11" presetID="18" presetClass="entr" presetSubtype="12"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strips(downLeft)">
                                      <p:cBhvr>
                                        <p:cTn id="13" dur="500"/>
                                        <p:tgtEl>
                                          <p:spTgt spid="2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trips(downLeft)">
                                      <p:cBhvr>
                                        <p:cTn id="16" dur="500"/>
                                        <p:tgtEl>
                                          <p:spTgt spid="24"/>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strips(down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Left)">
                                      <p:cBhvr>
                                        <p:cTn id="24" dur="500"/>
                                        <p:tgtEl>
                                          <p:spTgt spid="16"/>
                                        </p:tgtEl>
                                      </p:cBhvr>
                                    </p:animEffect>
                                  </p:childTnLst>
                                </p:cTn>
                              </p:par>
                              <p:par>
                                <p:cTn id="25" presetID="18" presetClass="entr" presetSubtype="12"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trips(downLeft)">
                                      <p:cBhvr>
                                        <p:cTn id="27" dur="500"/>
                                        <p:tgtEl>
                                          <p:spTgt spid="17"/>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strips(downLeft)">
                                      <p:cBhvr>
                                        <p:cTn id="30" dur="500"/>
                                        <p:tgtEl>
                                          <p:spTgt spid="19"/>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strips(down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strips(downLeft)">
                                      <p:cBhvr>
                                        <p:cTn id="38" dur="500"/>
                                        <p:tgtEl>
                                          <p:spTgt spid="31"/>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trips(downLeft)">
                                      <p:cBhvr>
                                        <p:cTn id="41" dur="500"/>
                                        <p:tgtEl>
                                          <p:spTgt spid="11"/>
                                        </p:tgtEl>
                                      </p:cBhvr>
                                    </p:animEffect>
                                  </p:childTnLst>
                                </p:cTn>
                              </p:par>
                              <p:par>
                                <p:cTn id="42" presetID="18" presetClass="entr" presetSubtype="12"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strips(downLeft)">
                                      <p:cBhvr>
                                        <p:cTn id="44" dur="500"/>
                                        <p:tgtEl>
                                          <p:spTgt spid="12"/>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strips(downLeft)">
                                      <p:cBhvr>
                                        <p:cTn id="47" dur="500"/>
                                        <p:tgtEl>
                                          <p:spTgt spid="14"/>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strips(down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strips(downLeft)">
                                      <p:cBhvr>
                                        <p:cTn id="55" dur="500"/>
                                        <p:tgtEl>
                                          <p:spTgt spid="32"/>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strips(downLeft)">
                                      <p:cBhvr>
                                        <p:cTn id="58" dur="500"/>
                                        <p:tgtEl>
                                          <p:spTgt spid="6"/>
                                        </p:tgtEl>
                                      </p:cBhvr>
                                    </p:animEffect>
                                  </p:childTnLst>
                                </p:cTn>
                              </p:par>
                              <p:par>
                                <p:cTn id="59" presetID="18" presetClass="entr" presetSubtype="12"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strips(downLeft)">
                                      <p:cBhvr>
                                        <p:cTn id="61" dur="500"/>
                                        <p:tgtEl>
                                          <p:spTgt spid="7"/>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strips(downLeft)">
                                      <p:cBhvr>
                                        <p:cTn id="64" dur="500"/>
                                        <p:tgtEl>
                                          <p:spTgt spid="10"/>
                                        </p:tgtEl>
                                      </p:cBhvr>
                                    </p:animEffect>
                                  </p:childTnLst>
                                </p:cTn>
                              </p:par>
                              <p:par>
                                <p:cTn id="65" presetID="18" presetClass="entr" presetSubtype="12"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strips(downLeft)">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1" grpId="0" animBg="1"/>
      <p:bldP spid="24" grpId="0"/>
      <p:bldP spid="25" grpId="0"/>
      <p:bldP spid="27" grpId="1" animBg="1"/>
      <p:bldP spid="21" grpId="1" animBg="1"/>
      <p:bldP spid="24" grpId="1"/>
      <p:bldP spid="25" grpId="1"/>
      <p:bldP spid="16" grpId="0" animBg="1"/>
      <p:bldP spid="19" grpId="0" bldLvl="0" animBg="1"/>
      <p:bldP spid="20" grpId="0"/>
      <p:bldP spid="16" grpId="1" animBg="1"/>
      <p:bldP spid="19" grpId="1" animBg="1"/>
      <p:bldP spid="20" grpId="1"/>
      <p:bldP spid="31" grpId="0" animBg="1"/>
      <p:bldP spid="11" grpId="0" animBg="1"/>
      <p:bldP spid="14" grpId="0"/>
      <p:bldP spid="15" grpId="0"/>
      <p:bldP spid="31" grpId="1" animBg="1"/>
      <p:bldP spid="11" grpId="1" animBg="1"/>
      <p:bldP spid="14" grpId="1"/>
      <p:bldP spid="15" grpId="1"/>
      <p:bldP spid="32" grpId="0" bldLvl="0" animBg="1"/>
      <p:bldP spid="6" grpId="0" animBg="1"/>
      <p:bldP spid="10" grpId="0"/>
      <p:bldP spid="33" grpId="0"/>
      <p:bldP spid="32" grpId="1" animBg="1"/>
      <p:bldP spid="6" grpId="1" animBg="1"/>
      <p:bldP spid="10" grpId="1"/>
      <p:bldP spid="3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 name="直接连接符 8"/>
          <p:cNvCxnSpPr/>
          <p:nvPr/>
        </p:nvCxnSpPr>
        <p:spPr>
          <a:xfrm>
            <a:off x="1891072" y="3064044"/>
            <a:ext cx="8394700" cy="0"/>
          </a:xfrm>
          <a:prstGeom prst="line">
            <a:avLst/>
          </a:prstGeom>
          <a:ln w="127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2" name="矩形 1"/>
          <p:cNvSpPr/>
          <p:nvPr/>
        </p:nvSpPr>
        <p:spPr>
          <a:xfrm>
            <a:off x="656686" y="252600"/>
            <a:ext cx="35299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3.2</a:t>
            </a:r>
            <a:r>
              <a:rPr lang="zh-CN" altLang="en-US" sz="2800" dirty="0">
                <a:solidFill>
                  <a:srgbClr val="FF9618"/>
                </a:solidFill>
                <a:latin typeface="微软雅黑" panose="020B0503020204020204" charset="-122"/>
                <a:ea typeface="微软雅黑" panose="020B0503020204020204" charset="-122"/>
                <a:sym typeface="+mn-ea"/>
              </a:rPr>
              <a:t>证券投资五</a:t>
            </a:r>
            <a:r>
              <a:rPr lang="zh-CN" altLang="en-US" sz="2800" dirty="0">
                <a:solidFill>
                  <a:srgbClr val="FF9618"/>
                </a:solidFill>
                <a:latin typeface="微软雅黑" panose="020B0503020204020204" charset="-122"/>
                <a:ea typeface="微软雅黑" panose="020B0503020204020204" charset="-122"/>
                <a:sym typeface="+mn-ea"/>
              </a:rPr>
              <a:t>大种类</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grpSp>
        <p:nvGrpSpPr>
          <p:cNvPr id="4" name="组合 3"/>
          <p:cNvGrpSpPr/>
          <p:nvPr/>
        </p:nvGrpSpPr>
        <p:grpSpPr>
          <a:xfrm>
            <a:off x="658495" y="1743075"/>
            <a:ext cx="2296160" cy="3372485"/>
            <a:chOff x="1037" y="2745"/>
            <a:chExt cx="3616" cy="5311"/>
          </a:xfrm>
        </p:grpSpPr>
        <p:grpSp>
          <p:nvGrpSpPr>
            <p:cNvPr id="10" name="išľídê"/>
            <p:cNvGrpSpPr/>
            <p:nvPr/>
          </p:nvGrpSpPr>
          <p:grpSpPr>
            <a:xfrm>
              <a:off x="1037" y="4050"/>
              <a:ext cx="3616" cy="4007"/>
              <a:chOff x="670318" y="2482831"/>
              <a:chExt cx="2296160" cy="2544516"/>
            </a:xfrm>
          </p:grpSpPr>
          <p:grpSp>
            <p:nvGrpSpPr>
              <p:cNvPr id="57" name="íşľídé"/>
              <p:cNvGrpSpPr/>
              <p:nvPr/>
            </p:nvGrpSpPr>
            <p:grpSpPr>
              <a:xfrm>
                <a:off x="670318" y="3179497"/>
                <a:ext cx="2296160" cy="1847850"/>
                <a:chOff x="559567" y="4286277"/>
                <a:chExt cx="2296160" cy="1847850"/>
              </a:xfrm>
            </p:grpSpPr>
            <p:sp>
              <p:nvSpPr>
                <p:cNvPr id="61" name="îsľïḍè"/>
                <p:cNvSpPr txBox="1"/>
                <p:nvPr/>
              </p:nvSpPr>
              <p:spPr>
                <a:xfrm>
                  <a:off x="559567" y="4733317"/>
                  <a:ext cx="2296160" cy="1400810"/>
                </a:xfrm>
                <a:prstGeom prst="rect">
                  <a:avLst/>
                </a:prstGeom>
                <a:noFill/>
                <a:ln>
                  <a:no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28600" indent="-228600" algn="l" fontAlgn="auto">
                    <a:lnSpc>
                      <a:spcPct val="150000"/>
                    </a:lnSpc>
                    <a:spcBef>
                      <a:spcPct val="0"/>
                    </a:spcBef>
                    <a:buFont typeface="+mj-ea"/>
                    <a:buAutoNum type="circleNumDbPlain"/>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证明股东所持股份的凭证；</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marL="228600" indent="-228600" algn="l" fontAlgn="auto">
                    <a:lnSpc>
                      <a:spcPct val="150000"/>
                    </a:lnSpc>
                    <a:spcBef>
                      <a:spcPct val="0"/>
                    </a:spcBef>
                    <a:buFont typeface="+mj-ea"/>
                    <a:buAutoNum type="circleNumDbPlain"/>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包含有经济利益，且可以上市流通转让</a:t>
                  </a:r>
                  <a:r>
                    <a:rPr lang="zh-CN" altLang="en-US" sz="1600" dirty="0">
                      <a:latin typeface="微软雅黑" panose="020B0503020204020204" charset="-122"/>
                      <a:ea typeface="微软雅黑" panose="020B0503020204020204" charset="-122"/>
                      <a:cs typeface="微软雅黑" panose="020B0503020204020204" charset="-122"/>
                    </a:rPr>
                    <a:t>。</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62" name="îṡľiďe"/>
                <p:cNvSpPr/>
                <p:nvPr/>
              </p:nvSpPr>
              <p:spPr>
                <a:xfrm>
                  <a:off x="913897" y="4286277"/>
                  <a:ext cx="1828978" cy="446763"/>
                </a:xfrm>
                <a:prstGeom prst="rect">
                  <a:avLst/>
                </a:prstGeom>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zh-CN" altLang="en-US" sz="2000" b="1" dirty="0">
                      <a:latin typeface="微软雅黑" panose="020B0503020204020204" charset="-122"/>
                      <a:ea typeface="微软雅黑" panose="020B0503020204020204" charset="-122"/>
                    </a:rPr>
                    <a:t>股票</a:t>
                  </a:r>
                  <a:endParaRPr lang="zh-CN" altLang="en-US" sz="2000" b="1" dirty="0">
                    <a:latin typeface="微软雅黑" panose="020B0503020204020204" charset="-122"/>
                    <a:ea typeface="微软雅黑" panose="020B0503020204020204" charset="-122"/>
                  </a:endParaRPr>
                </a:p>
              </p:txBody>
            </p:sp>
          </p:grpSp>
          <p:grpSp>
            <p:nvGrpSpPr>
              <p:cNvPr id="58" name="ïSḷiďe"/>
              <p:cNvGrpSpPr/>
              <p:nvPr/>
            </p:nvGrpSpPr>
            <p:grpSpPr>
              <a:xfrm>
                <a:off x="1903137" y="2482831"/>
                <a:ext cx="72000" cy="527678"/>
                <a:chOff x="1903137" y="2482831"/>
                <a:chExt cx="72000" cy="527678"/>
              </a:xfrm>
            </p:grpSpPr>
            <p:cxnSp>
              <p:nvCxnSpPr>
                <p:cNvPr id="59" name="直接连接符 58"/>
                <p:cNvCxnSpPr/>
                <p:nvPr/>
              </p:nvCxnSpPr>
              <p:spPr>
                <a:xfrm>
                  <a:off x="1939137" y="2482831"/>
                  <a:ext cx="0" cy="455678"/>
                </a:xfrm>
                <a:prstGeom prst="line">
                  <a:avLst/>
                </a:prstGeom>
                <a:ln w="127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60" name="iŝḻíďe"/>
                <p:cNvSpPr/>
                <p:nvPr/>
              </p:nvSpPr>
              <p:spPr>
                <a:xfrm>
                  <a:off x="1903137" y="2938509"/>
                  <a:ext cx="72000" cy="72000"/>
                </a:xfrm>
                <a:prstGeom prst="ellipse">
                  <a:avLst/>
                </a:prstGeom>
                <a:solidFill>
                  <a:schemeClr val="accent1"/>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4400"/>
                  <a:endParaRPr lang="zh-CN" altLang="en-US" sz="2000" b="1" i="1">
                    <a:solidFill>
                      <a:schemeClr val="tx1"/>
                    </a:solidFill>
                    <a:latin typeface="微软雅黑" panose="020B0503020204020204" charset="-122"/>
                    <a:ea typeface="微软雅黑" panose="020B0503020204020204" charset="-122"/>
                  </a:endParaRPr>
                </a:p>
              </p:txBody>
            </p:sp>
          </p:grpSp>
        </p:grpSp>
        <p:sp>
          <p:nvSpPr>
            <p:cNvPr id="77" name="KSO_Shape"/>
            <p:cNvSpPr/>
            <p:nvPr/>
          </p:nvSpPr>
          <p:spPr bwMode="auto">
            <a:xfrm>
              <a:off x="2460" y="2745"/>
              <a:ext cx="1148" cy="1167"/>
            </a:xfrm>
            <a:custGeom>
              <a:avLst/>
              <a:gdLst>
                <a:gd name="T0" fmla="*/ 134077 w 5868"/>
                <a:gd name="T1" fmla="*/ 590892 h 4208"/>
                <a:gd name="T2" fmla="*/ 192837 w 5868"/>
                <a:gd name="T3" fmla="*/ 596084 h 4208"/>
                <a:gd name="T4" fmla="*/ 512935 w 5868"/>
                <a:gd name="T5" fmla="*/ 497764 h 4208"/>
                <a:gd name="T6" fmla="*/ 530465 w 5868"/>
                <a:gd name="T7" fmla="*/ 456230 h 4208"/>
                <a:gd name="T8" fmla="*/ 704473 w 5868"/>
                <a:gd name="T9" fmla="*/ 239797 h 4208"/>
                <a:gd name="T10" fmla="*/ 980744 w 5868"/>
                <a:gd name="T11" fmla="*/ 212215 h 4208"/>
                <a:gd name="T12" fmla="*/ 1253119 w 5868"/>
                <a:gd name="T13" fmla="*/ 253750 h 4208"/>
                <a:gd name="T14" fmla="*/ 1374859 w 5868"/>
                <a:gd name="T15" fmla="*/ 461746 h 4208"/>
                <a:gd name="T16" fmla="*/ 1400831 w 5868"/>
                <a:gd name="T17" fmla="*/ 505228 h 4208"/>
                <a:gd name="T18" fmla="*/ 1725798 w 5868"/>
                <a:gd name="T19" fmla="*/ 598031 h 4208"/>
                <a:gd name="T20" fmla="*/ 1779363 w 5868"/>
                <a:gd name="T21" fmla="*/ 585052 h 4208"/>
                <a:gd name="T22" fmla="*/ 1901104 w 5868"/>
                <a:gd name="T23" fmla="*/ 336494 h 4208"/>
                <a:gd name="T24" fmla="*/ 1897533 w 5868"/>
                <a:gd name="T25" fmla="*/ 289443 h 4208"/>
                <a:gd name="T26" fmla="*/ 1777740 w 5868"/>
                <a:gd name="T27" fmla="*/ 214162 h 4208"/>
                <a:gd name="T28" fmla="*/ 1493029 w 5868"/>
                <a:gd name="T29" fmla="*/ 92155 h 4208"/>
                <a:gd name="T30" fmla="*/ 1208318 w 5868"/>
                <a:gd name="T31" fmla="*/ 20767 h 4208"/>
                <a:gd name="T32" fmla="*/ 924256 w 5868"/>
                <a:gd name="T33" fmla="*/ 649 h 4208"/>
                <a:gd name="T34" fmla="*/ 639545 w 5868"/>
                <a:gd name="T35" fmla="*/ 30826 h 4208"/>
                <a:gd name="T36" fmla="*/ 355158 w 5868"/>
                <a:gd name="T37" fmla="*/ 112273 h 4208"/>
                <a:gd name="T38" fmla="*/ 70123 w 5868"/>
                <a:gd name="T39" fmla="*/ 244664 h 4208"/>
                <a:gd name="T40" fmla="*/ 3246 w 5868"/>
                <a:gd name="T41" fmla="*/ 297880 h 4208"/>
                <a:gd name="T42" fmla="*/ 10713 w 5868"/>
                <a:gd name="T43" fmla="*/ 355314 h 4208"/>
                <a:gd name="T44" fmla="*/ 772973 w 5868"/>
                <a:gd name="T45" fmla="*/ 339414 h 4208"/>
                <a:gd name="T46" fmla="*/ 960941 w 5868"/>
                <a:gd name="T47" fmla="*/ 320919 h 4208"/>
                <a:gd name="T48" fmla="*/ 1130729 w 5868"/>
                <a:gd name="T49" fmla="*/ 336169 h 4208"/>
                <a:gd name="T50" fmla="*/ 1259936 w 5868"/>
                <a:gd name="T51" fmla="*/ 525021 h 4208"/>
                <a:gd name="T52" fmla="*/ 1298244 w 5868"/>
                <a:gd name="T53" fmla="*/ 601925 h 4208"/>
                <a:gd name="T54" fmla="*/ 1598862 w 5868"/>
                <a:gd name="T55" fmla="*/ 671041 h 4208"/>
                <a:gd name="T56" fmla="*/ 1662168 w 5868"/>
                <a:gd name="T57" fmla="*/ 717767 h 4208"/>
                <a:gd name="T58" fmla="*/ 253546 w 5868"/>
                <a:gd name="T59" fmla="*/ 1210015 h 4208"/>
                <a:gd name="T60" fmla="*/ 273024 w 5868"/>
                <a:gd name="T61" fmla="*/ 698947 h 4208"/>
                <a:gd name="T62" fmla="*/ 576240 w 5868"/>
                <a:gd name="T63" fmla="*/ 620745 h 4208"/>
                <a:gd name="T64" fmla="*/ 641493 w 5868"/>
                <a:gd name="T65" fmla="*/ 585376 h 4208"/>
                <a:gd name="T66" fmla="*/ 662595 w 5868"/>
                <a:gd name="T67" fmla="*/ 367969 h 4208"/>
                <a:gd name="T68" fmla="*/ 1077163 w 5868"/>
                <a:gd name="T69" fmla="*/ 564933 h 4208"/>
                <a:gd name="T70" fmla="*/ 1178776 w 5868"/>
                <a:gd name="T71" fmla="*/ 636970 h 4208"/>
                <a:gd name="T72" fmla="*/ 1245003 w 5868"/>
                <a:gd name="T73" fmla="*/ 759302 h 4208"/>
                <a:gd name="T74" fmla="*/ 1252145 w 5868"/>
                <a:gd name="T75" fmla="*/ 867032 h 4208"/>
                <a:gd name="T76" fmla="*/ 1229095 w 5868"/>
                <a:gd name="T77" fmla="*/ 949452 h 4208"/>
                <a:gd name="T78" fmla="*/ 1125210 w 5868"/>
                <a:gd name="T79" fmla="*/ 852430 h 4208"/>
                <a:gd name="T80" fmla="*/ 1117094 w 5868"/>
                <a:gd name="T81" fmla="*/ 775851 h 4208"/>
                <a:gd name="T82" fmla="*/ 1079435 w 5868"/>
                <a:gd name="T83" fmla="*/ 716794 h 4208"/>
                <a:gd name="T84" fmla="*/ 1012883 w 5868"/>
                <a:gd name="T85" fmla="*/ 676882 h 4208"/>
                <a:gd name="T86" fmla="*/ 940164 w 5868"/>
                <a:gd name="T87" fmla="*/ 671365 h 4208"/>
                <a:gd name="T88" fmla="*/ 867768 w 5868"/>
                <a:gd name="T89" fmla="*/ 701867 h 4208"/>
                <a:gd name="T90" fmla="*/ 821994 w 5868"/>
                <a:gd name="T91" fmla="*/ 754434 h 4208"/>
                <a:gd name="T92" fmla="*/ 802515 w 5868"/>
                <a:gd name="T93" fmla="*/ 831662 h 4208"/>
                <a:gd name="T94" fmla="*/ 818423 w 5868"/>
                <a:gd name="T95" fmla="*/ 901752 h 4208"/>
                <a:gd name="T96" fmla="*/ 861600 w 5868"/>
                <a:gd name="T97" fmla="*/ 956590 h 4208"/>
                <a:gd name="T98" fmla="*/ 932048 w 5868"/>
                <a:gd name="T99" fmla="*/ 990337 h 4208"/>
                <a:gd name="T100" fmla="*/ 999573 w 5868"/>
                <a:gd name="T101" fmla="*/ 990013 h 4208"/>
                <a:gd name="T102" fmla="*/ 1060606 w 5868"/>
                <a:gd name="T103" fmla="*/ 962107 h 4208"/>
                <a:gd name="T104" fmla="*/ 1081058 w 5868"/>
                <a:gd name="T105" fmla="*/ 1096445 h 4208"/>
                <a:gd name="T106" fmla="*/ 964512 w 5868"/>
                <a:gd name="T107" fmla="*/ 1120781 h 4208"/>
                <a:gd name="T108" fmla="*/ 826863 w 5868"/>
                <a:gd name="T109" fmla="*/ 1085736 h 4208"/>
                <a:gd name="T110" fmla="*/ 732717 w 5868"/>
                <a:gd name="T111" fmla="*/ 1004614 h 4208"/>
                <a:gd name="T112" fmla="*/ 678827 w 5868"/>
                <a:gd name="T113" fmla="*/ 875793 h 4208"/>
                <a:gd name="T114" fmla="*/ 688241 w 5868"/>
                <a:gd name="T115" fmla="*/ 745673 h 4208"/>
                <a:gd name="T116" fmla="*/ 760312 w 5868"/>
                <a:gd name="T117" fmla="*/ 627235 h 4208"/>
                <a:gd name="T118" fmla="*/ 865171 w 5868"/>
                <a:gd name="T119" fmla="*/ 560066 h 4208"/>
                <a:gd name="T120" fmla="*/ 1577111 w 5868"/>
                <a:gd name="T121" fmla="*/ 1240842 h 4208"/>
                <a:gd name="T122" fmla="*/ 345419 w 5868"/>
                <a:gd name="T123" fmla="*/ 1240842 h 42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68" h="4208">
                  <a:moveTo>
                    <a:pt x="49" y="1128"/>
                  </a:moveTo>
                  <a:lnTo>
                    <a:pt x="49" y="1128"/>
                  </a:lnTo>
                  <a:lnTo>
                    <a:pt x="345" y="1748"/>
                  </a:lnTo>
                  <a:lnTo>
                    <a:pt x="354" y="1764"/>
                  </a:lnTo>
                  <a:lnTo>
                    <a:pt x="364" y="1778"/>
                  </a:lnTo>
                  <a:lnTo>
                    <a:pt x="375" y="1790"/>
                  </a:lnTo>
                  <a:lnTo>
                    <a:pt x="387" y="1803"/>
                  </a:lnTo>
                  <a:lnTo>
                    <a:pt x="400" y="1813"/>
                  </a:lnTo>
                  <a:lnTo>
                    <a:pt x="413" y="1821"/>
                  </a:lnTo>
                  <a:lnTo>
                    <a:pt x="428" y="1828"/>
                  </a:lnTo>
                  <a:lnTo>
                    <a:pt x="443" y="1834"/>
                  </a:lnTo>
                  <a:lnTo>
                    <a:pt x="460" y="1838"/>
                  </a:lnTo>
                  <a:lnTo>
                    <a:pt x="477" y="1842"/>
                  </a:lnTo>
                  <a:lnTo>
                    <a:pt x="495" y="1844"/>
                  </a:lnTo>
                  <a:lnTo>
                    <a:pt x="512" y="1845"/>
                  </a:lnTo>
                  <a:lnTo>
                    <a:pt x="531" y="1845"/>
                  </a:lnTo>
                  <a:lnTo>
                    <a:pt x="551" y="1843"/>
                  </a:lnTo>
                  <a:lnTo>
                    <a:pt x="573" y="1841"/>
                  </a:lnTo>
                  <a:lnTo>
                    <a:pt x="594" y="1837"/>
                  </a:lnTo>
                  <a:lnTo>
                    <a:pt x="1457" y="1607"/>
                  </a:lnTo>
                  <a:lnTo>
                    <a:pt x="1479" y="1599"/>
                  </a:lnTo>
                  <a:lnTo>
                    <a:pt x="1500" y="1589"/>
                  </a:lnTo>
                  <a:lnTo>
                    <a:pt x="1519" y="1579"/>
                  </a:lnTo>
                  <a:lnTo>
                    <a:pt x="1537" y="1569"/>
                  </a:lnTo>
                  <a:lnTo>
                    <a:pt x="1552" y="1557"/>
                  </a:lnTo>
                  <a:lnTo>
                    <a:pt x="1567" y="1546"/>
                  </a:lnTo>
                  <a:lnTo>
                    <a:pt x="1580" y="1534"/>
                  </a:lnTo>
                  <a:lnTo>
                    <a:pt x="1591" y="1522"/>
                  </a:lnTo>
                  <a:lnTo>
                    <a:pt x="1601" y="1510"/>
                  </a:lnTo>
                  <a:lnTo>
                    <a:pt x="1610" y="1496"/>
                  </a:lnTo>
                  <a:lnTo>
                    <a:pt x="1617" y="1482"/>
                  </a:lnTo>
                  <a:lnTo>
                    <a:pt x="1624" y="1467"/>
                  </a:lnTo>
                  <a:lnTo>
                    <a:pt x="1628" y="1453"/>
                  </a:lnTo>
                  <a:lnTo>
                    <a:pt x="1632" y="1438"/>
                  </a:lnTo>
                  <a:lnTo>
                    <a:pt x="1633" y="1423"/>
                  </a:lnTo>
                  <a:lnTo>
                    <a:pt x="1634" y="1406"/>
                  </a:lnTo>
                  <a:lnTo>
                    <a:pt x="1627" y="927"/>
                  </a:lnTo>
                  <a:lnTo>
                    <a:pt x="1664" y="910"/>
                  </a:lnTo>
                  <a:lnTo>
                    <a:pt x="1701" y="894"/>
                  </a:lnTo>
                  <a:lnTo>
                    <a:pt x="1775" y="863"/>
                  </a:lnTo>
                  <a:lnTo>
                    <a:pt x="1851" y="834"/>
                  </a:lnTo>
                  <a:lnTo>
                    <a:pt x="1929" y="807"/>
                  </a:lnTo>
                  <a:lnTo>
                    <a:pt x="2008" y="782"/>
                  </a:lnTo>
                  <a:lnTo>
                    <a:pt x="2089" y="759"/>
                  </a:lnTo>
                  <a:lnTo>
                    <a:pt x="2170" y="739"/>
                  </a:lnTo>
                  <a:lnTo>
                    <a:pt x="2252" y="720"/>
                  </a:lnTo>
                  <a:lnTo>
                    <a:pt x="2335" y="705"/>
                  </a:lnTo>
                  <a:lnTo>
                    <a:pt x="2420" y="690"/>
                  </a:lnTo>
                  <a:lnTo>
                    <a:pt x="2504" y="679"/>
                  </a:lnTo>
                  <a:lnTo>
                    <a:pt x="2589" y="669"/>
                  </a:lnTo>
                  <a:lnTo>
                    <a:pt x="2675" y="661"/>
                  </a:lnTo>
                  <a:lnTo>
                    <a:pt x="2761" y="657"/>
                  </a:lnTo>
                  <a:lnTo>
                    <a:pt x="2848" y="654"/>
                  </a:lnTo>
                  <a:lnTo>
                    <a:pt x="2934" y="652"/>
                  </a:lnTo>
                  <a:lnTo>
                    <a:pt x="3021" y="654"/>
                  </a:lnTo>
                  <a:lnTo>
                    <a:pt x="3106" y="657"/>
                  </a:lnTo>
                  <a:lnTo>
                    <a:pt x="3192" y="661"/>
                  </a:lnTo>
                  <a:lnTo>
                    <a:pt x="3278" y="669"/>
                  </a:lnTo>
                  <a:lnTo>
                    <a:pt x="3364" y="679"/>
                  </a:lnTo>
                  <a:lnTo>
                    <a:pt x="3449" y="690"/>
                  </a:lnTo>
                  <a:lnTo>
                    <a:pt x="3532" y="705"/>
                  </a:lnTo>
                  <a:lnTo>
                    <a:pt x="3616" y="720"/>
                  </a:lnTo>
                  <a:lnTo>
                    <a:pt x="3698" y="739"/>
                  </a:lnTo>
                  <a:lnTo>
                    <a:pt x="3780" y="759"/>
                  </a:lnTo>
                  <a:lnTo>
                    <a:pt x="3860" y="782"/>
                  </a:lnTo>
                  <a:lnTo>
                    <a:pt x="3939" y="807"/>
                  </a:lnTo>
                  <a:lnTo>
                    <a:pt x="4017" y="834"/>
                  </a:lnTo>
                  <a:lnTo>
                    <a:pt x="4093" y="863"/>
                  </a:lnTo>
                  <a:lnTo>
                    <a:pt x="4168" y="894"/>
                  </a:lnTo>
                  <a:lnTo>
                    <a:pt x="4204" y="910"/>
                  </a:lnTo>
                  <a:lnTo>
                    <a:pt x="4241" y="927"/>
                  </a:lnTo>
                  <a:lnTo>
                    <a:pt x="4235" y="1406"/>
                  </a:lnTo>
                  <a:lnTo>
                    <a:pt x="4235" y="1423"/>
                  </a:lnTo>
                  <a:lnTo>
                    <a:pt x="4237" y="1438"/>
                  </a:lnTo>
                  <a:lnTo>
                    <a:pt x="4240" y="1453"/>
                  </a:lnTo>
                  <a:lnTo>
                    <a:pt x="4245" y="1467"/>
                  </a:lnTo>
                  <a:lnTo>
                    <a:pt x="4250" y="1482"/>
                  </a:lnTo>
                  <a:lnTo>
                    <a:pt x="4258" y="1496"/>
                  </a:lnTo>
                  <a:lnTo>
                    <a:pt x="4266" y="1510"/>
                  </a:lnTo>
                  <a:lnTo>
                    <a:pt x="4276" y="1522"/>
                  </a:lnTo>
                  <a:lnTo>
                    <a:pt x="4288" y="1534"/>
                  </a:lnTo>
                  <a:lnTo>
                    <a:pt x="4300" y="1546"/>
                  </a:lnTo>
                  <a:lnTo>
                    <a:pt x="4315" y="1557"/>
                  </a:lnTo>
                  <a:lnTo>
                    <a:pt x="4331" y="1569"/>
                  </a:lnTo>
                  <a:lnTo>
                    <a:pt x="4349" y="1579"/>
                  </a:lnTo>
                  <a:lnTo>
                    <a:pt x="4368" y="1589"/>
                  </a:lnTo>
                  <a:lnTo>
                    <a:pt x="4389" y="1599"/>
                  </a:lnTo>
                  <a:lnTo>
                    <a:pt x="4412" y="1607"/>
                  </a:lnTo>
                  <a:lnTo>
                    <a:pt x="5275" y="1837"/>
                  </a:lnTo>
                  <a:lnTo>
                    <a:pt x="5296" y="1841"/>
                  </a:lnTo>
                  <a:lnTo>
                    <a:pt x="5316" y="1843"/>
                  </a:lnTo>
                  <a:lnTo>
                    <a:pt x="5336" y="1845"/>
                  </a:lnTo>
                  <a:lnTo>
                    <a:pt x="5355" y="1845"/>
                  </a:lnTo>
                  <a:lnTo>
                    <a:pt x="5374" y="1844"/>
                  </a:lnTo>
                  <a:lnTo>
                    <a:pt x="5392" y="1842"/>
                  </a:lnTo>
                  <a:lnTo>
                    <a:pt x="5408" y="1838"/>
                  </a:lnTo>
                  <a:lnTo>
                    <a:pt x="5425" y="1834"/>
                  </a:lnTo>
                  <a:lnTo>
                    <a:pt x="5440" y="1828"/>
                  </a:lnTo>
                  <a:lnTo>
                    <a:pt x="5454" y="1821"/>
                  </a:lnTo>
                  <a:lnTo>
                    <a:pt x="5469" y="1813"/>
                  </a:lnTo>
                  <a:lnTo>
                    <a:pt x="5481" y="1803"/>
                  </a:lnTo>
                  <a:lnTo>
                    <a:pt x="5493" y="1790"/>
                  </a:lnTo>
                  <a:lnTo>
                    <a:pt x="5504" y="1778"/>
                  </a:lnTo>
                  <a:lnTo>
                    <a:pt x="5514" y="1764"/>
                  </a:lnTo>
                  <a:lnTo>
                    <a:pt x="5523" y="1748"/>
                  </a:lnTo>
                  <a:lnTo>
                    <a:pt x="5820" y="1128"/>
                  </a:lnTo>
                  <a:lnTo>
                    <a:pt x="5835" y="1095"/>
                  </a:lnTo>
                  <a:lnTo>
                    <a:pt x="5848" y="1065"/>
                  </a:lnTo>
                  <a:lnTo>
                    <a:pt x="5856" y="1037"/>
                  </a:lnTo>
                  <a:lnTo>
                    <a:pt x="5863" y="1011"/>
                  </a:lnTo>
                  <a:lnTo>
                    <a:pt x="5867" y="988"/>
                  </a:lnTo>
                  <a:lnTo>
                    <a:pt x="5868" y="966"/>
                  </a:lnTo>
                  <a:lnTo>
                    <a:pt x="5868" y="956"/>
                  </a:lnTo>
                  <a:lnTo>
                    <a:pt x="5867" y="946"/>
                  </a:lnTo>
                  <a:lnTo>
                    <a:pt x="5864" y="936"/>
                  </a:lnTo>
                  <a:lnTo>
                    <a:pt x="5862" y="927"/>
                  </a:lnTo>
                  <a:lnTo>
                    <a:pt x="5859" y="918"/>
                  </a:lnTo>
                  <a:lnTo>
                    <a:pt x="5854" y="909"/>
                  </a:lnTo>
                  <a:lnTo>
                    <a:pt x="5845" y="892"/>
                  </a:lnTo>
                  <a:lnTo>
                    <a:pt x="5833" y="876"/>
                  </a:lnTo>
                  <a:lnTo>
                    <a:pt x="5820" y="861"/>
                  </a:lnTo>
                  <a:lnTo>
                    <a:pt x="5803" y="846"/>
                  </a:lnTo>
                  <a:lnTo>
                    <a:pt x="5784" y="832"/>
                  </a:lnTo>
                  <a:lnTo>
                    <a:pt x="5763" y="817"/>
                  </a:lnTo>
                  <a:lnTo>
                    <a:pt x="5741" y="803"/>
                  </a:lnTo>
                  <a:lnTo>
                    <a:pt x="5652" y="754"/>
                  </a:lnTo>
                  <a:lnTo>
                    <a:pt x="5564" y="706"/>
                  </a:lnTo>
                  <a:lnTo>
                    <a:pt x="5476" y="660"/>
                  </a:lnTo>
                  <a:lnTo>
                    <a:pt x="5389" y="616"/>
                  </a:lnTo>
                  <a:lnTo>
                    <a:pt x="5301" y="572"/>
                  </a:lnTo>
                  <a:lnTo>
                    <a:pt x="5213" y="531"/>
                  </a:lnTo>
                  <a:lnTo>
                    <a:pt x="5125" y="491"/>
                  </a:lnTo>
                  <a:lnTo>
                    <a:pt x="5037" y="452"/>
                  </a:lnTo>
                  <a:lnTo>
                    <a:pt x="4950" y="415"/>
                  </a:lnTo>
                  <a:lnTo>
                    <a:pt x="4862" y="381"/>
                  </a:lnTo>
                  <a:lnTo>
                    <a:pt x="4774" y="346"/>
                  </a:lnTo>
                  <a:lnTo>
                    <a:pt x="4686" y="315"/>
                  </a:lnTo>
                  <a:lnTo>
                    <a:pt x="4599" y="284"/>
                  </a:lnTo>
                  <a:lnTo>
                    <a:pt x="4511" y="255"/>
                  </a:lnTo>
                  <a:lnTo>
                    <a:pt x="4423" y="228"/>
                  </a:lnTo>
                  <a:lnTo>
                    <a:pt x="4336" y="201"/>
                  </a:lnTo>
                  <a:lnTo>
                    <a:pt x="4248" y="178"/>
                  </a:lnTo>
                  <a:lnTo>
                    <a:pt x="4161" y="154"/>
                  </a:lnTo>
                  <a:lnTo>
                    <a:pt x="4073" y="133"/>
                  </a:lnTo>
                  <a:lnTo>
                    <a:pt x="3985" y="114"/>
                  </a:lnTo>
                  <a:lnTo>
                    <a:pt x="3898" y="95"/>
                  </a:lnTo>
                  <a:lnTo>
                    <a:pt x="3810" y="80"/>
                  </a:lnTo>
                  <a:lnTo>
                    <a:pt x="3722" y="64"/>
                  </a:lnTo>
                  <a:lnTo>
                    <a:pt x="3635" y="51"/>
                  </a:lnTo>
                  <a:lnTo>
                    <a:pt x="3547" y="39"/>
                  </a:lnTo>
                  <a:lnTo>
                    <a:pt x="3460" y="29"/>
                  </a:lnTo>
                  <a:lnTo>
                    <a:pt x="3372" y="21"/>
                  </a:lnTo>
                  <a:lnTo>
                    <a:pt x="3285" y="14"/>
                  </a:lnTo>
                  <a:lnTo>
                    <a:pt x="3197" y="8"/>
                  </a:lnTo>
                  <a:lnTo>
                    <a:pt x="3109" y="4"/>
                  </a:lnTo>
                  <a:lnTo>
                    <a:pt x="3022" y="2"/>
                  </a:lnTo>
                  <a:lnTo>
                    <a:pt x="2934" y="0"/>
                  </a:lnTo>
                  <a:lnTo>
                    <a:pt x="2847" y="2"/>
                  </a:lnTo>
                  <a:lnTo>
                    <a:pt x="2759" y="4"/>
                  </a:lnTo>
                  <a:lnTo>
                    <a:pt x="2672" y="8"/>
                  </a:lnTo>
                  <a:lnTo>
                    <a:pt x="2584" y="14"/>
                  </a:lnTo>
                  <a:lnTo>
                    <a:pt x="2497" y="21"/>
                  </a:lnTo>
                  <a:lnTo>
                    <a:pt x="2409" y="29"/>
                  </a:lnTo>
                  <a:lnTo>
                    <a:pt x="2320" y="39"/>
                  </a:lnTo>
                  <a:lnTo>
                    <a:pt x="2234" y="51"/>
                  </a:lnTo>
                  <a:lnTo>
                    <a:pt x="2145" y="64"/>
                  </a:lnTo>
                  <a:lnTo>
                    <a:pt x="2059" y="80"/>
                  </a:lnTo>
                  <a:lnTo>
                    <a:pt x="1970" y="95"/>
                  </a:lnTo>
                  <a:lnTo>
                    <a:pt x="1882" y="114"/>
                  </a:lnTo>
                  <a:lnTo>
                    <a:pt x="1795" y="133"/>
                  </a:lnTo>
                  <a:lnTo>
                    <a:pt x="1707" y="154"/>
                  </a:lnTo>
                  <a:lnTo>
                    <a:pt x="1620" y="178"/>
                  </a:lnTo>
                  <a:lnTo>
                    <a:pt x="1532" y="201"/>
                  </a:lnTo>
                  <a:lnTo>
                    <a:pt x="1444" y="228"/>
                  </a:lnTo>
                  <a:lnTo>
                    <a:pt x="1357" y="255"/>
                  </a:lnTo>
                  <a:lnTo>
                    <a:pt x="1269" y="284"/>
                  </a:lnTo>
                  <a:lnTo>
                    <a:pt x="1181" y="315"/>
                  </a:lnTo>
                  <a:lnTo>
                    <a:pt x="1094" y="346"/>
                  </a:lnTo>
                  <a:lnTo>
                    <a:pt x="1006" y="381"/>
                  </a:lnTo>
                  <a:lnTo>
                    <a:pt x="918" y="415"/>
                  </a:lnTo>
                  <a:lnTo>
                    <a:pt x="830" y="452"/>
                  </a:lnTo>
                  <a:lnTo>
                    <a:pt x="743" y="491"/>
                  </a:lnTo>
                  <a:lnTo>
                    <a:pt x="655" y="531"/>
                  </a:lnTo>
                  <a:lnTo>
                    <a:pt x="567" y="572"/>
                  </a:lnTo>
                  <a:lnTo>
                    <a:pt x="479" y="616"/>
                  </a:lnTo>
                  <a:lnTo>
                    <a:pt x="391" y="660"/>
                  </a:lnTo>
                  <a:lnTo>
                    <a:pt x="303" y="706"/>
                  </a:lnTo>
                  <a:lnTo>
                    <a:pt x="216" y="754"/>
                  </a:lnTo>
                  <a:lnTo>
                    <a:pt x="128" y="803"/>
                  </a:lnTo>
                  <a:lnTo>
                    <a:pt x="104" y="817"/>
                  </a:lnTo>
                  <a:lnTo>
                    <a:pt x="84" y="832"/>
                  </a:lnTo>
                  <a:lnTo>
                    <a:pt x="65" y="846"/>
                  </a:lnTo>
                  <a:lnTo>
                    <a:pt x="49" y="861"/>
                  </a:lnTo>
                  <a:lnTo>
                    <a:pt x="34" y="876"/>
                  </a:lnTo>
                  <a:lnTo>
                    <a:pt x="23" y="892"/>
                  </a:lnTo>
                  <a:lnTo>
                    <a:pt x="13" y="909"/>
                  </a:lnTo>
                  <a:lnTo>
                    <a:pt x="10" y="918"/>
                  </a:lnTo>
                  <a:lnTo>
                    <a:pt x="6" y="927"/>
                  </a:lnTo>
                  <a:lnTo>
                    <a:pt x="4" y="936"/>
                  </a:lnTo>
                  <a:lnTo>
                    <a:pt x="2" y="946"/>
                  </a:lnTo>
                  <a:lnTo>
                    <a:pt x="1" y="956"/>
                  </a:lnTo>
                  <a:lnTo>
                    <a:pt x="0" y="966"/>
                  </a:lnTo>
                  <a:lnTo>
                    <a:pt x="1" y="988"/>
                  </a:lnTo>
                  <a:lnTo>
                    <a:pt x="4" y="1011"/>
                  </a:lnTo>
                  <a:lnTo>
                    <a:pt x="11" y="1037"/>
                  </a:lnTo>
                  <a:lnTo>
                    <a:pt x="21" y="1065"/>
                  </a:lnTo>
                  <a:lnTo>
                    <a:pt x="33" y="1095"/>
                  </a:lnTo>
                  <a:lnTo>
                    <a:pt x="49" y="1128"/>
                  </a:lnTo>
                  <a:close/>
                  <a:moveTo>
                    <a:pt x="2041" y="1134"/>
                  </a:moveTo>
                  <a:lnTo>
                    <a:pt x="2041" y="1134"/>
                  </a:lnTo>
                  <a:lnTo>
                    <a:pt x="2096" y="1117"/>
                  </a:lnTo>
                  <a:lnTo>
                    <a:pt x="2153" y="1101"/>
                  </a:lnTo>
                  <a:lnTo>
                    <a:pt x="2210" y="1085"/>
                  </a:lnTo>
                  <a:lnTo>
                    <a:pt x="2267" y="1072"/>
                  </a:lnTo>
                  <a:lnTo>
                    <a:pt x="2324" y="1058"/>
                  </a:lnTo>
                  <a:lnTo>
                    <a:pt x="2381" y="1046"/>
                  </a:lnTo>
                  <a:lnTo>
                    <a:pt x="2438" y="1036"/>
                  </a:lnTo>
                  <a:lnTo>
                    <a:pt x="2495" y="1026"/>
                  </a:lnTo>
                  <a:lnTo>
                    <a:pt x="2553" y="1017"/>
                  </a:lnTo>
                  <a:lnTo>
                    <a:pt x="2610" y="1009"/>
                  </a:lnTo>
                  <a:lnTo>
                    <a:pt x="2668" y="1004"/>
                  </a:lnTo>
                  <a:lnTo>
                    <a:pt x="2726" y="998"/>
                  </a:lnTo>
                  <a:lnTo>
                    <a:pt x="2785" y="995"/>
                  </a:lnTo>
                  <a:lnTo>
                    <a:pt x="2843" y="991"/>
                  </a:lnTo>
                  <a:lnTo>
                    <a:pt x="2902" y="989"/>
                  </a:lnTo>
                  <a:lnTo>
                    <a:pt x="2960" y="989"/>
                  </a:lnTo>
                  <a:lnTo>
                    <a:pt x="3019" y="989"/>
                  </a:lnTo>
                  <a:lnTo>
                    <a:pt x="3079" y="991"/>
                  </a:lnTo>
                  <a:lnTo>
                    <a:pt x="3136" y="995"/>
                  </a:lnTo>
                  <a:lnTo>
                    <a:pt x="3194" y="998"/>
                  </a:lnTo>
                  <a:lnTo>
                    <a:pt x="3252" y="1004"/>
                  </a:lnTo>
                  <a:lnTo>
                    <a:pt x="3310" y="1009"/>
                  </a:lnTo>
                  <a:lnTo>
                    <a:pt x="3368" y="1017"/>
                  </a:lnTo>
                  <a:lnTo>
                    <a:pt x="3426" y="1026"/>
                  </a:lnTo>
                  <a:lnTo>
                    <a:pt x="3483" y="1036"/>
                  </a:lnTo>
                  <a:lnTo>
                    <a:pt x="3541" y="1046"/>
                  </a:lnTo>
                  <a:lnTo>
                    <a:pt x="3598" y="1058"/>
                  </a:lnTo>
                  <a:lnTo>
                    <a:pt x="3655" y="1072"/>
                  </a:lnTo>
                  <a:lnTo>
                    <a:pt x="3712" y="1085"/>
                  </a:lnTo>
                  <a:lnTo>
                    <a:pt x="3769" y="1101"/>
                  </a:lnTo>
                  <a:lnTo>
                    <a:pt x="3824" y="1117"/>
                  </a:lnTo>
                  <a:lnTo>
                    <a:pt x="3881" y="1134"/>
                  </a:lnTo>
                  <a:lnTo>
                    <a:pt x="3881" y="1618"/>
                  </a:lnTo>
                  <a:lnTo>
                    <a:pt x="3884" y="1651"/>
                  </a:lnTo>
                  <a:lnTo>
                    <a:pt x="3890" y="1681"/>
                  </a:lnTo>
                  <a:lnTo>
                    <a:pt x="3898" y="1709"/>
                  </a:lnTo>
                  <a:lnTo>
                    <a:pt x="3907" y="1736"/>
                  </a:lnTo>
                  <a:lnTo>
                    <a:pt x="3918" y="1760"/>
                  </a:lnTo>
                  <a:lnTo>
                    <a:pt x="3931" y="1783"/>
                  </a:lnTo>
                  <a:lnTo>
                    <a:pt x="3946" y="1804"/>
                  </a:lnTo>
                  <a:lnTo>
                    <a:pt x="3961" y="1823"/>
                  </a:lnTo>
                  <a:lnTo>
                    <a:pt x="3979" y="1839"/>
                  </a:lnTo>
                  <a:lnTo>
                    <a:pt x="3999" y="1855"/>
                  </a:lnTo>
                  <a:lnTo>
                    <a:pt x="4020" y="1868"/>
                  </a:lnTo>
                  <a:lnTo>
                    <a:pt x="4043" y="1881"/>
                  </a:lnTo>
                  <a:lnTo>
                    <a:pt x="4066" y="1891"/>
                  </a:lnTo>
                  <a:lnTo>
                    <a:pt x="4092" y="1900"/>
                  </a:lnTo>
                  <a:lnTo>
                    <a:pt x="4119" y="1907"/>
                  </a:lnTo>
                  <a:lnTo>
                    <a:pt x="4146" y="1913"/>
                  </a:lnTo>
                  <a:lnTo>
                    <a:pt x="4896" y="2061"/>
                  </a:lnTo>
                  <a:lnTo>
                    <a:pt x="4925" y="2068"/>
                  </a:lnTo>
                  <a:lnTo>
                    <a:pt x="4951" y="2077"/>
                  </a:lnTo>
                  <a:lnTo>
                    <a:pt x="4977" y="2086"/>
                  </a:lnTo>
                  <a:lnTo>
                    <a:pt x="5001" y="2097"/>
                  </a:lnTo>
                  <a:lnTo>
                    <a:pt x="5024" y="2109"/>
                  </a:lnTo>
                  <a:lnTo>
                    <a:pt x="5044" y="2123"/>
                  </a:lnTo>
                  <a:lnTo>
                    <a:pt x="5063" y="2137"/>
                  </a:lnTo>
                  <a:lnTo>
                    <a:pt x="5081" y="2154"/>
                  </a:lnTo>
                  <a:lnTo>
                    <a:pt x="5095" y="2172"/>
                  </a:lnTo>
                  <a:lnTo>
                    <a:pt x="5108" y="2191"/>
                  </a:lnTo>
                  <a:lnTo>
                    <a:pt x="5120" y="2212"/>
                  </a:lnTo>
                  <a:lnTo>
                    <a:pt x="5129" y="2235"/>
                  </a:lnTo>
                  <a:lnTo>
                    <a:pt x="5134" y="2260"/>
                  </a:lnTo>
                  <a:lnTo>
                    <a:pt x="5139" y="2285"/>
                  </a:lnTo>
                  <a:lnTo>
                    <a:pt x="5141" y="2314"/>
                  </a:lnTo>
                  <a:lnTo>
                    <a:pt x="5141" y="2344"/>
                  </a:lnTo>
                  <a:lnTo>
                    <a:pt x="5141" y="3729"/>
                  </a:lnTo>
                  <a:lnTo>
                    <a:pt x="2960" y="3729"/>
                  </a:lnTo>
                  <a:lnTo>
                    <a:pt x="781" y="3729"/>
                  </a:lnTo>
                  <a:lnTo>
                    <a:pt x="781" y="2344"/>
                  </a:lnTo>
                  <a:lnTo>
                    <a:pt x="780" y="2314"/>
                  </a:lnTo>
                  <a:lnTo>
                    <a:pt x="782" y="2285"/>
                  </a:lnTo>
                  <a:lnTo>
                    <a:pt x="787" y="2260"/>
                  </a:lnTo>
                  <a:lnTo>
                    <a:pt x="793" y="2235"/>
                  </a:lnTo>
                  <a:lnTo>
                    <a:pt x="802" y="2212"/>
                  </a:lnTo>
                  <a:lnTo>
                    <a:pt x="813" y="2191"/>
                  </a:lnTo>
                  <a:lnTo>
                    <a:pt x="826" y="2172"/>
                  </a:lnTo>
                  <a:lnTo>
                    <a:pt x="841" y="2154"/>
                  </a:lnTo>
                  <a:lnTo>
                    <a:pt x="858" y="2137"/>
                  </a:lnTo>
                  <a:lnTo>
                    <a:pt x="877" y="2123"/>
                  </a:lnTo>
                  <a:lnTo>
                    <a:pt x="898" y="2109"/>
                  </a:lnTo>
                  <a:lnTo>
                    <a:pt x="920" y="2097"/>
                  </a:lnTo>
                  <a:lnTo>
                    <a:pt x="944" y="2086"/>
                  </a:lnTo>
                  <a:lnTo>
                    <a:pt x="971" y="2077"/>
                  </a:lnTo>
                  <a:lnTo>
                    <a:pt x="997" y="2068"/>
                  </a:lnTo>
                  <a:lnTo>
                    <a:pt x="1026" y="2061"/>
                  </a:lnTo>
                  <a:lnTo>
                    <a:pt x="1775" y="1913"/>
                  </a:lnTo>
                  <a:lnTo>
                    <a:pt x="1803" y="1907"/>
                  </a:lnTo>
                  <a:lnTo>
                    <a:pt x="1830" y="1900"/>
                  </a:lnTo>
                  <a:lnTo>
                    <a:pt x="1855" y="1891"/>
                  </a:lnTo>
                  <a:lnTo>
                    <a:pt x="1879" y="1881"/>
                  </a:lnTo>
                  <a:lnTo>
                    <a:pt x="1901" y="1868"/>
                  </a:lnTo>
                  <a:lnTo>
                    <a:pt x="1923" y="1855"/>
                  </a:lnTo>
                  <a:lnTo>
                    <a:pt x="1941" y="1839"/>
                  </a:lnTo>
                  <a:lnTo>
                    <a:pt x="1959" y="1823"/>
                  </a:lnTo>
                  <a:lnTo>
                    <a:pt x="1976" y="1804"/>
                  </a:lnTo>
                  <a:lnTo>
                    <a:pt x="1991" y="1783"/>
                  </a:lnTo>
                  <a:lnTo>
                    <a:pt x="2003" y="1760"/>
                  </a:lnTo>
                  <a:lnTo>
                    <a:pt x="2014" y="1736"/>
                  </a:lnTo>
                  <a:lnTo>
                    <a:pt x="2024" y="1709"/>
                  </a:lnTo>
                  <a:lnTo>
                    <a:pt x="2031" y="1681"/>
                  </a:lnTo>
                  <a:lnTo>
                    <a:pt x="2037" y="1651"/>
                  </a:lnTo>
                  <a:lnTo>
                    <a:pt x="2041" y="1618"/>
                  </a:lnTo>
                  <a:lnTo>
                    <a:pt x="2041" y="1134"/>
                  </a:lnTo>
                  <a:close/>
                  <a:moveTo>
                    <a:pt x="2971" y="1671"/>
                  </a:moveTo>
                  <a:lnTo>
                    <a:pt x="2971" y="1671"/>
                  </a:lnTo>
                  <a:lnTo>
                    <a:pt x="3017" y="1672"/>
                  </a:lnTo>
                  <a:lnTo>
                    <a:pt x="3063" y="1676"/>
                  </a:lnTo>
                  <a:lnTo>
                    <a:pt x="3107" y="1682"/>
                  </a:lnTo>
                  <a:lnTo>
                    <a:pt x="3151" y="1690"/>
                  </a:lnTo>
                  <a:lnTo>
                    <a:pt x="3194" y="1699"/>
                  </a:lnTo>
                  <a:lnTo>
                    <a:pt x="3237" y="1711"/>
                  </a:lnTo>
                  <a:lnTo>
                    <a:pt x="3278" y="1726"/>
                  </a:lnTo>
                  <a:lnTo>
                    <a:pt x="3318" y="1741"/>
                  </a:lnTo>
                  <a:lnTo>
                    <a:pt x="3358" y="1759"/>
                  </a:lnTo>
                  <a:lnTo>
                    <a:pt x="3396" y="1779"/>
                  </a:lnTo>
                  <a:lnTo>
                    <a:pt x="3434" y="1800"/>
                  </a:lnTo>
                  <a:lnTo>
                    <a:pt x="3470" y="1824"/>
                  </a:lnTo>
                  <a:lnTo>
                    <a:pt x="3505" y="1848"/>
                  </a:lnTo>
                  <a:lnTo>
                    <a:pt x="3539" y="1875"/>
                  </a:lnTo>
                  <a:lnTo>
                    <a:pt x="3571" y="1903"/>
                  </a:lnTo>
                  <a:lnTo>
                    <a:pt x="3602" y="1933"/>
                  </a:lnTo>
                  <a:lnTo>
                    <a:pt x="3631" y="1963"/>
                  </a:lnTo>
                  <a:lnTo>
                    <a:pt x="3659" y="1995"/>
                  </a:lnTo>
                  <a:lnTo>
                    <a:pt x="3686" y="2030"/>
                  </a:lnTo>
                  <a:lnTo>
                    <a:pt x="3711" y="2065"/>
                  </a:lnTo>
                  <a:lnTo>
                    <a:pt x="3734" y="2100"/>
                  </a:lnTo>
                  <a:lnTo>
                    <a:pt x="3755" y="2138"/>
                  </a:lnTo>
                  <a:lnTo>
                    <a:pt x="3775" y="2176"/>
                  </a:lnTo>
                  <a:lnTo>
                    <a:pt x="3793" y="2216"/>
                  </a:lnTo>
                  <a:lnTo>
                    <a:pt x="3809" y="2256"/>
                  </a:lnTo>
                  <a:lnTo>
                    <a:pt x="3823" y="2298"/>
                  </a:lnTo>
                  <a:lnTo>
                    <a:pt x="3835" y="2340"/>
                  </a:lnTo>
                  <a:lnTo>
                    <a:pt x="3845" y="2383"/>
                  </a:lnTo>
                  <a:lnTo>
                    <a:pt x="3853" y="2427"/>
                  </a:lnTo>
                  <a:lnTo>
                    <a:pt x="3859" y="2471"/>
                  </a:lnTo>
                  <a:lnTo>
                    <a:pt x="3862" y="2517"/>
                  </a:lnTo>
                  <a:lnTo>
                    <a:pt x="3863" y="2563"/>
                  </a:lnTo>
                  <a:lnTo>
                    <a:pt x="3863" y="2591"/>
                  </a:lnTo>
                  <a:lnTo>
                    <a:pt x="3861" y="2617"/>
                  </a:lnTo>
                  <a:lnTo>
                    <a:pt x="3860" y="2645"/>
                  </a:lnTo>
                  <a:lnTo>
                    <a:pt x="3857" y="2672"/>
                  </a:lnTo>
                  <a:lnTo>
                    <a:pt x="3853" y="2699"/>
                  </a:lnTo>
                  <a:lnTo>
                    <a:pt x="3849" y="2726"/>
                  </a:lnTo>
                  <a:lnTo>
                    <a:pt x="3843" y="2751"/>
                  </a:lnTo>
                  <a:lnTo>
                    <a:pt x="3838" y="2778"/>
                  </a:lnTo>
                  <a:lnTo>
                    <a:pt x="3831" y="2802"/>
                  </a:lnTo>
                  <a:lnTo>
                    <a:pt x="3823" y="2828"/>
                  </a:lnTo>
                  <a:lnTo>
                    <a:pt x="3814" y="2854"/>
                  </a:lnTo>
                  <a:lnTo>
                    <a:pt x="3805" y="2878"/>
                  </a:lnTo>
                  <a:lnTo>
                    <a:pt x="3796" y="2903"/>
                  </a:lnTo>
                  <a:lnTo>
                    <a:pt x="3786" y="2926"/>
                  </a:lnTo>
                  <a:lnTo>
                    <a:pt x="3775" y="2950"/>
                  </a:lnTo>
                  <a:lnTo>
                    <a:pt x="3763" y="2973"/>
                  </a:lnTo>
                  <a:lnTo>
                    <a:pt x="3410" y="2802"/>
                  </a:lnTo>
                  <a:lnTo>
                    <a:pt x="3423" y="2776"/>
                  </a:lnTo>
                  <a:lnTo>
                    <a:pt x="3435" y="2748"/>
                  </a:lnTo>
                  <a:lnTo>
                    <a:pt x="3446" y="2719"/>
                  </a:lnTo>
                  <a:lnTo>
                    <a:pt x="3455" y="2689"/>
                  </a:lnTo>
                  <a:lnTo>
                    <a:pt x="3462" y="2659"/>
                  </a:lnTo>
                  <a:lnTo>
                    <a:pt x="3466" y="2627"/>
                  </a:lnTo>
                  <a:lnTo>
                    <a:pt x="3470" y="2595"/>
                  </a:lnTo>
                  <a:lnTo>
                    <a:pt x="3471" y="2563"/>
                  </a:lnTo>
                  <a:lnTo>
                    <a:pt x="3470" y="2537"/>
                  </a:lnTo>
                  <a:lnTo>
                    <a:pt x="3469" y="2512"/>
                  </a:lnTo>
                  <a:lnTo>
                    <a:pt x="3465" y="2487"/>
                  </a:lnTo>
                  <a:lnTo>
                    <a:pt x="3461" y="2462"/>
                  </a:lnTo>
                  <a:lnTo>
                    <a:pt x="3455" y="2438"/>
                  </a:lnTo>
                  <a:lnTo>
                    <a:pt x="3449" y="2415"/>
                  </a:lnTo>
                  <a:lnTo>
                    <a:pt x="3441" y="2391"/>
                  </a:lnTo>
                  <a:lnTo>
                    <a:pt x="3432" y="2369"/>
                  </a:lnTo>
                  <a:lnTo>
                    <a:pt x="3422" y="2347"/>
                  </a:lnTo>
                  <a:lnTo>
                    <a:pt x="3411" y="2325"/>
                  </a:lnTo>
                  <a:lnTo>
                    <a:pt x="3398" y="2304"/>
                  </a:lnTo>
                  <a:lnTo>
                    <a:pt x="3386" y="2284"/>
                  </a:lnTo>
                  <a:lnTo>
                    <a:pt x="3372" y="2264"/>
                  </a:lnTo>
                  <a:lnTo>
                    <a:pt x="3357" y="2245"/>
                  </a:lnTo>
                  <a:lnTo>
                    <a:pt x="3342" y="2227"/>
                  </a:lnTo>
                  <a:lnTo>
                    <a:pt x="3325" y="2209"/>
                  </a:lnTo>
                  <a:lnTo>
                    <a:pt x="3307" y="2193"/>
                  </a:lnTo>
                  <a:lnTo>
                    <a:pt x="3289" y="2177"/>
                  </a:lnTo>
                  <a:lnTo>
                    <a:pt x="3270" y="2163"/>
                  </a:lnTo>
                  <a:lnTo>
                    <a:pt x="3251" y="2149"/>
                  </a:lnTo>
                  <a:lnTo>
                    <a:pt x="3230" y="2136"/>
                  </a:lnTo>
                  <a:lnTo>
                    <a:pt x="3210" y="2124"/>
                  </a:lnTo>
                  <a:lnTo>
                    <a:pt x="3188" y="2113"/>
                  </a:lnTo>
                  <a:lnTo>
                    <a:pt x="3165" y="2102"/>
                  </a:lnTo>
                  <a:lnTo>
                    <a:pt x="3143" y="2094"/>
                  </a:lnTo>
                  <a:lnTo>
                    <a:pt x="3120" y="2086"/>
                  </a:lnTo>
                  <a:lnTo>
                    <a:pt x="3096" y="2079"/>
                  </a:lnTo>
                  <a:lnTo>
                    <a:pt x="3072" y="2074"/>
                  </a:lnTo>
                  <a:lnTo>
                    <a:pt x="3047" y="2069"/>
                  </a:lnTo>
                  <a:lnTo>
                    <a:pt x="3023" y="2066"/>
                  </a:lnTo>
                  <a:lnTo>
                    <a:pt x="2997" y="2065"/>
                  </a:lnTo>
                  <a:lnTo>
                    <a:pt x="2971" y="2063"/>
                  </a:lnTo>
                  <a:lnTo>
                    <a:pt x="2946" y="2065"/>
                  </a:lnTo>
                  <a:lnTo>
                    <a:pt x="2920" y="2066"/>
                  </a:lnTo>
                  <a:lnTo>
                    <a:pt x="2896" y="2069"/>
                  </a:lnTo>
                  <a:lnTo>
                    <a:pt x="2871" y="2074"/>
                  </a:lnTo>
                  <a:lnTo>
                    <a:pt x="2847" y="2079"/>
                  </a:lnTo>
                  <a:lnTo>
                    <a:pt x="2823" y="2086"/>
                  </a:lnTo>
                  <a:lnTo>
                    <a:pt x="2800" y="2094"/>
                  </a:lnTo>
                  <a:lnTo>
                    <a:pt x="2778" y="2102"/>
                  </a:lnTo>
                  <a:lnTo>
                    <a:pt x="2755" y="2113"/>
                  </a:lnTo>
                  <a:lnTo>
                    <a:pt x="2734" y="2124"/>
                  </a:lnTo>
                  <a:lnTo>
                    <a:pt x="2713" y="2136"/>
                  </a:lnTo>
                  <a:lnTo>
                    <a:pt x="2693" y="2149"/>
                  </a:lnTo>
                  <a:lnTo>
                    <a:pt x="2673" y="2163"/>
                  </a:lnTo>
                  <a:lnTo>
                    <a:pt x="2654" y="2177"/>
                  </a:lnTo>
                  <a:lnTo>
                    <a:pt x="2636" y="2193"/>
                  </a:lnTo>
                  <a:lnTo>
                    <a:pt x="2619" y="2209"/>
                  </a:lnTo>
                  <a:lnTo>
                    <a:pt x="2603" y="2227"/>
                  </a:lnTo>
                  <a:lnTo>
                    <a:pt x="2587" y="2245"/>
                  </a:lnTo>
                  <a:lnTo>
                    <a:pt x="2571" y="2264"/>
                  </a:lnTo>
                  <a:lnTo>
                    <a:pt x="2558" y="2284"/>
                  </a:lnTo>
                  <a:lnTo>
                    <a:pt x="2545" y="2304"/>
                  </a:lnTo>
                  <a:lnTo>
                    <a:pt x="2532" y="2325"/>
                  </a:lnTo>
                  <a:lnTo>
                    <a:pt x="2521" y="2347"/>
                  </a:lnTo>
                  <a:lnTo>
                    <a:pt x="2512" y="2369"/>
                  </a:lnTo>
                  <a:lnTo>
                    <a:pt x="2502" y="2391"/>
                  </a:lnTo>
                  <a:lnTo>
                    <a:pt x="2494" y="2415"/>
                  </a:lnTo>
                  <a:lnTo>
                    <a:pt x="2488" y="2438"/>
                  </a:lnTo>
                  <a:lnTo>
                    <a:pt x="2482" y="2462"/>
                  </a:lnTo>
                  <a:lnTo>
                    <a:pt x="2478" y="2487"/>
                  </a:lnTo>
                  <a:lnTo>
                    <a:pt x="2475" y="2512"/>
                  </a:lnTo>
                  <a:lnTo>
                    <a:pt x="2473" y="2537"/>
                  </a:lnTo>
                  <a:lnTo>
                    <a:pt x="2472" y="2563"/>
                  </a:lnTo>
                  <a:lnTo>
                    <a:pt x="2473" y="2588"/>
                  </a:lnTo>
                  <a:lnTo>
                    <a:pt x="2475" y="2614"/>
                  </a:lnTo>
                  <a:lnTo>
                    <a:pt x="2478" y="2639"/>
                  </a:lnTo>
                  <a:lnTo>
                    <a:pt x="2482" y="2663"/>
                  </a:lnTo>
                  <a:lnTo>
                    <a:pt x="2488" y="2688"/>
                  </a:lnTo>
                  <a:lnTo>
                    <a:pt x="2494" y="2711"/>
                  </a:lnTo>
                  <a:lnTo>
                    <a:pt x="2502" y="2734"/>
                  </a:lnTo>
                  <a:lnTo>
                    <a:pt x="2512" y="2757"/>
                  </a:lnTo>
                  <a:lnTo>
                    <a:pt x="2521" y="2779"/>
                  </a:lnTo>
                  <a:lnTo>
                    <a:pt x="2532" y="2801"/>
                  </a:lnTo>
                  <a:lnTo>
                    <a:pt x="2545" y="2821"/>
                  </a:lnTo>
                  <a:lnTo>
                    <a:pt x="2558" y="2841"/>
                  </a:lnTo>
                  <a:lnTo>
                    <a:pt x="2571" y="2861"/>
                  </a:lnTo>
                  <a:lnTo>
                    <a:pt x="2587" y="2880"/>
                  </a:lnTo>
                  <a:lnTo>
                    <a:pt x="2603" y="2898"/>
                  </a:lnTo>
                  <a:lnTo>
                    <a:pt x="2619" y="2916"/>
                  </a:lnTo>
                  <a:lnTo>
                    <a:pt x="2636" y="2933"/>
                  </a:lnTo>
                  <a:lnTo>
                    <a:pt x="2654" y="2948"/>
                  </a:lnTo>
                  <a:lnTo>
                    <a:pt x="2673" y="2963"/>
                  </a:lnTo>
                  <a:lnTo>
                    <a:pt x="2693" y="2976"/>
                  </a:lnTo>
                  <a:lnTo>
                    <a:pt x="2713" y="2990"/>
                  </a:lnTo>
                  <a:lnTo>
                    <a:pt x="2734" y="3002"/>
                  </a:lnTo>
                  <a:lnTo>
                    <a:pt x="2755" y="3013"/>
                  </a:lnTo>
                  <a:lnTo>
                    <a:pt x="2778" y="3023"/>
                  </a:lnTo>
                  <a:lnTo>
                    <a:pt x="2800" y="3032"/>
                  </a:lnTo>
                  <a:lnTo>
                    <a:pt x="2823" y="3040"/>
                  </a:lnTo>
                  <a:lnTo>
                    <a:pt x="2847" y="3047"/>
                  </a:lnTo>
                  <a:lnTo>
                    <a:pt x="2871" y="3052"/>
                  </a:lnTo>
                  <a:lnTo>
                    <a:pt x="2896" y="3057"/>
                  </a:lnTo>
                  <a:lnTo>
                    <a:pt x="2920" y="3060"/>
                  </a:lnTo>
                  <a:lnTo>
                    <a:pt x="2946" y="3061"/>
                  </a:lnTo>
                  <a:lnTo>
                    <a:pt x="2971" y="3062"/>
                  </a:lnTo>
                  <a:lnTo>
                    <a:pt x="2994" y="3061"/>
                  </a:lnTo>
                  <a:lnTo>
                    <a:pt x="3015" y="3060"/>
                  </a:lnTo>
                  <a:lnTo>
                    <a:pt x="3037" y="3058"/>
                  </a:lnTo>
                  <a:lnTo>
                    <a:pt x="3058" y="3054"/>
                  </a:lnTo>
                  <a:lnTo>
                    <a:pt x="3079" y="3051"/>
                  </a:lnTo>
                  <a:lnTo>
                    <a:pt x="3100" y="3045"/>
                  </a:lnTo>
                  <a:lnTo>
                    <a:pt x="3120" y="3040"/>
                  </a:lnTo>
                  <a:lnTo>
                    <a:pt x="3140" y="3033"/>
                  </a:lnTo>
                  <a:lnTo>
                    <a:pt x="3159" y="3025"/>
                  </a:lnTo>
                  <a:lnTo>
                    <a:pt x="3178" y="3018"/>
                  </a:lnTo>
                  <a:lnTo>
                    <a:pt x="3197" y="3009"/>
                  </a:lnTo>
                  <a:lnTo>
                    <a:pt x="3215" y="2999"/>
                  </a:lnTo>
                  <a:lnTo>
                    <a:pt x="3232" y="2989"/>
                  </a:lnTo>
                  <a:lnTo>
                    <a:pt x="3250" y="2977"/>
                  </a:lnTo>
                  <a:lnTo>
                    <a:pt x="3267" y="2965"/>
                  </a:lnTo>
                  <a:lnTo>
                    <a:pt x="3283" y="2953"/>
                  </a:lnTo>
                  <a:lnTo>
                    <a:pt x="3563" y="3229"/>
                  </a:lnTo>
                  <a:lnTo>
                    <a:pt x="3533" y="3255"/>
                  </a:lnTo>
                  <a:lnTo>
                    <a:pt x="3502" y="3279"/>
                  </a:lnTo>
                  <a:lnTo>
                    <a:pt x="3470" y="3303"/>
                  </a:lnTo>
                  <a:lnTo>
                    <a:pt x="3436" y="3324"/>
                  </a:lnTo>
                  <a:lnTo>
                    <a:pt x="3402" y="3344"/>
                  </a:lnTo>
                  <a:lnTo>
                    <a:pt x="3366" y="3362"/>
                  </a:lnTo>
                  <a:lnTo>
                    <a:pt x="3330" y="3379"/>
                  </a:lnTo>
                  <a:lnTo>
                    <a:pt x="3294" y="3394"/>
                  </a:lnTo>
                  <a:lnTo>
                    <a:pt x="3256" y="3408"/>
                  </a:lnTo>
                  <a:lnTo>
                    <a:pt x="3217" y="3420"/>
                  </a:lnTo>
                  <a:lnTo>
                    <a:pt x="3178" y="3430"/>
                  </a:lnTo>
                  <a:lnTo>
                    <a:pt x="3138" y="3439"/>
                  </a:lnTo>
                  <a:lnTo>
                    <a:pt x="3097" y="3446"/>
                  </a:lnTo>
                  <a:lnTo>
                    <a:pt x="3056" y="3450"/>
                  </a:lnTo>
                  <a:lnTo>
                    <a:pt x="3014" y="3453"/>
                  </a:lnTo>
                  <a:lnTo>
                    <a:pt x="2971" y="3454"/>
                  </a:lnTo>
                  <a:lnTo>
                    <a:pt x="2926" y="3453"/>
                  </a:lnTo>
                  <a:lnTo>
                    <a:pt x="2880" y="3450"/>
                  </a:lnTo>
                  <a:lnTo>
                    <a:pt x="2835" y="3444"/>
                  </a:lnTo>
                  <a:lnTo>
                    <a:pt x="2792" y="3435"/>
                  </a:lnTo>
                  <a:lnTo>
                    <a:pt x="2749" y="3427"/>
                  </a:lnTo>
                  <a:lnTo>
                    <a:pt x="2706" y="3414"/>
                  </a:lnTo>
                  <a:lnTo>
                    <a:pt x="2665" y="3400"/>
                  </a:lnTo>
                  <a:lnTo>
                    <a:pt x="2625" y="3384"/>
                  </a:lnTo>
                  <a:lnTo>
                    <a:pt x="2585" y="3366"/>
                  </a:lnTo>
                  <a:lnTo>
                    <a:pt x="2547" y="3346"/>
                  </a:lnTo>
                  <a:lnTo>
                    <a:pt x="2510" y="3325"/>
                  </a:lnTo>
                  <a:lnTo>
                    <a:pt x="2473" y="3302"/>
                  </a:lnTo>
                  <a:lnTo>
                    <a:pt x="2439" y="3277"/>
                  </a:lnTo>
                  <a:lnTo>
                    <a:pt x="2405" y="3250"/>
                  </a:lnTo>
                  <a:lnTo>
                    <a:pt x="2373" y="3223"/>
                  </a:lnTo>
                  <a:lnTo>
                    <a:pt x="2342" y="3193"/>
                  </a:lnTo>
                  <a:lnTo>
                    <a:pt x="2312" y="3162"/>
                  </a:lnTo>
                  <a:lnTo>
                    <a:pt x="2284" y="3130"/>
                  </a:lnTo>
                  <a:lnTo>
                    <a:pt x="2257" y="3096"/>
                  </a:lnTo>
                  <a:lnTo>
                    <a:pt x="2232" y="3061"/>
                  </a:lnTo>
                  <a:lnTo>
                    <a:pt x="2209" y="3025"/>
                  </a:lnTo>
                  <a:lnTo>
                    <a:pt x="2188" y="2987"/>
                  </a:lnTo>
                  <a:lnTo>
                    <a:pt x="2168" y="2950"/>
                  </a:lnTo>
                  <a:lnTo>
                    <a:pt x="2150" y="2909"/>
                  </a:lnTo>
                  <a:lnTo>
                    <a:pt x="2134" y="2869"/>
                  </a:lnTo>
                  <a:lnTo>
                    <a:pt x="2120" y="2828"/>
                  </a:lnTo>
                  <a:lnTo>
                    <a:pt x="2109" y="2786"/>
                  </a:lnTo>
                  <a:lnTo>
                    <a:pt x="2099" y="2742"/>
                  </a:lnTo>
                  <a:lnTo>
                    <a:pt x="2091" y="2699"/>
                  </a:lnTo>
                  <a:lnTo>
                    <a:pt x="2085" y="2654"/>
                  </a:lnTo>
                  <a:lnTo>
                    <a:pt x="2081" y="2608"/>
                  </a:lnTo>
                  <a:lnTo>
                    <a:pt x="2080" y="2563"/>
                  </a:lnTo>
                  <a:lnTo>
                    <a:pt x="2081" y="2517"/>
                  </a:lnTo>
                  <a:lnTo>
                    <a:pt x="2085" y="2471"/>
                  </a:lnTo>
                  <a:lnTo>
                    <a:pt x="2091" y="2427"/>
                  </a:lnTo>
                  <a:lnTo>
                    <a:pt x="2099" y="2383"/>
                  </a:lnTo>
                  <a:lnTo>
                    <a:pt x="2109" y="2340"/>
                  </a:lnTo>
                  <a:lnTo>
                    <a:pt x="2120" y="2298"/>
                  </a:lnTo>
                  <a:lnTo>
                    <a:pt x="2134" y="2256"/>
                  </a:lnTo>
                  <a:lnTo>
                    <a:pt x="2150" y="2216"/>
                  </a:lnTo>
                  <a:lnTo>
                    <a:pt x="2168" y="2176"/>
                  </a:lnTo>
                  <a:lnTo>
                    <a:pt x="2188" y="2138"/>
                  </a:lnTo>
                  <a:lnTo>
                    <a:pt x="2209" y="2100"/>
                  </a:lnTo>
                  <a:lnTo>
                    <a:pt x="2232" y="2065"/>
                  </a:lnTo>
                  <a:lnTo>
                    <a:pt x="2257" y="2030"/>
                  </a:lnTo>
                  <a:lnTo>
                    <a:pt x="2284" y="1995"/>
                  </a:lnTo>
                  <a:lnTo>
                    <a:pt x="2312" y="1963"/>
                  </a:lnTo>
                  <a:lnTo>
                    <a:pt x="2342" y="1933"/>
                  </a:lnTo>
                  <a:lnTo>
                    <a:pt x="2373" y="1903"/>
                  </a:lnTo>
                  <a:lnTo>
                    <a:pt x="2405" y="1875"/>
                  </a:lnTo>
                  <a:lnTo>
                    <a:pt x="2439" y="1848"/>
                  </a:lnTo>
                  <a:lnTo>
                    <a:pt x="2473" y="1824"/>
                  </a:lnTo>
                  <a:lnTo>
                    <a:pt x="2510" y="1800"/>
                  </a:lnTo>
                  <a:lnTo>
                    <a:pt x="2547" y="1779"/>
                  </a:lnTo>
                  <a:lnTo>
                    <a:pt x="2585" y="1759"/>
                  </a:lnTo>
                  <a:lnTo>
                    <a:pt x="2625" y="1741"/>
                  </a:lnTo>
                  <a:lnTo>
                    <a:pt x="2665" y="1726"/>
                  </a:lnTo>
                  <a:lnTo>
                    <a:pt x="2706" y="1711"/>
                  </a:lnTo>
                  <a:lnTo>
                    <a:pt x="2749" y="1699"/>
                  </a:lnTo>
                  <a:lnTo>
                    <a:pt x="2792" y="1690"/>
                  </a:lnTo>
                  <a:lnTo>
                    <a:pt x="2835" y="1682"/>
                  </a:lnTo>
                  <a:lnTo>
                    <a:pt x="2880" y="1676"/>
                  </a:lnTo>
                  <a:lnTo>
                    <a:pt x="2926" y="1672"/>
                  </a:lnTo>
                  <a:lnTo>
                    <a:pt x="2971" y="1671"/>
                  </a:lnTo>
                  <a:close/>
                  <a:moveTo>
                    <a:pt x="4858" y="3824"/>
                  </a:moveTo>
                  <a:lnTo>
                    <a:pt x="4858" y="3824"/>
                  </a:lnTo>
                  <a:lnTo>
                    <a:pt x="4328" y="3824"/>
                  </a:lnTo>
                  <a:lnTo>
                    <a:pt x="4328" y="4208"/>
                  </a:lnTo>
                  <a:lnTo>
                    <a:pt x="4702" y="4208"/>
                  </a:lnTo>
                  <a:lnTo>
                    <a:pt x="4858" y="3824"/>
                  </a:lnTo>
                  <a:close/>
                  <a:moveTo>
                    <a:pt x="1064" y="3824"/>
                  </a:moveTo>
                  <a:lnTo>
                    <a:pt x="1064" y="3824"/>
                  </a:lnTo>
                  <a:lnTo>
                    <a:pt x="1594" y="3824"/>
                  </a:lnTo>
                  <a:lnTo>
                    <a:pt x="1594" y="4208"/>
                  </a:lnTo>
                  <a:lnTo>
                    <a:pt x="1219" y="4208"/>
                  </a:lnTo>
                  <a:lnTo>
                    <a:pt x="1064" y="3824"/>
                  </a:lnTo>
                  <a:close/>
                </a:path>
              </a:pathLst>
            </a:custGeom>
            <a:solidFill>
              <a:srgbClr val="FF9618"/>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grpSp>
      <p:grpSp>
        <p:nvGrpSpPr>
          <p:cNvPr id="5" name="组合 4"/>
          <p:cNvGrpSpPr/>
          <p:nvPr/>
        </p:nvGrpSpPr>
        <p:grpSpPr>
          <a:xfrm>
            <a:off x="2945130" y="1767840"/>
            <a:ext cx="2332990" cy="4915535"/>
            <a:chOff x="4653" y="2784"/>
            <a:chExt cx="3674" cy="7741"/>
          </a:xfrm>
        </p:grpSpPr>
        <p:grpSp>
          <p:nvGrpSpPr>
            <p:cNvPr id="11" name="ïṡlíḑê"/>
            <p:cNvGrpSpPr/>
            <p:nvPr/>
          </p:nvGrpSpPr>
          <p:grpSpPr>
            <a:xfrm>
              <a:off x="4935" y="4059"/>
              <a:ext cx="2880" cy="2236"/>
              <a:chOff x="3112605" y="2482830"/>
              <a:chExt cx="1828978" cy="1419630"/>
            </a:xfrm>
          </p:grpSpPr>
          <p:sp>
            <p:nvSpPr>
              <p:cNvPr id="52" name="ïšľîḓe"/>
              <p:cNvSpPr/>
              <p:nvPr/>
            </p:nvSpPr>
            <p:spPr>
              <a:xfrm>
                <a:off x="3112605" y="3455697"/>
                <a:ext cx="1828978" cy="446763"/>
              </a:xfrm>
              <a:prstGeom prst="rect">
                <a:avLst/>
              </a:prstGeom>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zh-CN" altLang="en-US" sz="2000" b="1" dirty="0">
                    <a:latin typeface="微软雅黑" panose="020B0503020204020204" charset="-122"/>
                    <a:ea typeface="微软雅黑" panose="020B0503020204020204" charset="-122"/>
                  </a:rPr>
                  <a:t>证券投资基金</a:t>
                </a:r>
                <a:endParaRPr lang="zh-CN" altLang="en-US" sz="2000" b="1" dirty="0">
                  <a:latin typeface="微软雅黑" panose="020B0503020204020204" charset="-122"/>
                  <a:ea typeface="微软雅黑" panose="020B0503020204020204" charset="-122"/>
                </a:endParaRPr>
              </a:p>
            </p:txBody>
          </p:sp>
          <p:grpSp>
            <p:nvGrpSpPr>
              <p:cNvPr id="48" name="íŝ1iḋè"/>
              <p:cNvGrpSpPr/>
              <p:nvPr/>
            </p:nvGrpSpPr>
            <p:grpSpPr>
              <a:xfrm>
                <a:off x="3978394" y="2482830"/>
                <a:ext cx="72000" cy="919480"/>
                <a:chOff x="3978394" y="2482830"/>
                <a:chExt cx="72000" cy="919480"/>
              </a:xfrm>
            </p:grpSpPr>
            <p:cxnSp>
              <p:nvCxnSpPr>
                <p:cNvPr id="49" name="直接连接符 48"/>
                <p:cNvCxnSpPr/>
                <p:nvPr/>
              </p:nvCxnSpPr>
              <p:spPr>
                <a:xfrm flipH="1">
                  <a:off x="4002964" y="2482830"/>
                  <a:ext cx="11430" cy="919480"/>
                </a:xfrm>
                <a:prstGeom prst="line">
                  <a:avLst/>
                </a:prstGeom>
                <a:ln w="127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0" name="ís1ïďe"/>
                <p:cNvSpPr/>
                <p:nvPr/>
              </p:nvSpPr>
              <p:spPr>
                <a:xfrm>
                  <a:off x="3978394" y="2938509"/>
                  <a:ext cx="72000" cy="72000"/>
                </a:xfrm>
                <a:prstGeom prst="ellipse">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4400"/>
                  <a:endParaRPr lang="zh-CN" altLang="en-US" sz="2000" b="1" i="1">
                    <a:solidFill>
                      <a:schemeClr val="tx1"/>
                    </a:solidFill>
                    <a:latin typeface="微软雅黑" panose="020B0503020204020204" charset="-122"/>
                    <a:ea typeface="微软雅黑" panose="020B0503020204020204" charset="-122"/>
                  </a:endParaRPr>
                </a:p>
              </p:txBody>
            </p:sp>
          </p:grpSp>
        </p:grpSp>
        <p:sp>
          <p:nvSpPr>
            <p:cNvPr id="66" name="ïš1íḍé"/>
            <p:cNvSpPr txBox="1"/>
            <p:nvPr/>
          </p:nvSpPr>
          <p:spPr>
            <a:xfrm>
              <a:off x="4653" y="6117"/>
              <a:ext cx="3674" cy="4409"/>
            </a:xfrm>
            <a:prstGeom prst="rect">
              <a:avLst/>
            </a:prstGeom>
            <a:noFill/>
            <a:ln>
              <a:noFill/>
            </a:ln>
          </p:spPr>
          <p:txBody>
            <a:bodyPr wrap="square" lIns="91440" tIns="45720" rIns="91440" bIns="45720" anchor="t" anchorCtr="0">
              <a:normAutofit fontScale="55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28600" indent="-228600" algn="l" fontAlgn="auto">
                <a:lnSpc>
                  <a:spcPct val="150000"/>
                </a:lnSpc>
                <a:buClrTx/>
                <a:buSzTx/>
                <a:buFont typeface="+mj-ea"/>
                <a:buAutoNum type="circleNumDbPlain"/>
              </a:pPr>
              <a:r>
                <a:rPr lang="zh-CN" altLang="en-US" sz="2910" dirty="0">
                  <a:latin typeface="微软雅黑" panose="020B0503020204020204" charset="-122"/>
                  <a:ea typeface="微软雅黑" panose="020B0503020204020204" charset="-122"/>
                  <a:cs typeface="微软雅黑" panose="020B0503020204020204" charset="-122"/>
                  <a:sym typeface="+mn-ea"/>
                </a:rPr>
                <a:t>以集资的方式集合资金用于证券投资；</a:t>
              </a:r>
              <a:endParaRPr lang="zh-CN" altLang="en-US" sz="2910" dirty="0">
                <a:latin typeface="微软雅黑" panose="020B0503020204020204" charset="-122"/>
                <a:ea typeface="微软雅黑" panose="020B0503020204020204" charset="-122"/>
                <a:cs typeface="微软雅黑" panose="020B0503020204020204" charset="-122"/>
              </a:endParaRPr>
            </a:p>
            <a:p>
              <a:pPr marL="228600" indent="-228600" algn="l" fontAlgn="auto">
                <a:lnSpc>
                  <a:spcPct val="150000"/>
                </a:lnSpc>
                <a:buClrTx/>
                <a:buSzTx/>
                <a:buFont typeface="+mj-ea"/>
                <a:buAutoNum type="circleNumDbPlain"/>
              </a:pPr>
              <a:r>
                <a:rPr lang="zh-CN" altLang="en-US" sz="2910" dirty="0">
                  <a:latin typeface="微软雅黑" panose="020B0503020204020204" charset="-122"/>
                  <a:ea typeface="微软雅黑" panose="020B0503020204020204" charset="-122"/>
                  <a:cs typeface="微软雅黑" panose="020B0503020204020204" charset="-122"/>
                  <a:sym typeface="+mn-ea"/>
                </a:rPr>
                <a:t>利用信托关系进行证券投资；</a:t>
              </a:r>
              <a:endParaRPr lang="zh-CN" altLang="en-US" sz="2910" dirty="0">
                <a:latin typeface="微软雅黑" panose="020B0503020204020204" charset="-122"/>
                <a:ea typeface="微软雅黑" panose="020B0503020204020204" charset="-122"/>
                <a:cs typeface="微软雅黑" panose="020B0503020204020204" charset="-122"/>
              </a:endParaRPr>
            </a:p>
            <a:p>
              <a:pPr marL="228600" indent="-228600" algn="l" fontAlgn="auto">
                <a:lnSpc>
                  <a:spcPct val="150000"/>
                </a:lnSpc>
                <a:buClrTx/>
                <a:buSzTx/>
                <a:buFont typeface="+mj-ea"/>
                <a:buAutoNum type="circleNumDbPlain"/>
              </a:pPr>
              <a:r>
                <a:rPr lang="zh-CN" altLang="en-US" sz="2910" dirty="0">
                  <a:latin typeface="微软雅黑" panose="020B0503020204020204" charset="-122"/>
                  <a:ea typeface="微软雅黑" panose="020B0503020204020204" charset="-122"/>
                  <a:cs typeface="微软雅黑" panose="020B0503020204020204" charset="-122"/>
                  <a:sym typeface="+mn-ea"/>
                </a:rPr>
                <a:t>是一种间接的证券投资方式</a:t>
              </a:r>
              <a:r>
                <a:rPr lang="zh-CN" altLang="en-US" sz="2910" dirty="0">
                  <a:latin typeface="微软雅黑" panose="020B0503020204020204" charset="-122"/>
                  <a:ea typeface="微软雅黑" panose="020B0503020204020204" charset="-122"/>
                  <a:cs typeface="微软雅黑" panose="020B0503020204020204" charset="-122"/>
                </a:rPr>
                <a:t>。</a:t>
              </a:r>
              <a:endParaRPr lang="zh-CN" altLang="en-US" sz="2910" dirty="0">
                <a:latin typeface="微软雅黑" panose="020B0503020204020204" charset="-122"/>
                <a:ea typeface="微软雅黑" panose="020B0503020204020204" charset="-122"/>
                <a:cs typeface="微软雅黑" panose="020B0503020204020204" charset="-122"/>
              </a:endParaRPr>
            </a:p>
            <a:p>
              <a:pPr marL="342900" indent="-342900" algn="ctr">
                <a:spcBef>
                  <a:spcPct val="0"/>
                </a:spcBef>
              </a:pPr>
              <a:endParaRPr lang="en-US" altLang="zh-CN" sz="1600" dirty="0">
                <a:latin typeface="微软雅黑" panose="020B0503020204020204" charset="-122"/>
                <a:ea typeface="微软雅黑" panose="020B0503020204020204" charset="-122"/>
                <a:cs typeface="微软雅黑" panose="020B0503020204020204" charset="-122"/>
              </a:endParaRPr>
            </a:p>
            <a:p>
              <a:pPr algn="ctr">
                <a:spcBef>
                  <a:spcPct val="0"/>
                </a:spcBef>
              </a:pPr>
              <a:endParaRPr lang="en-US" altLang="zh-CN" sz="1600" dirty="0">
                <a:latin typeface="微软雅黑" panose="020B0503020204020204" charset="-122"/>
                <a:ea typeface="微软雅黑" panose="020B0503020204020204" charset="-122"/>
                <a:cs typeface="微软雅黑" panose="020B0503020204020204" charset="-122"/>
              </a:endParaRPr>
            </a:p>
          </p:txBody>
        </p:sp>
        <p:sp>
          <p:nvSpPr>
            <p:cNvPr id="80" name="KSO_Shape"/>
            <p:cNvSpPr/>
            <p:nvPr/>
          </p:nvSpPr>
          <p:spPr>
            <a:xfrm>
              <a:off x="5767" y="2784"/>
              <a:ext cx="1159" cy="107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grpSp>
      <p:grpSp>
        <p:nvGrpSpPr>
          <p:cNvPr id="35" name="组合 34"/>
          <p:cNvGrpSpPr/>
          <p:nvPr/>
        </p:nvGrpSpPr>
        <p:grpSpPr>
          <a:xfrm>
            <a:off x="9325610" y="1891665"/>
            <a:ext cx="1837690" cy="3223895"/>
            <a:chOff x="14686" y="2979"/>
            <a:chExt cx="2894" cy="5077"/>
          </a:xfrm>
        </p:grpSpPr>
        <p:grpSp>
          <p:nvGrpSpPr>
            <p:cNvPr id="14" name="iṣḷîďé"/>
            <p:cNvGrpSpPr/>
            <p:nvPr/>
          </p:nvGrpSpPr>
          <p:grpSpPr>
            <a:xfrm>
              <a:off x="14686" y="4050"/>
              <a:ext cx="2895" cy="4007"/>
              <a:chOff x="9316149" y="2482831"/>
              <a:chExt cx="1838503" cy="2544516"/>
            </a:xfrm>
          </p:grpSpPr>
          <p:grpSp>
            <p:nvGrpSpPr>
              <p:cNvPr id="17" name="iṡlîḍe"/>
              <p:cNvGrpSpPr/>
              <p:nvPr/>
            </p:nvGrpSpPr>
            <p:grpSpPr>
              <a:xfrm>
                <a:off x="10204163" y="2482831"/>
                <a:ext cx="72000" cy="527678"/>
                <a:chOff x="10204163" y="2482831"/>
                <a:chExt cx="72000" cy="527678"/>
              </a:xfrm>
            </p:grpSpPr>
            <p:cxnSp>
              <p:nvCxnSpPr>
                <p:cNvPr id="21" name="直接连接符 20"/>
                <p:cNvCxnSpPr/>
                <p:nvPr/>
              </p:nvCxnSpPr>
              <p:spPr>
                <a:xfrm>
                  <a:off x="10240163" y="2482831"/>
                  <a:ext cx="0" cy="455678"/>
                </a:xfrm>
                <a:prstGeom prst="line">
                  <a:avLst/>
                </a:prstGeom>
                <a:ln w="127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2" name="íšḷîḋê"/>
                <p:cNvSpPr/>
                <p:nvPr/>
              </p:nvSpPr>
              <p:spPr>
                <a:xfrm>
                  <a:off x="10204163" y="2938509"/>
                  <a:ext cx="72000" cy="72000"/>
                </a:xfrm>
                <a:prstGeom prst="ellipse">
                  <a:avLst/>
                </a:prstGeom>
                <a:solidFill>
                  <a:schemeClr val="accent5"/>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4400"/>
                  <a:endParaRPr lang="zh-CN" altLang="en-US" sz="2000" b="1" i="1">
                    <a:solidFill>
                      <a:schemeClr val="tx1"/>
                    </a:solidFill>
                    <a:latin typeface="微软雅黑" panose="020B0503020204020204" charset="-122"/>
                    <a:ea typeface="微软雅黑" panose="020B0503020204020204" charset="-122"/>
                  </a:endParaRPr>
                </a:p>
              </p:txBody>
            </p:sp>
          </p:grpSp>
          <p:grpSp>
            <p:nvGrpSpPr>
              <p:cNvPr id="18" name="íšḷîḍe"/>
              <p:cNvGrpSpPr/>
              <p:nvPr/>
            </p:nvGrpSpPr>
            <p:grpSpPr>
              <a:xfrm>
                <a:off x="9316149" y="3179497"/>
                <a:ext cx="1838503" cy="1847850"/>
                <a:chOff x="904372" y="4286277"/>
                <a:chExt cx="1838503" cy="1847850"/>
              </a:xfrm>
            </p:grpSpPr>
            <p:sp>
              <p:nvSpPr>
                <p:cNvPr id="19" name="işḻíḍe"/>
                <p:cNvSpPr txBox="1"/>
                <p:nvPr/>
              </p:nvSpPr>
              <p:spPr>
                <a:xfrm>
                  <a:off x="904372" y="4733317"/>
                  <a:ext cx="1838325" cy="1400810"/>
                </a:xfrm>
                <a:prstGeom prst="rect">
                  <a:avLst/>
                </a:prstGeom>
                <a:noFill/>
                <a:ln>
                  <a:noFill/>
                </a:ln>
              </p:spPr>
              <p:txBody>
                <a:bodyPr wrap="square" lIns="91440" tIns="45720" rIns="91440" bIns="45720" anchor="t" anchorCtr="0">
                  <a:normAutofit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28600" indent="-228600" algn="l" fontAlgn="auto">
                    <a:lnSpc>
                      <a:spcPct val="150000"/>
                    </a:lnSpc>
                    <a:spcBef>
                      <a:spcPct val="0"/>
                    </a:spcBef>
                    <a:buFont typeface="+mj-ea"/>
                    <a:buAutoNum type="circleNumDbPlain"/>
                  </a:pPr>
                  <a:r>
                    <a:rPr lang="zh-CN" altLang="en-US" sz="1600" dirty="0">
                      <a:latin typeface="微软雅黑" panose="020B0503020204020204" charset="-122"/>
                      <a:ea typeface="微软雅黑" panose="020B0503020204020204" charset="-122"/>
                      <a:cs typeface="微软雅黑" panose="020B0503020204020204" charset="-122"/>
                    </a:rPr>
                    <a:t>本质上是远期商品买卖合同；</a:t>
                  </a:r>
                  <a:endParaRPr lang="zh-CN" altLang="en-US" sz="1600" dirty="0">
                    <a:latin typeface="微软雅黑" panose="020B0503020204020204" charset="-122"/>
                    <a:ea typeface="微软雅黑" panose="020B0503020204020204" charset="-122"/>
                    <a:cs typeface="微软雅黑" panose="020B0503020204020204" charset="-122"/>
                  </a:endParaRPr>
                </a:p>
                <a:p>
                  <a:pPr marL="228600" indent="-228600" algn="l" fontAlgn="auto">
                    <a:lnSpc>
                      <a:spcPct val="150000"/>
                    </a:lnSpc>
                    <a:spcBef>
                      <a:spcPct val="0"/>
                    </a:spcBef>
                    <a:buFont typeface="+mj-ea"/>
                    <a:buAutoNum type="circleNumDbPlain"/>
                  </a:pPr>
                  <a:r>
                    <a:rPr lang="zh-CN" altLang="en-US" sz="1600" dirty="0">
                      <a:latin typeface="微软雅黑" panose="020B0503020204020204" charset="-122"/>
                      <a:ea typeface="微软雅黑" panose="020B0503020204020204" charset="-122"/>
                      <a:cs typeface="微软雅黑" panose="020B0503020204020204" charset="-122"/>
                    </a:rPr>
                    <a:t>期货必须到期交割。</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20" name="ïŝļîḑe"/>
                <p:cNvSpPr/>
                <p:nvPr/>
              </p:nvSpPr>
              <p:spPr>
                <a:xfrm>
                  <a:off x="913897" y="4286277"/>
                  <a:ext cx="1828978" cy="446763"/>
                </a:xfrm>
                <a:prstGeom prst="rect">
                  <a:avLst/>
                </a:prstGeom>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zh-CN" altLang="en-US" sz="2000" b="1" dirty="0">
                      <a:latin typeface="微软雅黑" panose="020B0503020204020204" charset="-122"/>
                      <a:ea typeface="微软雅黑" panose="020B0503020204020204" charset="-122"/>
                    </a:rPr>
                    <a:t>期货</a:t>
                  </a:r>
                  <a:endParaRPr lang="zh-CN" altLang="en-US" sz="2000" b="1" dirty="0">
                    <a:latin typeface="微软雅黑" panose="020B0503020204020204" charset="-122"/>
                    <a:ea typeface="微软雅黑" panose="020B0503020204020204" charset="-122"/>
                  </a:endParaRPr>
                </a:p>
              </p:txBody>
            </p:sp>
          </p:grpSp>
        </p:grpSp>
        <p:sp>
          <p:nvSpPr>
            <p:cNvPr id="79" name="KSO_Shape"/>
            <p:cNvSpPr/>
            <p:nvPr/>
          </p:nvSpPr>
          <p:spPr bwMode="auto">
            <a:xfrm>
              <a:off x="15529" y="2979"/>
              <a:ext cx="1108" cy="888"/>
            </a:xfrm>
            <a:custGeom>
              <a:avLst/>
              <a:gdLst>
                <a:gd name="T0" fmla="*/ 2147483646 w 257"/>
                <a:gd name="T1" fmla="*/ 2147483646 h 191"/>
                <a:gd name="T2" fmla="*/ 2147483646 w 257"/>
                <a:gd name="T3" fmla="*/ 2147483646 h 191"/>
                <a:gd name="T4" fmla="*/ 2147483646 w 257"/>
                <a:gd name="T5" fmla="*/ 2147483646 h 191"/>
                <a:gd name="T6" fmla="*/ 2147483646 w 257"/>
                <a:gd name="T7" fmla="*/ 2147483646 h 191"/>
                <a:gd name="T8" fmla="*/ 2147483646 w 257"/>
                <a:gd name="T9" fmla="*/ 2147483646 h 191"/>
                <a:gd name="T10" fmla="*/ 2147483646 w 257"/>
                <a:gd name="T11" fmla="*/ 2147483646 h 191"/>
                <a:gd name="T12" fmla="*/ 2147483646 w 257"/>
                <a:gd name="T13" fmla="*/ 2147483646 h 191"/>
                <a:gd name="T14" fmla="*/ 2147483646 w 257"/>
                <a:gd name="T15" fmla="*/ 2147483646 h 191"/>
                <a:gd name="T16" fmla="*/ 2147483646 w 257"/>
                <a:gd name="T17" fmla="*/ 2147483646 h 191"/>
                <a:gd name="T18" fmla="*/ 2147483646 w 257"/>
                <a:gd name="T19" fmla="*/ 2147483646 h 191"/>
                <a:gd name="T20" fmla="*/ 2147483646 w 257"/>
                <a:gd name="T21" fmla="*/ 2147483646 h 191"/>
                <a:gd name="T22" fmla="*/ 2147483646 w 257"/>
                <a:gd name="T23" fmla="*/ 2147483646 h 191"/>
                <a:gd name="T24" fmla="*/ 2147483646 w 257"/>
                <a:gd name="T25" fmla="*/ 2147483646 h 191"/>
                <a:gd name="T26" fmla="*/ 2147483646 w 257"/>
                <a:gd name="T27" fmla="*/ 2147483646 h 191"/>
                <a:gd name="T28" fmla="*/ 2147483646 w 257"/>
                <a:gd name="T29" fmla="*/ 2147483646 h 191"/>
                <a:gd name="T30" fmla="*/ 2147483646 w 257"/>
                <a:gd name="T31" fmla="*/ 2147483646 h 191"/>
                <a:gd name="T32" fmla="*/ 2147483646 w 257"/>
                <a:gd name="T33" fmla="*/ 2147483646 h 191"/>
                <a:gd name="T34" fmla="*/ 2147483646 w 257"/>
                <a:gd name="T35" fmla="*/ 2147483646 h 191"/>
                <a:gd name="T36" fmla="*/ 2147483646 w 257"/>
                <a:gd name="T37" fmla="*/ 2147483646 h 191"/>
                <a:gd name="T38" fmla="*/ 2147483646 w 257"/>
                <a:gd name="T39" fmla="*/ 2147483646 h 191"/>
                <a:gd name="T40" fmla="*/ 2147483646 w 257"/>
                <a:gd name="T41" fmla="*/ 2147483646 h 191"/>
                <a:gd name="T42" fmla="*/ 2147483646 w 257"/>
                <a:gd name="T43" fmla="*/ 2147483646 h 191"/>
                <a:gd name="T44" fmla="*/ 2147483646 w 257"/>
                <a:gd name="T45" fmla="*/ 2147483646 h 191"/>
                <a:gd name="T46" fmla="*/ 2147483646 w 257"/>
                <a:gd name="T47" fmla="*/ 2147483646 h 191"/>
                <a:gd name="T48" fmla="*/ 2147483646 w 257"/>
                <a:gd name="T49" fmla="*/ 2147483646 h 191"/>
                <a:gd name="T50" fmla="*/ 2147483646 w 257"/>
                <a:gd name="T51" fmla="*/ 2147483646 h 191"/>
                <a:gd name="T52" fmla="*/ 2147483646 w 257"/>
                <a:gd name="T53" fmla="*/ 2147483646 h 191"/>
                <a:gd name="T54" fmla="*/ 2147483646 w 257"/>
                <a:gd name="T55" fmla="*/ 2147483646 h 191"/>
                <a:gd name="T56" fmla="*/ 2147483646 w 257"/>
                <a:gd name="T57" fmla="*/ 2147483646 h 191"/>
                <a:gd name="T58" fmla="*/ 2147483646 w 257"/>
                <a:gd name="T59" fmla="*/ 2147483646 h 191"/>
                <a:gd name="T60" fmla="*/ 2147483646 w 257"/>
                <a:gd name="T61" fmla="*/ 2147483646 h 191"/>
                <a:gd name="T62" fmla="*/ 2147483646 w 257"/>
                <a:gd name="T63" fmla="*/ 2147483646 h 191"/>
                <a:gd name="T64" fmla="*/ 2147483646 w 257"/>
                <a:gd name="T65" fmla="*/ 2147483646 h 191"/>
                <a:gd name="T66" fmla="*/ 2147483646 w 257"/>
                <a:gd name="T67" fmla="*/ 2147483646 h 191"/>
                <a:gd name="T68" fmla="*/ 2147483646 w 257"/>
                <a:gd name="T69" fmla="*/ 2147483646 h 191"/>
                <a:gd name="T70" fmla="*/ 2147483646 w 257"/>
                <a:gd name="T71" fmla="*/ 2147483646 h 191"/>
                <a:gd name="T72" fmla="*/ 2147483646 w 257"/>
                <a:gd name="T73" fmla="*/ 2147483646 h 191"/>
                <a:gd name="T74" fmla="*/ 2147483646 w 257"/>
                <a:gd name="T75" fmla="*/ 2147483646 h 191"/>
                <a:gd name="T76" fmla="*/ 2147483646 w 257"/>
                <a:gd name="T77" fmla="*/ 2147483646 h 191"/>
                <a:gd name="T78" fmla="*/ 2147483646 w 257"/>
                <a:gd name="T79" fmla="*/ 2147483646 h 191"/>
                <a:gd name="T80" fmla="*/ 2147483646 w 257"/>
                <a:gd name="T81" fmla="*/ 2147483646 h 191"/>
                <a:gd name="T82" fmla="*/ 2147483646 w 257"/>
                <a:gd name="T83" fmla="*/ 2147483646 h 191"/>
                <a:gd name="T84" fmla="*/ 2147483646 w 257"/>
                <a:gd name="T85" fmla="*/ 2147483646 h 191"/>
                <a:gd name="T86" fmla="*/ 2147483646 w 257"/>
                <a:gd name="T87" fmla="*/ 2147483646 h 191"/>
                <a:gd name="T88" fmla="*/ 2147483646 w 257"/>
                <a:gd name="T89" fmla="*/ 2147483646 h 191"/>
                <a:gd name="T90" fmla="*/ 2147483646 w 257"/>
                <a:gd name="T91" fmla="*/ 2147483646 h 191"/>
                <a:gd name="T92" fmla="*/ 2147483646 w 257"/>
                <a:gd name="T93" fmla="*/ 2147483646 h 191"/>
                <a:gd name="T94" fmla="*/ 2147483646 w 257"/>
                <a:gd name="T95" fmla="*/ 2147483646 h 191"/>
                <a:gd name="T96" fmla="*/ 2147483646 w 257"/>
                <a:gd name="T97" fmla="*/ 2147483646 h 191"/>
                <a:gd name="T98" fmla="*/ 2147483646 w 257"/>
                <a:gd name="T99" fmla="*/ 2147483646 h 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rgbClr val="FF9618"/>
            </a:solidFill>
            <a:ln>
              <a:noFill/>
            </a:ln>
          </p:spPr>
          <p:txBody>
            <a:bodyPr lIns="68580" tIns="34290" rIns="68580" bIns="54000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grpSp>
      <p:grpSp>
        <p:nvGrpSpPr>
          <p:cNvPr id="34" name="组合 33"/>
          <p:cNvGrpSpPr/>
          <p:nvPr/>
        </p:nvGrpSpPr>
        <p:grpSpPr>
          <a:xfrm>
            <a:off x="5334000" y="1868170"/>
            <a:ext cx="1985010" cy="3247390"/>
            <a:chOff x="8400" y="2942"/>
            <a:chExt cx="3126" cy="5114"/>
          </a:xfrm>
        </p:grpSpPr>
        <p:grpSp>
          <p:nvGrpSpPr>
            <p:cNvPr id="12" name="îṡļïḑé"/>
            <p:cNvGrpSpPr/>
            <p:nvPr/>
          </p:nvGrpSpPr>
          <p:grpSpPr>
            <a:xfrm>
              <a:off x="8400" y="4050"/>
              <a:ext cx="3126" cy="4007"/>
              <a:chOff x="5175162" y="2482831"/>
              <a:chExt cx="1985188" cy="2544489"/>
            </a:xfrm>
          </p:grpSpPr>
          <p:grpSp>
            <p:nvGrpSpPr>
              <p:cNvPr id="37" name="îṥḷîďé"/>
              <p:cNvGrpSpPr/>
              <p:nvPr/>
            </p:nvGrpSpPr>
            <p:grpSpPr>
              <a:xfrm>
                <a:off x="5175162" y="3179497"/>
                <a:ext cx="1985188" cy="1847823"/>
                <a:chOff x="913897" y="4286277"/>
                <a:chExt cx="1985188" cy="1847823"/>
              </a:xfrm>
            </p:grpSpPr>
            <p:sp>
              <p:nvSpPr>
                <p:cNvPr id="41" name="ïš1íḍé"/>
                <p:cNvSpPr txBox="1"/>
                <p:nvPr/>
              </p:nvSpPr>
              <p:spPr>
                <a:xfrm>
                  <a:off x="1070107" y="4733039"/>
                  <a:ext cx="1828978" cy="1401061"/>
                </a:xfrm>
                <a:prstGeom prst="rect">
                  <a:avLst/>
                </a:prstGeom>
                <a:noFill/>
                <a:ln>
                  <a:noFill/>
                </a:ln>
              </p:spPr>
              <p:txBody>
                <a:bodyPr wrap="square" lIns="91440" tIns="45720" rIns="91440" bIns="45720" anchor="t" anchorCtr="0">
                  <a:normAutofit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28600" indent="-228600" algn="l" fontAlgn="auto">
                    <a:lnSpc>
                      <a:spcPct val="150000"/>
                    </a:lnSpc>
                    <a:spcBef>
                      <a:spcPct val="0"/>
                    </a:spcBef>
                    <a:buFont typeface="+mj-ea"/>
                    <a:buAutoNum type="circleNumDbPlain"/>
                  </a:pPr>
                  <a:r>
                    <a:rPr lang="zh-CN" altLang="en-US" sz="1600" dirty="0">
                      <a:latin typeface="微软雅黑" panose="020B0503020204020204" charset="-122"/>
                      <a:ea typeface="微软雅黑" panose="020B0503020204020204" charset="-122"/>
                      <a:cs typeface="微软雅黑" panose="020B0503020204020204" charset="-122"/>
                    </a:rPr>
                    <a:t>属于有价债券；</a:t>
                  </a:r>
                  <a:endParaRPr lang="zh-CN" altLang="en-US" sz="1600" dirty="0">
                    <a:latin typeface="微软雅黑" panose="020B0503020204020204" charset="-122"/>
                    <a:ea typeface="微软雅黑" panose="020B0503020204020204" charset="-122"/>
                    <a:cs typeface="微软雅黑" panose="020B0503020204020204" charset="-122"/>
                  </a:endParaRPr>
                </a:p>
                <a:p>
                  <a:pPr marL="228600" indent="-228600" algn="l" fontAlgn="auto">
                    <a:lnSpc>
                      <a:spcPct val="150000"/>
                    </a:lnSpc>
                    <a:spcBef>
                      <a:spcPct val="0"/>
                    </a:spcBef>
                    <a:buFont typeface="+mj-ea"/>
                    <a:buAutoNum type="circleNumDbPlain"/>
                  </a:pPr>
                  <a:r>
                    <a:rPr lang="zh-CN" altLang="en-US" sz="1600" dirty="0">
                      <a:latin typeface="微软雅黑" panose="020B0503020204020204" charset="-122"/>
                      <a:ea typeface="微软雅黑" panose="020B0503020204020204" charset="-122"/>
                      <a:cs typeface="微软雅黑" panose="020B0503020204020204" charset="-122"/>
                    </a:rPr>
                    <a:t>一种虚拟资本；</a:t>
                  </a:r>
                  <a:endParaRPr lang="zh-CN" altLang="en-US" sz="1600" dirty="0">
                    <a:latin typeface="微软雅黑" panose="020B0503020204020204" charset="-122"/>
                    <a:ea typeface="微软雅黑" panose="020B0503020204020204" charset="-122"/>
                    <a:cs typeface="微软雅黑" panose="020B0503020204020204" charset="-122"/>
                  </a:endParaRPr>
                </a:p>
                <a:p>
                  <a:pPr marL="228600" indent="-228600" algn="l" fontAlgn="auto">
                    <a:lnSpc>
                      <a:spcPct val="150000"/>
                    </a:lnSpc>
                    <a:spcBef>
                      <a:spcPct val="0"/>
                    </a:spcBef>
                    <a:buFont typeface="+mj-ea"/>
                    <a:buAutoNum type="circleNumDbPlain"/>
                  </a:pPr>
                  <a:r>
                    <a:rPr lang="zh-CN" altLang="en-US" sz="1600" dirty="0">
                      <a:latin typeface="微软雅黑" panose="020B0503020204020204" charset="-122"/>
                      <a:ea typeface="微软雅黑" panose="020B0503020204020204" charset="-122"/>
                      <a:cs typeface="微软雅黑" panose="020B0503020204020204" charset="-122"/>
                    </a:rPr>
                    <a:t>债券是债权的表现。</a:t>
                  </a:r>
                  <a:endParaRPr lang="zh-CN" altLang="en-US" sz="1600" dirty="0">
                    <a:latin typeface="微软雅黑" panose="020B0503020204020204" charset="-122"/>
                    <a:ea typeface="微软雅黑" panose="020B0503020204020204" charset="-122"/>
                    <a:cs typeface="微软雅黑" panose="020B0503020204020204" charset="-122"/>
                  </a:endParaRPr>
                </a:p>
                <a:p>
                  <a:pPr marL="342900" indent="-342900" algn="ctr">
                    <a:spcBef>
                      <a:spcPct val="0"/>
                    </a:spcBef>
                  </a:pPr>
                  <a:endParaRPr lang="en-US" altLang="zh-CN" sz="1600" dirty="0">
                    <a:latin typeface="微软雅黑" panose="020B0503020204020204" charset="-122"/>
                    <a:ea typeface="微软雅黑" panose="020B0503020204020204" charset="-122"/>
                    <a:cs typeface="微软雅黑" panose="020B0503020204020204" charset="-122"/>
                  </a:endParaRPr>
                </a:p>
                <a:p>
                  <a:pPr algn="ctr">
                    <a:spcBef>
                      <a:spcPct val="0"/>
                    </a:spcBef>
                  </a:pPr>
                  <a:endParaRPr lang="en-US" altLang="zh-CN" sz="1600" dirty="0">
                    <a:latin typeface="微软雅黑" panose="020B0503020204020204" charset="-122"/>
                    <a:ea typeface="微软雅黑" panose="020B0503020204020204" charset="-122"/>
                    <a:cs typeface="微软雅黑" panose="020B0503020204020204" charset="-122"/>
                  </a:endParaRPr>
                </a:p>
              </p:txBody>
            </p:sp>
            <p:sp>
              <p:nvSpPr>
                <p:cNvPr id="42" name="ïṡľîḋê"/>
                <p:cNvSpPr/>
                <p:nvPr/>
              </p:nvSpPr>
              <p:spPr>
                <a:xfrm>
                  <a:off x="913897" y="4286277"/>
                  <a:ext cx="1828978" cy="446763"/>
                </a:xfrm>
                <a:prstGeom prst="rect">
                  <a:avLst/>
                </a:prstGeom>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zh-CN" altLang="en-US" sz="2000" b="1" dirty="0">
                      <a:latin typeface="微软雅黑" panose="020B0503020204020204" charset="-122"/>
                      <a:ea typeface="微软雅黑" panose="020B0503020204020204" charset="-122"/>
                    </a:rPr>
                    <a:t>债券</a:t>
                  </a:r>
                  <a:endParaRPr lang="zh-CN" altLang="en-US" sz="2000" b="1" dirty="0">
                    <a:latin typeface="微软雅黑" panose="020B0503020204020204" charset="-122"/>
                    <a:ea typeface="微软雅黑" panose="020B0503020204020204" charset="-122"/>
                  </a:endParaRPr>
                </a:p>
              </p:txBody>
            </p:sp>
          </p:grpSp>
          <p:grpSp>
            <p:nvGrpSpPr>
              <p:cNvPr id="38" name="íṥľide"/>
              <p:cNvGrpSpPr/>
              <p:nvPr/>
            </p:nvGrpSpPr>
            <p:grpSpPr>
              <a:xfrm>
                <a:off x="6053651" y="2482831"/>
                <a:ext cx="72000" cy="527678"/>
                <a:chOff x="6053651" y="2482831"/>
                <a:chExt cx="72000" cy="527678"/>
              </a:xfrm>
            </p:grpSpPr>
            <p:cxnSp>
              <p:nvCxnSpPr>
                <p:cNvPr id="39" name="直接连接符 38"/>
                <p:cNvCxnSpPr/>
                <p:nvPr/>
              </p:nvCxnSpPr>
              <p:spPr>
                <a:xfrm>
                  <a:off x="6089651" y="2482831"/>
                  <a:ext cx="0" cy="455678"/>
                </a:xfrm>
                <a:prstGeom prst="line">
                  <a:avLst/>
                </a:prstGeom>
                <a:ln w="127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0" name="íşḷiḍè"/>
                <p:cNvSpPr/>
                <p:nvPr/>
              </p:nvSpPr>
              <p:spPr>
                <a:xfrm>
                  <a:off x="6053651" y="2938509"/>
                  <a:ext cx="72000" cy="72000"/>
                </a:xfrm>
                <a:prstGeom prst="ellipse">
                  <a:avLst/>
                </a:prstGeom>
                <a:solidFill>
                  <a:schemeClr val="accent3"/>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4400"/>
                  <a:endParaRPr lang="zh-CN" altLang="en-US" sz="2000" b="1" i="1">
                    <a:solidFill>
                      <a:schemeClr val="tx1"/>
                    </a:solidFill>
                    <a:latin typeface="微软雅黑" panose="020B0503020204020204" charset="-122"/>
                    <a:ea typeface="微软雅黑" panose="020B0503020204020204" charset="-122"/>
                  </a:endParaRPr>
                </a:p>
              </p:txBody>
            </p:sp>
          </p:grpSp>
        </p:grpSp>
        <p:sp>
          <p:nvSpPr>
            <p:cNvPr id="68" name="KSO_Shape"/>
            <p:cNvSpPr>
              <a:spLocks noChangeArrowheads="1"/>
            </p:cNvSpPr>
            <p:nvPr/>
          </p:nvSpPr>
          <p:spPr bwMode="auto">
            <a:xfrm>
              <a:off x="9259" y="2942"/>
              <a:ext cx="1163" cy="925"/>
            </a:xfrm>
            <a:custGeom>
              <a:avLst/>
              <a:gdLst/>
              <a:ahLst/>
              <a:cxnLst/>
              <a:rect l="0" t="0" r="r" b="b"/>
              <a:pathLst>
                <a:path w="1450975" h="1209675">
                  <a:moveTo>
                    <a:pt x="180975" y="182562"/>
                  </a:moveTo>
                  <a:lnTo>
                    <a:pt x="1270000" y="182562"/>
                  </a:lnTo>
                  <a:lnTo>
                    <a:pt x="1270000" y="725487"/>
                  </a:lnTo>
                  <a:lnTo>
                    <a:pt x="180975" y="725487"/>
                  </a:lnTo>
                  <a:lnTo>
                    <a:pt x="180975" y="182562"/>
                  </a:lnTo>
                  <a:close/>
                  <a:moveTo>
                    <a:pt x="120672" y="120703"/>
                  </a:moveTo>
                  <a:lnTo>
                    <a:pt x="120672" y="785892"/>
                  </a:lnTo>
                  <a:lnTo>
                    <a:pt x="1330039" y="785892"/>
                  </a:lnTo>
                  <a:lnTo>
                    <a:pt x="1330039" y="120703"/>
                  </a:lnTo>
                  <a:lnTo>
                    <a:pt x="120672" y="120703"/>
                  </a:lnTo>
                  <a:close/>
                  <a:moveTo>
                    <a:pt x="114585" y="0"/>
                  </a:moveTo>
                  <a:lnTo>
                    <a:pt x="120672" y="0"/>
                  </a:lnTo>
                  <a:lnTo>
                    <a:pt x="1330039" y="0"/>
                  </a:lnTo>
                  <a:lnTo>
                    <a:pt x="1336390" y="0"/>
                  </a:lnTo>
                  <a:lnTo>
                    <a:pt x="1342476" y="529"/>
                  </a:lnTo>
                  <a:lnTo>
                    <a:pt x="1348298" y="1059"/>
                  </a:lnTo>
                  <a:lnTo>
                    <a:pt x="1354385" y="2382"/>
                  </a:lnTo>
                  <a:lnTo>
                    <a:pt x="1360207" y="3441"/>
                  </a:lnTo>
                  <a:lnTo>
                    <a:pt x="1366028" y="5294"/>
                  </a:lnTo>
                  <a:lnTo>
                    <a:pt x="1371586" y="7147"/>
                  </a:lnTo>
                  <a:lnTo>
                    <a:pt x="1376878" y="9264"/>
                  </a:lnTo>
                  <a:lnTo>
                    <a:pt x="1382436" y="11911"/>
                  </a:lnTo>
                  <a:lnTo>
                    <a:pt x="1387728" y="14558"/>
                  </a:lnTo>
                  <a:lnTo>
                    <a:pt x="1392492" y="17205"/>
                  </a:lnTo>
                  <a:lnTo>
                    <a:pt x="1397784" y="20646"/>
                  </a:lnTo>
                  <a:lnTo>
                    <a:pt x="1402283" y="24087"/>
                  </a:lnTo>
                  <a:lnTo>
                    <a:pt x="1406782" y="27529"/>
                  </a:lnTo>
                  <a:lnTo>
                    <a:pt x="1411545" y="31234"/>
                  </a:lnTo>
                  <a:lnTo>
                    <a:pt x="1415515" y="35205"/>
                  </a:lnTo>
                  <a:lnTo>
                    <a:pt x="1419749" y="39440"/>
                  </a:lnTo>
                  <a:lnTo>
                    <a:pt x="1423454" y="44205"/>
                  </a:lnTo>
                  <a:lnTo>
                    <a:pt x="1426894" y="48705"/>
                  </a:lnTo>
                  <a:lnTo>
                    <a:pt x="1430334" y="53204"/>
                  </a:lnTo>
                  <a:lnTo>
                    <a:pt x="1433510" y="58234"/>
                  </a:lnTo>
                  <a:lnTo>
                    <a:pt x="1436420" y="63263"/>
                  </a:lnTo>
                  <a:lnTo>
                    <a:pt x="1439067" y="68557"/>
                  </a:lnTo>
                  <a:lnTo>
                    <a:pt x="1441713" y="73586"/>
                  </a:lnTo>
                  <a:lnTo>
                    <a:pt x="1443830" y="79145"/>
                  </a:lnTo>
                  <a:lnTo>
                    <a:pt x="1445683" y="84968"/>
                  </a:lnTo>
                  <a:lnTo>
                    <a:pt x="1447006" y="90792"/>
                  </a:lnTo>
                  <a:lnTo>
                    <a:pt x="1448594" y="96615"/>
                  </a:lnTo>
                  <a:lnTo>
                    <a:pt x="1449652" y="102438"/>
                  </a:lnTo>
                  <a:lnTo>
                    <a:pt x="1450446" y="108527"/>
                  </a:lnTo>
                  <a:lnTo>
                    <a:pt x="1450711" y="114615"/>
                  </a:lnTo>
                  <a:lnTo>
                    <a:pt x="1450975" y="120703"/>
                  </a:lnTo>
                  <a:lnTo>
                    <a:pt x="1450975" y="785892"/>
                  </a:lnTo>
                  <a:lnTo>
                    <a:pt x="1450711" y="792245"/>
                  </a:lnTo>
                  <a:lnTo>
                    <a:pt x="1450446" y="798333"/>
                  </a:lnTo>
                  <a:lnTo>
                    <a:pt x="1449652" y="804421"/>
                  </a:lnTo>
                  <a:lnTo>
                    <a:pt x="1448594" y="810244"/>
                  </a:lnTo>
                  <a:lnTo>
                    <a:pt x="1447006" y="816068"/>
                  </a:lnTo>
                  <a:lnTo>
                    <a:pt x="1445683" y="821891"/>
                  </a:lnTo>
                  <a:lnTo>
                    <a:pt x="1443830" y="827714"/>
                  </a:lnTo>
                  <a:lnTo>
                    <a:pt x="1441713" y="833008"/>
                  </a:lnTo>
                  <a:lnTo>
                    <a:pt x="1439067" y="838302"/>
                  </a:lnTo>
                  <a:lnTo>
                    <a:pt x="1436420" y="843596"/>
                  </a:lnTo>
                  <a:lnTo>
                    <a:pt x="1433510" y="848626"/>
                  </a:lnTo>
                  <a:lnTo>
                    <a:pt x="1430334" y="853655"/>
                  </a:lnTo>
                  <a:lnTo>
                    <a:pt x="1426894" y="858155"/>
                  </a:lnTo>
                  <a:lnTo>
                    <a:pt x="1423454" y="862655"/>
                  </a:lnTo>
                  <a:lnTo>
                    <a:pt x="1419749" y="867419"/>
                  </a:lnTo>
                  <a:lnTo>
                    <a:pt x="1415515" y="871654"/>
                  </a:lnTo>
                  <a:lnTo>
                    <a:pt x="1411545" y="875625"/>
                  </a:lnTo>
                  <a:lnTo>
                    <a:pt x="1406782" y="879331"/>
                  </a:lnTo>
                  <a:lnTo>
                    <a:pt x="1402283" y="883036"/>
                  </a:lnTo>
                  <a:lnTo>
                    <a:pt x="1397784" y="886213"/>
                  </a:lnTo>
                  <a:lnTo>
                    <a:pt x="1392492" y="889389"/>
                  </a:lnTo>
                  <a:lnTo>
                    <a:pt x="1387728" y="892301"/>
                  </a:lnTo>
                  <a:lnTo>
                    <a:pt x="1382436" y="895213"/>
                  </a:lnTo>
                  <a:lnTo>
                    <a:pt x="1376878" y="897595"/>
                  </a:lnTo>
                  <a:lnTo>
                    <a:pt x="1371586" y="899713"/>
                  </a:lnTo>
                  <a:lnTo>
                    <a:pt x="1366028" y="901565"/>
                  </a:lnTo>
                  <a:lnTo>
                    <a:pt x="1360207" y="903418"/>
                  </a:lnTo>
                  <a:lnTo>
                    <a:pt x="1354385" y="904477"/>
                  </a:lnTo>
                  <a:lnTo>
                    <a:pt x="1348298" y="905536"/>
                  </a:lnTo>
                  <a:lnTo>
                    <a:pt x="1342476" y="906330"/>
                  </a:lnTo>
                  <a:lnTo>
                    <a:pt x="1336390" y="907124"/>
                  </a:lnTo>
                  <a:lnTo>
                    <a:pt x="1330039" y="907124"/>
                  </a:lnTo>
                  <a:lnTo>
                    <a:pt x="846557" y="907124"/>
                  </a:lnTo>
                  <a:lnTo>
                    <a:pt x="846557" y="1149059"/>
                  </a:lnTo>
                  <a:lnTo>
                    <a:pt x="906893" y="1149059"/>
                  </a:lnTo>
                  <a:lnTo>
                    <a:pt x="909539" y="1149059"/>
                  </a:lnTo>
                  <a:lnTo>
                    <a:pt x="912715" y="1149588"/>
                  </a:lnTo>
                  <a:lnTo>
                    <a:pt x="916155" y="1150118"/>
                  </a:lnTo>
                  <a:lnTo>
                    <a:pt x="920918" y="1150912"/>
                  </a:lnTo>
                  <a:lnTo>
                    <a:pt x="925946" y="1152235"/>
                  </a:lnTo>
                  <a:lnTo>
                    <a:pt x="931503" y="1154088"/>
                  </a:lnTo>
                  <a:lnTo>
                    <a:pt x="937061" y="1156471"/>
                  </a:lnTo>
                  <a:lnTo>
                    <a:pt x="942883" y="1159912"/>
                  </a:lnTo>
                  <a:lnTo>
                    <a:pt x="945529" y="1161765"/>
                  </a:lnTo>
                  <a:lnTo>
                    <a:pt x="948175" y="1163882"/>
                  </a:lnTo>
                  <a:lnTo>
                    <a:pt x="950821" y="1166265"/>
                  </a:lnTo>
                  <a:lnTo>
                    <a:pt x="953468" y="1168647"/>
                  </a:lnTo>
                  <a:lnTo>
                    <a:pt x="955585" y="1171559"/>
                  </a:lnTo>
                  <a:lnTo>
                    <a:pt x="957967" y="1174470"/>
                  </a:lnTo>
                  <a:lnTo>
                    <a:pt x="959819" y="1177911"/>
                  </a:lnTo>
                  <a:lnTo>
                    <a:pt x="961671" y="1181617"/>
                  </a:lnTo>
                  <a:lnTo>
                    <a:pt x="963524" y="1185588"/>
                  </a:lnTo>
                  <a:lnTo>
                    <a:pt x="964847" y="1189558"/>
                  </a:lnTo>
                  <a:lnTo>
                    <a:pt x="965905" y="1194058"/>
                  </a:lnTo>
                  <a:lnTo>
                    <a:pt x="966699" y="1198823"/>
                  </a:lnTo>
                  <a:lnTo>
                    <a:pt x="967229" y="1204117"/>
                  </a:lnTo>
                  <a:lnTo>
                    <a:pt x="967493" y="1209675"/>
                  </a:lnTo>
                  <a:lnTo>
                    <a:pt x="483482" y="1209675"/>
                  </a:lnTo>
                  <a:lnTo>
                    <a:pt x="484011" y="1206763"/>
                  </a:lnTo>
                  <a:lnTo>
                    <a:pt x="484011" y="1204117"/>
                  </a:lnTo>
                  <a:lnTo>
                    <a:pt x="484541" y="1200146"/>
                  </a:lnTo>
                  <a:lnTo>
                    <a:pt x="485334" y="1195646"/>
                  </a:lnTo>
                  <a:lnTo>
                    <a:pt x="486922" y="1190352"/>
                  </a:lnTo>
                  <a:lnTo>
                    <a:pt x="488775" y="1184793"/>
                  </a:lnTo>
                  <a:lnTo>
                    <a:pt x="491156" y="1179499"/>
                  </a:lnTo>
                  <a:lnTo>
                    <a:pt x="494332" y="1173676"/>
                  </a:lnTo>
                  <a:lnTo>
                    <a:pt x="496449" y="1170764"/>
                  </a:lnTo>
                  <a:lnTo>
                    <a:pt x="498566" y="1168117"/>
                  </a:lnTo>
                  <a:lnTo>
                    <a:pt x="500683" y="1165735"/>
                  </a:lnTo>
                  <a:lnTo>
                    <a:pt x="503329" y="1163353"/>
                  </a:lnTo>
                  <a:lnTo>
                    <a:pt x="506240" y="1160706"/>
                  </a:lnTo>
                  <a:lnTo>
                    <a:pt x="509151" y="1158588"/>
                  </a:lnTo>
                  <a:lnTo>
                    <a:pt x="512592" y="1156471"/>
                  </a:lnTo>
                  <a:lnTo>
                    <a:pt x="516296" y="1154618"/>
                  </a:lnTo>
                  <a:lnTo>
                    <a:pt x="520001" y="1153030"/>
                  </a:lnTo>
                  <a:lnTo>
                    <a:pt x="524235" y="1151706"/>
                  </a:lnTo>
                  <a:lnTo>
                    <a:pt x="528734" y="1150383"/>
                  </a:lnTo>
                  <a:lnTo>
                    <a:pt x="533497" y="1149853"/>
                  </a:lnTo>
                  <a:lnTo>
                    <a:pt x="538525" y="1149059"/>
                  </a:lnTo>
                  <a:lnTo>
                    <a:pt x="544083" y="1149059"/>
                  </a:lnTo>
                  <a:lnTo>
                    <a:pt x="604683" y="1149059"/>
                  </a:lnTo>
                  <a:lnTo>
                    <a:pt x="604683" y="907124"/>
                  </a:lnTo>
                  <a:lnTo>
                    <a:pt x="120672" y="907124"/>
                  </a:lnTo>
                  <a:lnTo>
                    <a:pt x="114585" y="907124"/>
                  </a:lnTo>
                  <a:lnTo>
                    <a:pt x="108499" y="906330"/>
                  </a:lnTo>
                  <a:lnTo>
                    <a:pt x="102412" y="905536"/>
                  </a:lnTo>
                  <a:lnTo>
                    <a:pt x="96590" y="904477"/>
                  </a:lnTo>
                  <a:lnTo>
                    <a:pt x="90769" y="903418"/>
                  </a:lnTo>
                  <a:lnTo>
                    <a:pt x="84947" y="901565"/>
                  </a:lnTo>
                  <a:lnTo>
                    <a:pt x="79389" y="899713"/>
                  </a:lnTo>
                  <a:lnTo>
                    <a:pt x="73832" y="897595"/>
                  </a:lnTo>
                  <a:lnTo>
                    <a:pt x="68539" y="895213"/>
                  </a:lnTo>
                  <a:lnTo>
                    <a:pt x="63511" y="892301"/>
                  </a:lnTo>
                  <a:lnTo>
                    <a:pt x="58219" y="889389"/>
                  </a:lnTo>
                  <a:lnTo>
                    <a:pt x="53455" y="886213"/>
                  </a:lnTo>
                  <a:lnTo>
                    <a:pt x="48427" y="883036"/>
                  </a:lnTo>
                  <a:lnTo>
                    <a:pt x="43929" y="879331"/>
                  </a:lnTo>
                  <a:lnTo>
                    <a:pt x="39695" y="875625"/>
                  </a:lnTo>
                  <a:lnTo>
                    <a:pt x="35461" y="871654"/>
                  </a:lnTo>
                  <a:lnTo>
                    <a:pt x="31491" y="867419"/>
                  </a:lnTo>
                  <a:lnTo>
                    <a:pt x="27786" y="862655"/>
                  </a:lnTo>
                  <a:lnTo>
                    <a:pt x="24081" y="858155"/>
                  </a:lnTo>
                  <a:lnTo>
                    <a:pt x="20641" y="853655"/>
                  </a:lnTo>
                  <a:lnTo>
                    <a:pt x="17466" y="848626"/>
                  </a:lnTo>
                  <a:lnTo>
                    <a:pt x="14555" y="843596"/>
                  </a:lnTo>
                  <a:lnTo>
                    <a:pt x="11908" y="838302"/>
                  </a:lnTo>
                  <a:lnTo>
                    <a:pt x="9527" y="833008"/>
                  </a:lnTo>
                  <a:lnTo>
                    <a:pt x="7410" y="827714"/>
                  </a:lnTo>
                  <a:lnTo>
                    <a:pt x="5557" y="821891"/>
                  </a:lnTo>
                  <a:lnTo>
                    <a:pt x="3705" y="816068"/>
                  </a:lnTo>
                  <a:lnTo>
                    <a:pt x="2382" y="810244"/>
                  </a:lnTo>
                  <a:lnTo>
                    <a:pt x="1323" y="804421"/>
                  </a:lnTo>
                  <a:lnTo>
                    <a:pt x="529" y="798333"/>
                  </a:lnTo>
                  <a:lnTo>
                    <a:pt x="0" y="792245"/>
                  </a:lnTo>
                  <a:lnTo>
                    <a:pt x="0" y="785892"/>
                  </a:lnTo>
                  <a:lnTo>
                    <a:pt x="0" y="120703"/>
                  </a:lnTo>
                  <a:lnTo>
                    <a:pt x="0" y="114615"/>
                  </a:lnTo>
                  <a:lnTo>
                    <a:pt x="529" y="108527"/>
                  </a:lnTo>
                  <a:lnTo>
                    <a:pt x="1323" y="102438"/>
                  </a:lnTo>
                  <a:lnTo>
                    <a:pt x="2382" y="96615"/>
                  </a:lnTo>
                  <a:lnTo>
                    <a:pt x="3705" y="90792"/>
                  </a:lnTo>
                  <a:lnTo>
                    <a:pt x="5557" y="84968"/>
                  </a:lnTo>
                  <a:lnTo>
                    <a:pt x="7410" y="79145"/>
                  </a:lnTo>
                  <a:lnTo>
                    <a:pt x="9527" y="73586"/>
                  </a:lnTo>
                  <a:lnTo>
                    <a:pt x="11908" y="68557"/>
                  </a:lnTo>
                  <a:lnTo>
                    <a:pt x="14555" y="63263"/>
                  </a:lnTo>
                  <a:lnTo>
                    <a:pt x="17466" y="58234"/>
                  </a:lnTo>
                  <a:lnTo>
                    <a:pt x="20641" y="53204"/>
                  </a:lnTo>
                  <a:lnTo>
                    <a:pt x="24081" y="48705"/>
                  </a:lnTo>
                  <a:lnTo>
                    <a:pt x="27786" y="44205"/>
                  </a:lnTo>
                  <a:lnTo>
                    <a:pt x="31491" y="39440"/>
                  </a:lnTo>
                  <a:lnTo>
                    <a:pt x="35461" y="35205"/>
                  </a:lnTo>
                  <a:lnTo>
                    <a:pt x="39695" y="31234"/>
                  </a:lnTo>
                  <a:lnTo>
                    <a:pt x="43929" y="27529"/>
                  </a:lnTo>
                  <a:lnTo>
                    <a:pt x="48427" y="24087"/>
                  </a:lnTo>
                  <a:lnTo>
                    <a:pt x="53455" y="20646"/>
                  </a:lnTo>
                  <a:lnTo>
                    <a:pt x="58219" y="17205"/>
                  </a:lnTo>
                  <a:lnTo>
                    <a:pt x="63511" y="14558"/>
                  </a:lnTo>
                  <a:lnTo>
                    <a:pt x="68539" y="11911"/>
                  </a:lnTo>
                  <a:lnTo>
                    <a:pt x="73832" y="9264"/>
                  </a:lnTo>
                  <a:lnTo>
                    <a:pt x="79389" y="7147"/>
                  </a:lnTo>
                  <a:lnTo>
                    <a:pt x="84947" y="5294"/>
                  </a:lnTo>
                  <a:lnTo>
                    <a:pt x="90769" y="3441"/>
                  </a:lnTo>
                  <a:lnTo>
                    <a:pt x="96590" y="2382"/>
                  </a:lnTo>
                  <a:lnTo>
                    <a:pt x="102412" y="1059"/>
                  </a:lnTo>
                  <a:lnTo>
                    <a:pt x="108499" y="529"/>
                  </a:lnTo>
                  <a:lnTo>
                    <a:pt x="114585" y="0"/>
                  </a:lnTo>
                  <a:close/>
                </a:path>
              </a:pathLst>
            </a:custGeom>
            <a:solidFill>
              <a:srgbClr val="FF9618"/>
            </a:solidFill>
            <a:ln>
              <a:noFill/>
            </a:ln>
          </p:spPr>
          <p:txBody>
            <a:bodyPr bIns="432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000" dirty="0">
                <a:solidFill>
                  <a:srgbClr val="FFFFFF"/>
                </a:solidFill>
                <a:latin typeface="微软雅黑" panose="020B0503020204020204" charset="-122"/>
                <a:ea typeface="微软雅黑" panose="020B0503020204020204" charset="-122"/>
              </a:endParaRPr>
            </a:p>
          </p:txBody>
        </p:sp>
      </p:grpSp>
      <p:grpSp>
        <p:nvGrpSpPr>
          <p:cNvPr id="6" name="组合 5"/>
          <p:cNvGrpSpPr/>
          <p:nvPr/>
        </p:nvGrpSpPr>
        <p:grpSpPr>
          <a:xfrm>
            <a:off x="7283450" y="1872615"/>
            <a:ext cx="1828800" cy="4356100"/>
            <a:chOff x="11470" y="2949"/>
            <a:chExt cx="2880" cy="6860"/>
          </a:xfrm>
        </p:grpSpPr>
        <p:grpSp>
          <p:nvGrpSpPr>
            <p:cNvPr id="13" name="ïSľïḓè"/>
            <p:cNvGrpSpPr/>
            <p:nvPr/>
          </p:nvGrpSpPr>
          <p:grpSpPr>
            <a:xfrm>
              <a:off x="11470" y="4059"/>
              <a:ext cx="2880" cy="5750"/>
              <a:chOff x="7250419" y="2482830"/>
              <a:chExt cx="1828978" cy="3651297"/>
            </a:xfrm>
          </p:grpSpPr>
          <p:grpSp>
            <p:nvGrpSpPr>
              <p:cNvPr id="27" name="íŝļïḍé"/>
              <p:cNvGrpSpPr/>
              <p:nvPr/>
            </p:nvGrpSpPr>
            <p:grpSpPr>
              <a:xfrm>
                <a:off x="7250419" y="4286277"/>
                <a:ext cx="1828978" cy="1847850"/>
                <a:chOff x="913897" y="4286277"/>
                <a:chExt cx="1828978" cy="1847850"/>
              </a:xfrm>
            </p:grpSpPr>
            <p:sp>
              <p:nvSpPr>
                <p:cNvPr id="31" name="iṥ1iḍé"/>
                <p:cNvSpPr txBox="1"/>
                <p:nvPr/>
              </p:nvSpPr>
              <p:spPr>
                <a:xfrm>
                  <a:off x="995177" y="4733317"/>
                  <a:ext cx="1665605" cy="1400810"/>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auto">
                    <a:lnSpc>
                      <a:spcPct val="150000"/>
                    </a:lnSpc>
                    <a:spcBef>
                      <a:spcPct val="0"/>
                    </a:spcBef>
                  </a:pPr>
                  <a:r>
                    <a:rPr lang="zh-CN" altLang="en-US" sz="1600" dirty="0">
                      <a:latin typeface="微软雅黑" panose="020B0503020204020204" charset="-122"/>
                      <a:ea typeface="微软雅黑" panose="020B0503020204020204" charset="-122"/>
                      <a:cs typeface="微软雅黑" panose="020B0503020204020204" charset="-122"/>
                    </a:rPr>
                    <a:t>发</a:t>
                  </a:r>
                  <a:r>
                    <a:rPr lang="zh-CN" altLang="en-US" sz="1600" dirty="0">
                      <a:latin typeface="微软雅黑" panose="020B0503020204020204" charset="-122"/>
                      <a:ea typeface="微软雅黑" panose="020B0503020204020204" charset="-122"/>
                      <a:cs typeface="微软雅黑" panose="020B0503020204020204" charset="-122"/>
                    </a:rPr>
                    <a:t>行人与持有者之间的一种权利契约。</a:t>
                  </a:r>
                  <a:endParaRPr lang="en-US" altLang="zh-CN" sz="1600" dirty="0">
                    <a:latin typeface="微软雅黑" panose="020B0503020204020204" charset="-122"/>
                    <a:ea typeface="微软雅黑" panose="020B0503020204020204" charset="-122"/>
                    <a:cs typeface="微软雅黑" panose="020B0503020204020204" charset="-122"/>
                  </a:endParaRPr>
                </a:p>
                <a:p>
                  <a:pPr algn="l">
                    <a:spcBef>
                      <a:spcPct val="0"/>
                    </a:spcBef>
                  </a:pPr>
                  <a:endParaRPr lang="en-US" altLang="zh-CN" sz="1600" dirty="0">
                    <a:latin typeface="微软雅黑" panose="020B0503020204020204" charset="-122"/>
                    <a:ea typeface="微软雅黑" panose="020B0503020204020204" charset="-122"/>
                    <a:cs typeface="微软雅黑" panose="020B0503020204020204" charset="-122"/>
                  </a:endParaRPr>
                </a:p>
              </p:txBody>
            </p:sp>
            <p:sp>
              <p:nvSpPr>
                <p:cNvPr id="32" name="îSḷíḓe"/>
                <p:cNvSpPr/>
                <p:nvPr/>
              </p:nvSpPr>
              <p:spPr>
                <a:xfrm>
                  <a:off x="913897" y="4286277"/>
                  <a:ext cx="1828978" cy="446763"/>
                </a:xfrm>
                <a:prstGeom prst="rect">
                  <a:avLst/>
                </a:prstGeom>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zh-CN" altLang="en-US" sz="2000" b="1" dirty="0">
                      <a:latin typeface="微软雅黑" panose="020B0503020204020204" charset="-122"/>
                      <a:ea typeface="微软雅黑" panose="020B0503020204020204" charset="-122"/>
                    </a:rPr>
                    <a:t>权证</a:t>
                  </a:r>
                  <a:endParaRPr lang="zh-CN" altLang="en-US" sz="2000" b="1" dirty="0">
                    <a:latin typeface="微软雅黑" panose="020B0503020204020204" charset="-122"/>
                    <a:ea typeface="微软雅黑" panose="020B0503020204020204" charset="-122"/>
                  </a:endParaRPr>
                </a:p>
              </p:txBody>
            </p:sp>
          </p:grpSp>
          <p:grpSp>
            <p:nvGrpSpPr>
              <p:cNvPr id="28" name="íşľïḋe"/>
              <p:cNvGrpSpPr/>
              <p:nvPr/>
            </p:nvGrpSpPr>
            <p:grpSpPr>
              <a:xfrm>
                <a:off x="8128908" y="2482830"/>
                <a:ext cx="72000" cy="1767446"/>
                <a:chOff x="8128908" y="2482830"/>
                <a:chExt cx="72000" cy="1767446"/>
              </a:xfrm>
            </p:grpSpPr>
            <p:cxnSp>
              <p:nvCxnSpPr>
                <p:cNvPr id="29" name="直接连接符 28"/>
                <p:cNvCxnSpPr/>
                <p:nvPr/>
              </p:nvCxnSpPr>
              <p:spPr>
                <a:xfrm>
                  <a:off x="8164908" y="2482830"/>
                  <a:ext cx="0" cy="1767446"/>
                </a:xfrm>
                <a:prstGeom prst="line">
                  <a:avLst/>
                </a:prstGeom>
                <a:ln w="127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0" name="îṣlíḑé"/>
                <p:cNvSpPr/>
                <p:nvPr/>
              </p:nvSpPr>
              <p:spPr>
                <a:xfrm>
                  <a:off x="8128908" y="2938509"/>
                  <a:ext cx="72000" cy="72000"/>
                </a:xfrm>
                <a:prstGeom prst="ellipse">
                  <a:avLst/>
                </a:prstGeom>
                <a:solidFill>
                  <a:schemeClr val="accent4"/>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4400"/>
                  <a:endParaRPr lang="zh-CN" altLang="en-US" sz="2000" b="1" i="1">
                    <a:solidFill>
                      <a:schemeClr val="tx1"/>
                    </a:solidFill>
                    <a:latin typeface="微软雅黑" panose="020B0503020204020204" charset="-122"/>
                    <a:ea typeface="微软雅黑" panose="020B0503020204020204" charset="-122"/>
                  </a:endParaRPr>
                </a:p>
              </p:txBody>
            </p:sp>
          </p:grpSp>
        </p:grpSp>
        <p:sp>
          <p:nvSpPr>
            <p:cNvPr id="69" name="KSO_Shape"/>
            <p:cNvSpPr/>
            <p:nvPr/>
          </p:nvSpPr>
          <p:spPr bwMode="auto">
            <a:xfrm>
              <a:off x="12346" y="2949"/>
              <a:ext cx="1170" cy="850"/>
            </a:xfrm>
            <a:custGeom>
              <a:avLst/>
              <a:gdLst/>
              <a:ahLst/>
              <a:cxnLst/>
              <a:rect l="0" t="0" r="r" b="b"/>
              <a:pathLst>
                <a:path w="1166813" h="874713">
                  <a:moveTo>
                    <a:pt x="631825" y="339725"/>
                  </a:moveTo>
                  <a:lnTo>
                    <a:pt x="639247" y="339990"/>
                  </a:lnTo>
                  <a:lnTo>
                    <a:pt x="646669" y="340520"/>
                  </a:lnTo>
                  <a:lnTo>
                    <a:pt x="654090" y="341314"/>
                  </a:lnTo>
                  <a:lnTo>
                    <a:pt x="661247" y="342638"/>
                  </a:lnTo>
                  <a:lnTo>
                    <a:pt x="668404" y="344227"/>
                  </a:lnTo>
                  <a:lnTo>
                    <a:pt x="675296" y="346081"/>
                  </a:lnTo>
                  <a:lnTo>
                    <a:pt x="681922" y="348729"/>
                  </a:lnTo>
                  <a:lnTo>
                    <a:pt x="688814" y="351377"/>
                  </a:lnTo>
                  <a:lnTo>
                    <a:pt x="695175" y="354026"/>
                  </a:lnTo>
                  <a:lnTo>
                    <a:pt x="701537" y="357204"/>
                  </a:lnTo>
                  <a:lnTo>
                    <a:pt x="707633" y="360646"/>
                  </a:lnTo>
                  <a:lnTo>
                    <a:pt x="713465" y="364619"/>
                  </a:lnTo>
                  <a:lnTo>
                    <a:pt x="719296" y="368856"/>
                  </a:lnTo>
                  <a:lnTo>
                    <a:pt x="724862" y="373093"/>
                  </a:lnTo>
                  <a:lnTo>
                    <a:pt x="730164" y="377595"/>
                  </a:lnTo>
                  <a:lnTo>
                    <a:pt x="735200" y="382362"/>
                  </a:lnTo>
                  <a:lnTo>
                    <a:pt x="739971" y="387658"/>
                  </a:lnTo>
                  <a:lnTo>
                    <a:pt x="744742" y="392955"/>
                  </a:lnTo>
                  <a:lnTo>
                    <a:pt x="748983" y="398251"/>
                  </a:lnTo>
                  <a:lnTo>
                    <a:pt x="752959" y="404077"/>
                  </a:lnTo>
                  <a:lnTo>
                    <a:pt x="756670" y="409903"/>
                  </a:lnTo>
                  <a:lnTo>
                    <a:pt x="760116" y="415994"/>
                  </a:lnTo>
                  <a:lnTo>
                    <a:pt x="763562" y="422615"/>
                  </a:lnTo>
                  <a:lnTo>
                    <a:pt x="766477" y="428971"/>
                  </a:lnTo>
                  <a:lnTo>
                    <a:pt x="769128" y="435326"/>
                  </a:lnTo>
                  <a:lnTo>
                    <a:pt x="771514" y="442477"/>
                  </a:lnTo>
                  <a:lnTo>
                    <a:pt x="773369" y="449097"/>
                  </a:lnTo>
                  <a:lnTo>
                    <a:pt x="774959" y="456247"/>
                  </a:lnTo>
                  <a:lnTo>
                    <a:pt x="776285" y="463663"/>
                  </a:lnTo>
                  <a:lnTo>
                    <a:pt x="777080" y="470813"/>
                  </a:lnTo>
                  <a:lnTo>
                    <a:pt x="777610" y="478228"/>
                  </a:lnTo>
                  <a:lnTo>
                    <a:pt x="777875" y="485643"/>
                  </a:lnTo>
                  <a:lnTo>
                    <a:pt x="777610" y="493058"/>
                  </a:lnTo>
                  <a:lnTo>
                    <a:pt x="777080" y="500738"/>
                  </a:lnTo>
                  <a:lnTo>
                    <a:pt x="776285" y="507888"/>
                  </a:lnTo>
                  <a:lnTo>
                    <a:pt x="774959" y="515303"/>
                  </a:lnTo>
                  <a:lnTo>
                    <a:pt x="773369" y="522188"/>
                  </a:lnTo>
                  <a:lnTo>
                    <a:pt x="771514" y="529074"/>
                  </a:lnTo>
                  <a:lnTo>
                    <a:pt x="769128" y="535959"/>
                  </a:lnTo>
                  <a:lnTo>
                    <a:pt x="766477" y="542580"/>
                  </a:lnTo>
                  <a:lnTo>
                    <a:pt x="763562" y="548936"/>
                  </a:lnTo>
                  <a:lnTo>
                    <a:pt x="760116" y="555291"/>
                  </a:lnTo>
                  <a:lnTo>
                    <a:pt x="756670" y="561382"/>
                  </a:lnTo>
                  <a:lnTo>
                    <a:pt x="752959" y="567208"/>
                  </a:lnTo>
                  <a:lnTo>
                    <a:pt x="748983" y="573034"/>
                  </a:lnTo>
                  <a:lnTo>
                    <a:pt x="744742" y="578596"/>
                  </a:lnTo>
                  <a:lnTo>
                    <a:pt x="739971" y="583892"/>
                  </a:lnTo>
                  <a:lnTo>
                    <a:pt x="735200" y="588659"/>
                  </a:lnTo>
                  <a:lnTo>
                    <a:pt x="730164" y="593691"/>
                  </a:lnTo>
                  <a:lnTo>
                    <a:pt x="724862" y="598458"/>
                  </a:lnTo>
                  <a:lnTo>
                    <a:pt x="719296" y="602695"/>
                  </a:lnTo>
                  <a:lnTo>
                    <a:pt x="713465" y="606667"/>
                  </a:lnTo>
                  <a:lnTo>
                    <a:pt x="707633" y="610639"/>
                  </a:lnTo>
                  <a:lnTo>
                    <a:pt x="701537" y="614082"/>
                  </a:lnTo>
                  <a:lnTo>
                    <a:pt x="695175" y="617260"/>
                  </a:lnTo>
                  <a:lnTo>
                    <a:pt x="688814" y="620173"/>
                  </a:lnTo>
                  <a:lnTo>
                    <a:pt x="681922" y="622821"/>
                  </a:lnTo>
                  <a:lnTo>
                    <a:pt x="675296" y="624940"/>
                  </a:lnTo>
                  <a:lnTo>
                    <a:pt x="668404" y="626794"/>
                  </a:lnTo>
                  <a:lnTo>
                    <a:pt x="661247" y="628912"/>
                  </a:lnTo>
                  <a:lnTo>
                    <a:pt x="654090" y="629971"/>
                  </a:lnTo>
                  <a:lnTo>
                    <a:pt x="646669" y="631031"/>
                  </a:lnTo>
                  <a:lnTo>
                    <a:pt x="639247" y="631560"/>
                  </a:lnTo>
                  <a:lnTo>
                    <a:pt x="631825" y="631825"/>
                  </a:lnTo>
                  <a:lnTo>
                    <a:pt x="624403" y="631560"/>
                  </a:lnTo>
                  <a:lnTo>
                    <a:pt x="616982" y="631031"/>
                  </a:lnTo>
                  <a:lnTo>
                    <a:pt x="609560" y="629971"/>
                  </a:lnTo>
                  <a:lnTo>
                    <a:pt x="602403" y="628912"/>
                  </a:lnTo>
                  <a:lnTo>
                    <a:pt x="595511" y="626794"/>
                  </a:lnTo>
                  <a:lnTo>
                    <a:pt x="588355" y="624940"/>
                  </a:lnTo>
                  <a:lnTo>
                    <a:pt x="581728" y="622821"/>
                  </a:lnTo>
                  <a:lnTo>
                    <a:pt x="575102" y="620173"/>
                  </a:lnTo>
                  <a:lnTo>
                    <a:pt x="568475" y="617260"/>
                  </a:lnTo>
                  <a:lnTo>
                    <a:pt x="562378" y="614082"/>
                  </a:lnTo>
                  <a:lnTo>
                    <a:pt x="556282" y="610639"/>
                  </a:lnTo>
                  <a:lnTo>
                    <a:pt x="550186" y="606667"/>
                  </a:lnTo>
                  <a:lnTo>
                    <a:pt x="544619" y="602695"/>
                  </a:lnTo>
                  <a:lnTo>
                    <a:pt x="539053" y="598458"/>
                  </a:lnTo>
                  <a:lnTo>
                    <a:pt x="533487" y="593691"/>
                  </a:lnTo>
                  <a:lnTo>
                    <a:pt x="528450" y="588659"/>
                  </a:lnTo>
                  <a:lnTo>
                    <a:pt x="523679" y="583892"/>
                  </a:lnTo>
                  <a:lnTo>
                    <a:pt x="519173" y="578596"/>
                  </a:lnTo>
                  <a:lnTo>
                    <a:pt x="514667" y="573034"/>
                  </a:lnTo>
                  <a:lnTo>
                    <a:pt x="510691" y="567208"/>
                  </a:lnTo>
                  <a:lnTo>
                    <a:pt x="506980" y="561382"/>
                  </a:lnTo>
                  <a:lnTo>
                    <a:pt x="503534" y="555291"/>
                  </a:lnTo>
                  <a:lnTo>
                    <a:pt x="500354" y="548936"/>
                  </a:lnTo>
                  <a:lnTo>
                    <a:pt x="497438" y="542580"/>
                  </a:lnTo>
                  <a:lnTo>
                    <a:pt x="494522" y="535959"/>
                  </a:lnTo>
                  <a:lnTo>
                    <a:pt x="492402" y="529074"/>
                  </a:lnTo>
                  <a:lnTo>
                    <a:pt x="490281" y="522188"/>
                  </a:lnTo>
                  <a:lnTo>
                    <a:pt x="488691" y="515303"/>
                  </a:lnTo>
                  <a:lnTo>
                    <a:pt x="487366" y="507888"/>
                  </a:lnTo>
                  <a:lnTo>
                    <a:pt x="486570" y="500738"/>
                  </a:lnTo>
                  <a:lnTo>
                    <a:pt x="486040" y="493058"/>
                  </a:lnTo>
                  <a:lnTo>
                    <a:pt x="485775" y="485643"/>
                  </a:lnTo>
                  <a:lnTo>
                    <a:pt x="486040" y="478228"/>
                  </a:lnTo>
                  <a:lnTo>
                    <a:pt x="486570" y="470813"/>
                  </a:lnTo>
                  <a:lnTo>
                    <a:pt x="487366" y="463663"/>
                  </a:lnTo>
                  <a:lnTo>
                    <a:pt x="488691" y="456247"/>
                  </a:lnTo>
                  <a:lnTo>
                    <a:pt x="490281" y="449097"/>
                  </a:lnTo>
                  <a:lnTo>
                    <a:pt x="492402" y="442477"/>
                  </a:lnTo>
                  <a:lnTo>
                    <a:pt x="494522" y="435326"/>
                  </a:lnTo>
                  <a:lnTo>
                    <a:pt x="497438" y="428971"/>
                  </a:lnTo>
                  <a:lnTo>
                    <a:pt x="500354" y="422615"/>
                  </a:lnTo>
                  <a:lnTo>
                    <a:pt x="503534" y="415994"/>
                  </a:lnTo>
                  <a:lnTo>
                    <a:pt x="506980" y="409903"/>
                  </a:lnTo>
                  <a:lnTo>
                    <a:pt x="510691" y="404077"/>
                  </a:lnTo>
                  <a:lnTo>
                    <a:pt x="514667" y="398251"/>
                  </a:lnTo>
                  <a:lnTo>
                    <a:pt x="519173" y="392955"/>
                  </a:lnTo>
                  <a:lnTo>
                    <a:pt x="523679" y="387658"/>
                  </a:lnTo>
                  <a:lnTo>
                    <a:pt x="528450" y="382362"/>
                  </a:lnTo>
                  <a:lnTo>
                    <a:pt x="533487" y="377595"/>
                  </a:lnTo>
                  <a:lnTo>
                    <a:pt x="539053" y="373093"/>
                  </a:lnTo>
                  <a:lnTo>
                    <a:pt x="544619" y="368856"/>
                  </a:lnTo>
                  <a:lnTo>
                    <a:pt x="550186" y="364619"/>
                  </a:lnTo>
                  <a:lnTo>
                    <a:pt x="556282" y="360646"/>
                  </a:lnTo>
                  <a:lnTo>
                    <a:pt x="562378" y="357204"/>
                  </a:lnTo>
                  <a:lnTo>
                    <a:pt x="568475" y="354026"/>
                  </a:lnTo>
                  <a:lnTo>
                    <a:pt x="575102" y="351377"/>
                  </a:lnTo>
                  <a:lnTo>
                    <a:pt x="581728" y="348729"/>
                  </a:lnTo>
                  <a:lnTo>
                    <a:pt x="588355" y="346081"/>
                  </a:lnTo>
                  <a:lnTo>
                    <a:pt x="595511" y="344227"/>
                  </a:lnTo>
                  <a:lnTo>
                    <a:pt x="602403" y="342638"/>
                  </a:lnTo>
                  <a:lnTo>
                    <a:pt x="609560" y="341314"/>
                  </a:lnTo>
                  <a:lnTo>
                    <a:pt x="616982" y="340520"/>
                  </a:lnTo>
                  <a:lnTo>
                    <a:pt x="624403" y="339990"/>
                  </a:lnTo>
                  <a:lnTo>
                    <a:pt x="631825" y="339725"/>
                  </a:lnTo>
                  <a:close/>
                  <a:moveTo>
                    <a:pt x="992942" y="242814"/>
                  </a:moveTo>
                  <a:lnTo>
                    <a:pt x="989237" y="243079"/>
                  </a:lnTo>
                  <a:lnTo>
                    <a:pt x="985797" y="243608"/>
                  </a:lnTo>
                  <a:lnTo>
                    <a:pt x="981827" y="244137"/>
                  </a:lnTo>
                  <a:lnTo>
                    <a:pt x="978387" y="244930"/>
                  </a:lnTo>
                  <a:lnTo>
                    <a:pt x="974947" y="245988"/>
                  </a:lnTo>
                  <a:lnTo>
                    <a:pt x="971506" y="247046"/>
                  </a:lnTo>
                  <a:lnTo>
                    <a:pt x="968331" y="248369"/>
                  </a:lnTo>
                  <a:lnTo>
                    <a:pt x="964890" y="249956"/>
                  </a:lnTo>
                  <a:lnTo>
                    <a:pt x="961714" y="251543"/>
                  </a:lnTo>
                  <a:lnTo>
                    <a:pt x="958803" y="253395"/>
                  </a:lnTo>
                  <a:lnTo>
                    <a:pt x="955892" y="255246"/>
                  </a:lnTo>
                  <a:lnTo>
                    <a:pt x="952981" y="257362"/>
                  </a:lnTo>
                  <a:lnTo>
                    <a:pt x="950335" y="259478"/>
                  </a:lnTo>
                  <a:lnTo>
                    <a:pt x="947424" y="261594"/>
                  </a:lnTo>
                  <a:lnTo>
                    <a:pt x="945042" y="264239"/>
                  </a:lnTo>
                  <a:lnTo>
                    <a:pt x="942660" y="266620"/>
                  </a:lnTo>
                  <a:lnTo>
                    <a:pt x="940278" y="269265"/>
                  </a:lnTo>
                  <a:lnTo>
                    <a:pt x="938161" y="272174"/>
                  </a:lnTo>
                  <a:lnTo>
                    <a:pt x="936044" y="275084"/>
                  </a:lnTo>
                  <a:lnTo>
                    <a:pt x="934192" y="277993"/>
                  </a:lnTo>
                  <a:lnTo>
                    <a:pt x="932604" y="280903"/>
                  </a:lnTo>
                  <a:lnTo>
                    <a:pt x="931016" y="284077"/>
                  </a:lnTo>
                  <a:lnTo>
                    <a:pt x="929428" y="287251"/>
                  </a:lnTo>
                  <a:lnTo>
                    <a:pt x="927840" y="290425"/>
                  </a:lnTo>
                  <a:lnTo>
                    <a:pt x="926782" y="294128"/>
                  </a:lnTo>
                  <a:lnTo>
                    <a:pt x="925723" y="297567"/>
                  </a:lnTo>
                  <a:lnTo>
                    <a:pt x="924929" y="301005"/>
                  </a:lnTo>
                  <a:lnTo>
                    <a:pt x="924400" y="304444"/>
                  </a:lnTo>
                  <a:lnTo>
                    <a:pt x="923870" y="308147"/>
                  </a:lnTo>
                  <a:lnTo>
                    <a:pt x="923606" y="312114"/>
                  </a:lnTo>
                  <a:lnTo>
                    <a:pt x="923606" y="315817"/>
                  </a:lnTo>
                  <a:lnTo>
                    <a:pt x="923606" y="319520"/>
                  </a:lnTo>
                  <a:lnTo>
                    <a:pt x="923870" y="323223"/>
                  </a:lnTo>
                  <a:lnTo>
                    <a:pt x="924400" y="326662"/>
                  </a:lnTo>
                  <a:lnTo>
                    <a:pt x="924929" y="330630"/>
                  </a:lnTo>
                  <a:lnTo>
                    <a:pt x="925723" y="334068"/>
                  </a:lnTo>
                  <a:lnTo>
                    <a:pt x="926782" y="337242"/>
                  </a:lnTo>
                  <a:lnTo>
                    <a:pt x="927840" y="340681"/>
                  </a:lnTo>
                  <a:lnTo>
                    <a:pt x="929428" y="343855"/>
                  </a:lnTo>
                  <a:lnTo>
                    <a:pt x="931016" y="347293"/>
                  </a:lnTo>
                  <a:lnTo>
                    <a:pt x="932604" y="350467"/>
                  </a:lnTo>
                  <a:lnTo>
                    <a:pt x="934192" y="353377"/>
                  </a:lnTo>
                  <a:lnTo>
                    <a:pt x="936044" y="356286"/>
                  </a:lnTo>
                  <a:lnTo>
                    <a:pt x="938161" y="359196"/>
                  </a:lnTo>
                  <a:lnTo>
                    <a:pt x="940278" y="361841"/>
                  </a:lnTo>
                  <a:lnTo>
                    <a:pt x="942660" y="364486"/>
                  </a:lnTo>
                  <a:lnTo>
                    <a:pt x="945042" y="367131"/>
                  </a:lnTo>
                  <a:lnTo>
                    <a:pt x="947424" y="369512"/>
                  </a:lnTo>
                  <a:lnTo>
                    <a:pt x="950335" y="371892"/>
                  </a:lnTo>
                  <a:lnTo>
                    <a:pt x="952981" y="374008"/>
                  </a:lnTo>
                  <a:lnTo>
                    <a:pt x="955892" y="375860"/>
                  </a:lnTo>
                  <a:lnTo>
                    <a:pt x="958803" y="377711"/>
                  </a:lnTo>
                  <a:lnTo>
                    <a:pt x="961714" y="379563"/>
                  </a:lnTo>
                  <a:lnTo>
                    <a:pt x="964890" y="381150"/>
                  </a:lnTo>
                  <a:lnTo>
                    <a:pt x="968331" y="382472"/>
                  </a:lnTo>
                  <a:lnTo>
                    <a:pt x="971506" y="383795"/>
                  </a:lnTo>
                  <a:lnTo>
                    <a:pt x="974947" y="385117"/>
                  </a:lnTo>
                  <a:lnTo>
                    <a:pt x="978387" y="386175"/>
                  </a:lnTo>
                  <a:lnTo>
                    <a:pt x="981827" y="386969"/>
                  </a:lnTo>
                  <a:lnTo>
                    <a:pt x="985797" y="387498"/>
                  </a:lnTo>
                  <a:lnTo>
                    <a:pt x="989237" y="388027"/>
                  </a:lnTo>
                  <a:lnTo>
                    <a:pt x="992942" y="388291"/>
                  </a:lnTo>
                  <a:lnTo>
                    <a:pt x="996647" y="388291"/>
                  </a:lnTo>
                  <a:lnTo>
                    <a:pt x="1000352" y="388291"/>
                  </a:lnTo>
                  <a:lnTo>
                    <a:pt x="1004057" y="388027"/>
                  </a:lnTo>
                  <a:lnTo>
                    <a:pt x="1007762" y="387498"/>
                  </a:lnTo>
                  <a:lnTo>
                    <a:pt x="1011467" y="386969"/>
                  </a:lnTo>
                  <a:lnTo>
                    <a:pt x="1014908" y="386175"/>
                  </a:lnTo>
                  <a:lnTo>
                    <a:pt x="1018348" y="385117"/>
                  </a:lnTo>
                  <a:lnTo>
                    <a:pt x="1021524" y="383795"/>
                  </a:lnTo>
                  <a:lnTo>
                    <a:pt x="1025229" y="382472"/>
                  </a:lnTo>
                  <a:lnTo>
                    <a:pt x="1028405" y="381150"/>
                  </a:lnTo>
                  <a:lnTo>
                    <a:pt x="1031580" y="379563"/>
                  </a:lnTo>
                  <a:lnTo>
                    <a:pt x="1034491" y="377711"/>
                  </a:lnTo>
                  <a:lnTo>
                    <a:pt x="1037403" y="375860"/>
                  </a:lnTo>
                  <a:lnTo>
                    <a:pt x="1040314" y="374008"/>
                  </a:lnTo>
                  <a:lnTo>
                    <a:pt x="1043225" y="371892"/>
                  </a:lnTo>
                  <a:lnTo>
                    <a:pt x="1045871" y="369512"/>
                  </a:lnTo>
                  <a:lnTo>
                    <a:pt x="1048253" y="367131"/>
                  </a:lnTo>
                  <a:lnTo>
                    <a:pt x="1050635" y="364486"/>
                  </a:lnTo>
                  <a:lnTo>
                    <a:pt x="1053017" y="361841"/>
                  </a:lnTo>
                  <a:lnTo>
                    <a:pt x="1055134" y="359196"/>
                  </a:lnTo>
                  <a:lnTo>
                    <a:pt x="1057251" y="356286"/>
                  </a:lnTo>
                  <a:lnTo>
                    <a:pt x="1059103" y="353377"/>
                  </a:lnTo>
                  <a:lnTo>
                    <a:pt x="1060956" y="350467"/>
                  </a:lnTo>
                  <a:lnTo>
                    <a:pt x="1062544" y="347293"/>
                  </a:lnTo>
                  <a:lnTo>
                    <a:pt x="1064132" y="343855"/>
                  </a:lnTo>
                  <a:lnTo>
                    <a:pt x="1065455" y="340681"/>
                  </a:lnTo>
                  <a:lnTo>
                    <a:pt x="1066513" y="337242"/>
                  </a:lnTo>
                  <a:lnTo>
                    <a:pt x="1067572" y="334068"/>
                  </a:lnTo>
                  <a:lnTo>
                    <a:pt x="1068366" y="330630"/>
                  </a:lnTo>
                  <a:lnTo>
                    <a:pt x="1068895" y="326662"/>
                  </a:lnTo>
                  <a:lnTo>
                    <a:pt x="1069424" y="323223"/>
                  </a:lnTo>
                  <a:lnTo>
                    <a:pt x="1069689" y="319520"/>
                  </a:lnTo>
                  <a:lnTo>
                    <a:pt x="1069689" y="315817"/>
                  </a:lnTo>
                  <a:lnTo>
                    <a:pt x="1069689" y="312114"/>
                  </a:lnTo>
                  <a:lnTo>
                    <a:pt x="1069424" y="308147"/>
                  </a:lnTo>
                  <a:lnTo>
                    <a:pt x="1068895" y="304444"/>
                  </a:lnTo>
                  <a:lnTo>
                    <a:pt x="1068366" y="301005"/>
                  </a:lnTo>
                  <a:lnTo>
                    <a:pt x="1067572" y="297567"/>
                  </a:lnTo>
                  <a:lnTo>
                    <a:pt x="1066513" y="294128"/>
                  </a:lnTo>
                  <a:lnTo>
                    <a:pt x="1065455" y="290425"/>
                  </a:lnTo>
                  <a:lnTo>
                    <a:pt x="1064132" y="287251"/>
                  </a:lnTo>
                  <a:lnTo>
                    <a:pt x="1062544" y="284077"/>
                  </a:lnTo>
                  <a:lnTo>
                    <a:pt x="1060956" y="280903"/>
                  </a:lnTo>
                  <a:lnTo>
                    <a:pt x="1059103" y="277993"/>
                  </a:lnTo>
                  <a:lnTo>
                    <a:pt x="1057251" y="275084"/>
                  </a:lnTo>
                  <a:lnTo>
                    <a:pt x="1055134" y="272174"/>
                  </a:lnTo>
                  <a:lnTo>
                    <a:pt x="1053017" y="269265"/>
                  </a:lnTo>
                  <a:lnTo>
                    <a:pt x="1050635" y="266620"/>
                  </a:lnTo>
                  <a:lnTo>
                    <a:pt x="1048253" y="264239"/>
                  </a:lnTo>
                  <a:lnTo>
                    <a:pt x="1045871" y="261594"/>
                  </a:lnTo>
                  <a:lnTo>
                    <a:pt x="1043225" y="259478"/>
                  </a:lnTo>
                  <a:lnTo>
                    <a:pt x="1040314" y="257362"/>
                  </a:lnTo>
                  <a:lnTo>
                    <a:pt x="1037403" y="255246"/>
                  </a:lnTo>
                  <a:lnTo>
                    <a:pt x="1034491" y="253395"/>
                  </a:lnTo>
                  <a:lnTo>
                    <a:pt x="1031580" y="251543"/>
                  </a:lnTo>
                  <a:lnTo>
                    <a:pt x="1028405" y="249956"/>
                  </a:lnTo>
                  <a:lnTo>
                    <a:pt x="1025229" y="248369"/>
                  </a:lnTo>
                  <a:lnTo>
                    <a:pt x="1021524" y="247046"/>
                  </a:lnTo>
                  <a:lnTo>
                    <a:pt x="1018348" y="245988"/>
                  </a:lnTo>
                  <a:lnTo>
                    <a:pt x="1014908" y="244930"/>
                  </a:lnTo>
                  <a:lnTo>
                    <a:pt x="1011467" y="244137"/>
                  </a:lnTo>
                  <a:lnTo>
                    <a:pt x="1007762" y="243608"/>
                  </a:lnTo>
                  <a:lnTo>
                    <a:pt x="1004057" y="243079"/>
                  </a:lnTo>
                  <a:lnTo>
                    <a:pt x="1000352" y="242814"/>
                  </a:lnTo>
                  <a:lnTo>
                    <a:pt x="996647" y="242814"/>
                  </a:lnTo>
                  <a:lnTo>
                    <a:pt x="992942" y="242814"/>
                  </a:lnTo>
                  <a:close/>
                  <a:moveTo>
                    <a:pt x="632233" y="242814"/>
                  </a:moveTo>
                  <a:lnTo>
                    <a:pt x="619795" y="243079"/>
                  </a:lnTo>
                  <a:lnTo>
                    <a:pt x="607357" y="243872"/>
                  </a:lnTo>
                  <a:lnTo>
                    <a:pt x="595183" y="245459"/>
                  </a:lnTo>
                  <a:lnTo>
                    <a:pt x="583274" y="247575"/>
                  </a:lnTo>
                  <a:lnTo>
                    <a:pt x="571365" y="250221"/>
                  </a:lnTo>
                  <a:lnTo>
                    <a:pt x="559986" y="253659"/>
                  </a:lnTo>
                  <a:lnTo>
                    <a:pt x="548606" y="257627"/>
                  </a:lnTo>
                  <a:lnTo>
                    <a:pt x="537756" y="261859"/>
                  </a:lnTo>
                  <a:lnTo>
                    <a:pt x="526905" y="266620"/>
                  </a:lnTo>
                  <a:lnTo>
                    <a:pt x="516055" y="272174"/>
                  </a:lnTo>
                  <a:lnTo>
                    <a:pt x="505998" y="277993"/>
                  </a:lnTo>
                  <a:lnTo>
                    <a:pt x="496207" y="284077"/>
                  </a:lnTo>
                  <a:lnTo>
                    <a:pt x="486679" y="291219"/>
                  </a:lnTo>
                  <a:lnTo>
                    <a:pt x="477417" y="298360"/>
                  </a:lnTo>
                  <a:lnTo>
                    <a:pt x="468684" y="305766"/>
                  </a:lnTo>
                  <a:lnTo>
                    <a:pt x="460480" y="313966"/>
                  </a:lnTo>
                  <a:lnTo>
                    <a:pt x="452276" y="322165"/>
                  </a:lnTo>
                  <a:lnTo>
                    <a:pt x="444601" y="331159"/>
                  </a:lnTo>
                  <a:lnTo>
                    <a:pt x="437191" y="340152"/>
                  </a:lnTo>
                  <a:lnTo>
                    <a:pt x="430575" y="349938"/>
                  </a:lnTo>
                  <a:lnTo>
                    <a:pt x="424224" y="359725"/>
                  </a:lnTo>
                  <a:lnTo>
                    <a:pt x="418401" y="369776"/>
                  </a:lnTo>
                  <a:lnTo>
                    <a:pt x="413109" y="380092"/>
                  </a:lnTo>
                  <a:lnTo>
                    <a:pt x="408080" y="390936"/>
                  </a:lnTo>
                  <a:lnTo>
                    <a:pt x="403846" y="402046"/>
                  </a:lnTo>
                  <a:lnTo>
                    <a:pt x="399876" y="413419"/>
                  </a:lnTo>
                  <a:lnTo>
                    <a:pt x="396701" y="424793"/>
                  </a:lnTo>
                  <a:lnTo>
                    <a:pt x="394054" y="436431"/>
                  </a:lnTo>
                  <a:lnTo>
                    <a:pt x="391937" y="448598"/>
                  </a:lnTo>
                  <a:lnTo>
                    <a:pt x="390349" y="460765"/>
                  </a:lnTo>
                  <a:lnTo>
                    <a:pt x="389291" y="472932"/>
                  </a:lnTo>
                  <a:lnTo>
                    <a:pt x="389026" y="485364"/>
                  </a:lnTo>
                  <a:lnTo>
                    <a:pt x="389291" y="498060"/>
                  </a:lnTo>
                  <a:lnTo>
                    <a:pt x="390349" y="510227"/>
                  </a:lnTo>
                  <a:lnTo>
                    <a:pt x="391937" y="522395"/>
                  </a:lnTo>
                  <a:lnTo>
                    <a:pt x="394054" y="534562"/>
                  </a:lnTo>
                  <a:lnTo>
                    <a:pt x="396701" y="546200"/>
                  </a:lnTo>
                  <a:lnTo>
                    <a:pt x="399876" y="557838"/>
                  </a:lnTo>
                  <a:lnTo>
                    <a:pt x="403846" y="568947"/>
                  </a:lnTo>
                  <a:lnTo>
                    <a:pt x="408080" y="580056"/>
                  </a:lnTo>
                  <a:lnTo>
                    <a:pt x="413109" y="590901"/>
                  </a:lnTo>
                  <a:lnTo>
                    <a:pt x="418401" y="601217"/>
                  </a:lnTo>
                  <a:lnTo>
                    <a:pt x="424224" y="611532"/>
                  </a:lnTo>
                  <a:lnTo>
                    <a:pt x="430575" y="621319"/>
                  </a:lnTo>
                  <a:lnTo>
                    <a:pt x="437191" y="630841"/>
                  </a:lnTo>
                  <a:lnTo>
                    <a:pt x="444601" y="640099"/>
                  </a:lnTo>
                  <a:lnTo>
                    <a:pt x="452276" y="648827"/>
                  </a:lnTo>
                  <a:lnTo>
                    <a:pt x="460480" y="657291"/>
                  </a:lnTo>
                  <a:lnTo>
                    <a:pt x="468684" y="665491"/>
                  </a:lnTo>
                  <a:lnTo>
                    <a:pt x="477417" y="672897"/>
                  </a:lnTo>
                  <a:lnTo>
                    <a:pt x="486679" y="680039"/>
                  </a:lnTo>
                  <a:lnTo>
                    <a:pt x="496207" y="687180"/>
                  </a:lnTo>
                  <a:lnTo>
                    <a:pt x="505998" y="693264"/>
                  </a:lnTo>
                  <a:lnTo>
                    <a:pt x="516055" y="699083"/>
                  </a:lnTo>
                  <a:lnTo>
                    <a:pt x="526905" y="704637"/>
                  </a:lnTo>
                  <a:lnTo>
                    <a:pt x="537756" y="709399"/>
                  </a:lnTo>
                  <a:lnTo>
                    <a:pt x="548606" y="713631"/>
                  </a:lnTo>
                  <a:lnTo>
                    <a:pt x="559986" y="717598"/>
                  </a:lnTo>
                  <a:lnTo>
                    <a:pt x="571365" y="721037"/>
                  </a:lnTo>
                  <a:lnTo>
                    <a:pt x="583274" y="723682"/>
                  </a:lnTo>
                  <a:lnTo>
                    <a:pt x="595183" y="725798"/>
                  </a:lnTo>
                  <a:lnTo>
                    <a:pt x="607357" y="727385"/>
                  </a:lnTo>
                  <a:lnTo>
                    <a:pt x="619795" y="728178"/>
                  </a:lnTo>
                  <a:lnTo>
                    <a:pt x="632233" y="728443"/>
                  </a:lnTo>
                  <a:lnTo>
                    <a:pt x="644672" y="728178"/>
                  </a:lnTo>
                  <a:lnTo>
                    <a:pt x="657110" y="727385"/>
                  </a:lnTo>
                  <a:lnTo>
                    <a:pt x="669283" y="725798"/>
                  </a:lnTo>
                  <a:lnTo>
                    <a:pt x="681192" y="723682"/>
                  </a:lnTo>
                  <a:lnTo>
                    <a:pt x="693101" y="721037"/>
                  </a:lnTo>
                  <a:lnTo>
                    <a:pt x="704746" y="717598"/>
                  </a:lnTo>
                  <a:lnTo>
                    <a:pt x="715861" y="713631"/>
                  </a:lnTo>
                  <a:lnTo>
                    <a:pt x="726976" y="709399"/>
                  </a:lnTo>
                  <a:lnTo>
                    <a:pt x="737561" y="704637"/>
                  </a:lnTo>
                  <a:lnTo>
                    <a:pt x="748147" y="699083"/>
                  </a:lnTo>
                  <a:lnTo>
                    <a:pt x="758204" y="693264"/>
                  </a:lnTo>
                  <a:lnTo>
                    <a:pt x="767995" y="687180"/>
                  </a:lnTo>
                  <a:lnTo>
                    <a:pt x="777523" y="680039"/>
                  </a:lnTo>
                  <a:lnTo>
                    <a:pt x="786785" y="672897"/>
                  </a:lnTo>
                  <a:lnTo>
                    <a:pt x="795518" y="665491"/>
                  </a:lnTo>
                  <a:lnTo>
                    <a:pt x="803987" y="657291"/>
                  </a:lnTo>
                  <a:lnTo>
                    <a:pt x="811926" y="648827"/>
                  </a:lnTo>
                  <a:lnTo>
                    <a:pt x="819866" y="640099"/>
                  </a:lnTo>
                  <a:lnTo>
                    <a:pt x="826746" y="630841"/>
                  </a:lnTo>
                  <a:lnTo>
                    <a:pt x="833627" y="621319"/>
                  </a:lnTo>
                  <a:lnTo>
                    <a:pt x="839978" y="611532"/>
                  </a:lnTo>
                  <a:lnTo>
                    <a:pt x="845801" y="601217"/>
                  </a:lnTo>
                  <a:lnTo>
                    <a:pt x="851094" y="590901"/>
                  </a:lnTo>
                  <a:lnTo>
                    <a:pt x="856122" y="580056"/>
                  </a:lnTo>
                  <a:lnTo>
                    <a:pt x="860356" y="568947"/>
                  </a:lnTo>
                  <a:lnTo>
                    <a:pt x="864061" y="557838"/>
                  </a:lnTo>
                  <a:lnTo>
                    <a:pt x="867501" y="546200"/>
                  </a:lnTo>
                  <a:lnTo>
                    <a:pt x="870148" y="534562"/>
                  </a:lnTo>
                  <a:lnTo>
                    <a:pt x="872265" y="522395"/>
                  </a:lnTo>
                  <a:lnTo>
                    <a:pt x="873853" y="510227"/>
                  </a:lnTo>
                  <a:lnTo>
                    <a:pt x="874911" y="498060"/>
                  </a:lnTo>
                  <a:lnTo>
                    <a:pt x="875176" y="485364"/>
                  </a:lnTo>
                  <a:lnTo>
                    <a:pt x="874911" y="472932"/>
                  </a:lnTo>
                  <a:lnTo>
                    <a:pt x="873853" y="460765"/>
                  </a:lnTo>
                  <a:lnTo>
                    <a:pt x="872265" y="448598"/>
                  </a:lnTo>
                  <a:lnTo>
                    <a:pt x="870148" y="436431"/>
                  </a:lnTo>
                  <a:lnTo>
                    <a:pt x="867501" y="424793"/>
                  </a:lnTo>
                  <a:lnTo>
                    <a:pt x="864061" y="413419"/>
                  </a:lnTo>
                  <a:lnTo>
                    <a:pt x="860356" y="402046"/>
                  </a:lnTo>
                  <a:lnTo>
                    <a:pt x="856122" y="390936"/>
                  </a:lnTo>
                  <a:lnTo>
                    <a:pt x="851094" y="380092"/>
                  </a:lnTo>
                  <a:lnTo>
                    <a:pt x="845801" y="369776"/>
                  </a:lnTo>
                  <a:lnTo>
                    <a:pt x="839978" y="359725"/>
                  </a:lnTo>
                  <a:lnTo>
                    <a:pt x="833627" y="349938"/>
                  </a:lnTo>
                  <a:lnTo>
                    <a:pt x="826746" y="340152"/>
                  </a:lnTo>
                  <a:lnTo>
                    <a:pt x="819866" y="331159"/>
                  </a:lnTo>
                  <a:lnTo>
                    <a:pt x="811926" y="322165"/>
                  </a:lnTo>
                  <a:lnTo>
                    <a:pt x="803987" y="313966"/>
                  </a:lnTo>
                  <a:lnTo>
                    <a:pt x="795518" y="305766"/>
                  </a:lnTo>
                  <a:lnTo>
                    <a:pt x="786785" y="298360"/>
                  </a:lnTo>
                  <a:lnTo>
                    <a:pt x="777523" y="291219"/>
                  </a:lnTo>
                  <a:lnTo>
                    <a:pt x="767995" y="284077"/>
                  </a:lnTo>
                  <a:lnTo>
                    <a:pt x="758204" y="277993"/>
                  </a:lnTo>
                  <a:lnTo>
                    <a:pt x="748147" y="272174"/>
                  </a:lnTo>
                  <a:lnTo>
                    <a:pt x="737561" y="266620"/>
                  </a:lnTo>
                  <a:lnTo>
                    <a:pt x="726976" y="261859"/>
                  </a:lnTo>
                  <a:lnTo>
                    <a:pt x="715861" y="257627"/>
                  </a:lnTo>
                  <a:lnTo>
                    <a:pt x="704746" y="253659"/>
                  </a:lnTo>
                  <a:lnTo>
                    <a:pt x="693101" y="250221"/>
                  </a:lnTo>
                  <a:lnTo>
                    <a:pt x="681192" y="247575"/>
                  </a:lnTo>
                  <a:lnTo>
                    <a:pt x="669283" y="245459"/>
                  </a:lnTo>
                  <a:lnTo>
                    <a:pt x="657110" y="243872"/>
                  </a:lnTo>
                  <a:lnTo>
                    <a:pt x="644672" y="243079"/>
                  </a:lnTo>
                  <a:lnTo>
                    <a:pt x="632233" y="242814"/>
                  </a:lnTo>
                  <a:close/>
                  <a:moveTo>
                    <a:pt x="291902" y="0"/>
                  </a:moveTo>
                  <a:lnTo>
                    <a:pt x="389026" y="0"/>
                  </a:lnTo>
                  <a:lnTo>
                    <a:pt x="394054" y="265"/>
                  </a:lnTo>
                  <a:lnTo>
                    <a:pt x="398818" y="529"/>
                  </a:lnTo>
                  <a:lnTo>
                    <a:pt x="403846" y="1058"/>
                  </a:lnTo>
                  <a:lnTo>
                    <a:pt x="408610" y="1852"/>
                  </a:lnTo>
                  <a:lnTo>
                    <a:pt x="413373" y="2910"/>
                  </a:lnTo>
                  <a:lnTo>
                    <a:pt x="417872" y="4232"/>
                  </a:lnTo>
                  <a:lnTo>
                    <a:pt x="422636" y="5819"/>
                  </a:lnTo>
                  <a:lnTo>
                    <a:pt x="426870" y="7406"/>
                  </a:lnTo>
                  <a:lnTo>
                    <a:pt x="431104" y="9522"/>
                  </a:lnTo>
                  <a:lnTo>
                    <a:pt x="435339" y="11903"/>
                  </a:lnTo>
                  <a:lnTo>
                    <a:pt x="439308" y="14019"/>
                  </a:lnTo>
                  <a:lnTo>
                    <a:pt x="443543" y="16664"/>
                  </a:lnTo>
                  <a:lnTo>
                    <a:pt x="447248" y="19309"/>
                  </a:lnTo>
                  <a:lnTo>
                    <a:pt x="450953" y="21954"/>
                  </a:lnTo>
                  <a:lnTo>
                    <a:pt x="454393" y="25128"/>
                  </a:lnTo>
                  <a:lnTo>
                    <a:pt x="457569" y="28302"/>
                  </a:lnTo>
                  <a:lnTo>
                    <a:pt x="461009" y="31741"/>
                  </a:lnTo>
                  <a:lnTo>
                    <a:pt x="464185" y="35179"/>
                  </a:lnTo>
                  <a:lnTo>
                    <a:pt x="466831" y="38882"/>
                  </a:lnTo>
                  <a:lnTo>
                    <a:pt x="469478" y="42585"/>
                  </a:lnTo>
                  <a:lnTo>
                    <a:pt x="472124" y="46553"/>
                  </a:lnTo>
                  <a:lnTo>
                    <a:pt x="474241" y="50785"/>
                  </a:lnTo>
                  <a:lnTo>
                    <a:pt x="476358" y="55017"/>
                  </a:lnTo>
                  <a:lnTo>
                    <a:pt x="478476" y="59249"/>
                  </a:lnTo>
                  <a:lnTo>
                    <a:pt x="480328" y="63481"/>
                  </a:lnTo>
                  <a:lnTo>
                    <a:pt x="481916" y="68242"/>
                  </a:lnTo>
                  <a:lnTo>
                    <a:pt x="483239" y="72739"/>
                  </a:lnTo>
                  <a:lnTo>
                    <a:pt x="484298" y="77500"/>
                  </a:lnTo>
                  <a:lnTo>
                    <a:pt x="485092" y="82261"/>
                  </a:lnTo>
                  <a:lnTo>
                    <a:pt x="485621" y="87286"/>
                  </a:lnTo>
                  <a:lnTo>
                    <a:pt x="486150" y="92047"/>
                  </a:lnTo>
                  <a:lnTo>
                    <a:pt x="486150" y="97073"/>
                  </a:lnTo>
                  <a:lnTo>
                    <a:pt x="1069689" y="97073"/>
                  </a:lnTo>
                  <a:lnTo>
                    <a:pt x="1074717" y="97073"/>
                  </a:lnTo>
                  <a:lnTo>
                    <a:pt x="1079745" y="97602"/>
                  </a:lnTo>
                  <a:lnTo>
                    <a:pt x="1084509" y="98131"/>
                  </a:lnTo>
                  <a:lnTo>
                    <a:pt x="1089273" y="98925"/>
                  </a:lnTo>
                  <a:lnTo>
                    <a:pt x="1093772" y="99983"/>
                  </a:lnTo>
                  <a:lnTo>
                    <a:pt x="1098535" y="101305"/>
                  </a:lnTo>
                  <a:lnTo>
                    <a:pt x="1103034" y="102892"/>
                  </a:lnTo>
                  <a:lnTo>
                    <a:pt x="1107533" y="104744"/>
                  </a:lnTo>
                  <a:lnTo>
                    <a:pt x="1111767" y="106595"/>
                  </a:lnTo>
                  <a:lnTo>
                    <a:pt x="1115737" y="108711"/>
                  </a:lnTo>
                  <a:lnTo>
                    <a:pt x="1119971" y="111092"/>
                  </a:lnTo>
                  <a:lnTo>
                    <a:pt x="1123941" y="113737"/>
                  </a:lnTo>
                  <a:lnTo>
                    <a:pt x="1127646" y="116382"/>
                  </a:lnTo>
                  <a:lnTo>
                    <a:pt x="1131351" y="119027"/>
                  </a:lnTo>
                  <a:lnTo>
                    <a:pt x="1134791" y="122201"/>
                  </a:lnTo>
                  <a:lnTo>
                    <a:pt x="1138496" y="125639"/>
                  </a:lnTo>
                  <a:lnTo>
                    <a:pt x="1141672" y="128813"/>
                  </a:lnTo>
                  <a:lnTo>
                    <a:pt x="1144583" y="132252"/>
                  </a:lnTo>
                  <a:lnTo>
                    <a:pt x="1147494" y="135955"/>
                  </a:lnTo>
                  <a:lnTo>
                    <a:pt x="1150141" y="139658"/>
                  </a:lnTo>
                  <a:lnTo>
                    <a:pt x="1152522" y="143890"/>
                  </a:lnTo>
                  <a:lnTo>
                    <a:pt x="1155169" y="147858"/>
                  </a:lnTo>
                  <a:lnTo>
                    <a:pt x="1157286" y="152090"/>
                  </a:lnTo>
                  <a:lnTo>
                    <a:pt x="1159139" y="156322"/>
                  </a:lnTo>
                  <a:lnTo>
                    <a:pt x="1160991" y="160818"/>
                  </a:lnTo>
                  <a:lnTo>
                    <a:pt x="1162579" y="165315"/>
                  </a:lnTo>
                  <a:lnTo>
                    <a:pt x="1163902" y="169811"/>
                  </a:lnTo>
                  <a:lnTo>
                    <a:pt x="1164961" y="174573"/>
                  </a:lnTo>
                  <a:lnTo>
                    <a:pt x="1165755" y="179334"/>
                  </a:lnTo>
                  <a:lnTo>
                    <a:pt x="1166284" y="184359"/>
                  </a:lnTo>
                  <a:lnTo>
                    <a:pt x="1166813" y="189120"/>
                  </a:lnTo>
                  <a:lnTo>
                    <a:pt x="1166813" y="194146"/>
                  </a:lnTo>
                  <a:lnTo>
                    <a:pt x="1166813" y="777111"/>
                  </a:lnTo>
                  <a:lnTo>
                    <a:pt x="1166813" y="782137"/>
                  </a:lnTo>
                  <a:lnTo>
                    <a:pt x="1166284" y="786898"/>
                  </a:lnTo>
                  <a:lnTo>
                    <a:pt x="1165755" y="791924"/>
                  </a:lnTo>
                  <a:lnTo>
                    <a:pt x="1164961" y="796949"/>
                  </a:lnTo>
                  <a:lnTo>
                    <a:pt x="1163902" y="801446"/>
                  </a:lnTo>
                  <a:lnTo>
                    <a:pt x="1162579" y="805942"/>
                  </a:lnTo>
                  <a:lnTo>
                    <a:pt x="1160991" y="810439"/>
                  </a:lnTo>
                  <a:lnTo>
                    <a:pt x="1159139" y="815200"/>
                  </a:lnTo>
                  <a:lnTo>
                    <a:pt x="1157286" y="819432"/>
                  </a:lnTo>
                  <a:lnTo>
                    <a:pt x="1155169" y="823400"/>
                  </a:lnTo>
                  <a:lnTo>
                    <a:pt x="1152522" y="827632"/>
                  </a:lnTo>
                  <a:lnTo>
                    <a:pt x="1150141" y="831335"/>
                  </a:lnTo>
                  <a:lnTo>
                    <a:pt x="1147494" y="835567"/>
                  </a:lnTo>
                  <a:lnTo>
                    <a:pt x="1144583" y="839005"/>
                  </a:lnTo>
                  <a:lnTo>
                    <a:pt x="1141672" y="842708"/>
                  </a:lnTo>
                  <a:lnTo>
                    <a:pt x="1138496" y="845882"/>
                  </a:lnTo>
                  <a:lnTo>
                    <a:pt x="1134791" y="849056"/>
                  </a:lnTo>
                  <a:lnTo>
                    <a:pt x="1131351" y="852495"/>
                  </a:lnTo>
                  <a:lnTo>
                    <a:pt x="1127646" y="855140"/>
                  </a:lnTo>
                  <a:lnTo>
                    <a:pt x="1123941" y="858049"/>
                  </a:lnTo>
                  <a:lnTo>
                    <a:pt x="1119971" y="860430"/>
                  </a:lnTo>
                  <a:lnTo>
                    <a:pt x="1115737" y="862811"/>
                  </a:lnTo>
                  <a:lnTo>
                    <a:pt x="1111767" y="864927"/>
                  </a:lnTo>
                  <a:lnTo>
                    <a:pt x="1107533" y="866778"/>
                  </a:lnTo>
                  <a:lnTo>
                    <a:pt x="1103034" y="868630"/>
                  </a:lnTo>
                  <a:lnTo>
                    <a:pt x="1098535" y="870217"/>
                  </a:lnTo>
                  <a:lnTo>
                    <a:pt x="1093772" y="871539"/>
                  </a:lnTo>
                  <a:lnTo>
                    <a:pt x="1089273" y="872597"/>
                  </a:lnTo>
                  <a:lnTo>
                    <a:pt x="1084509" y="873655"/>
                  </a:lnTo>
                  <a:lnTo>
                    <a:pt x="1079745" y="874184"/>
                  </a:lnTo>
                  <a:lnTo>
                    <a:pt x="1074717" y="874449"/>
                  </a:lnTo>
                  <a:lnTo>
                    <a:pt x="1069689" y="874713"/>
                  </a:lnTo>
                  <a:lnTo>
                    <a:pt x="97124" y="874713"/>
                  </a:lnTo>
                  <a:lnTo>
                    <a:pt x="92361" y="874449"/>
                  </a:lnTo>
                  <a:lnTo>
                    <a:pt x="87332" y="874184"/>
                  </a:lnTo>
                  <a:lnTo>
                    <a:pt x="82304" y="873655"/>
                  </a:lnTo>
                  <a:lnTo>
                    <a:pt x="77541" y="872597"/>
                  </a:lnTo>
                  <a:lnTo>
                    <a:pt x="73042" y="871539"/>
                  </a:lnTo>
                  <a:lnTo>
                    <a:pt x="68543" y="870217"/>
                  </a:lnTo>
                  <a:lnTo>
                    <a:pt x="63779" y="868630"/>
                  </a:lnTo>
                  <a:lnTo>
                    <a:pt x="59545" y="866778"/>
                  </a:lnTo>
                  <a:lnTo>
                    <a:pt x="55311" y="864927"/>
                  </a:lnTo>
                  <a:lnTo>
                    <a:pt x="51076" y="862811"/>
                  </a:lnTo>
                  <a:lnTo>
                    <a:pt x="47107" y="860430"/>
                  </a:lnTo>
                  <a:lnTo>
                    <a:pt x="42872" y="858049"/>
                  </a:lnTo>
                  <a:lnTo>
                    <a:pt x="39167" y="855140"/>
                  </a:lnTo>
                  <a:lnTo>
                    <a:pt x="35462" y="852495"/>
                  </a:lnTo>
                  <a:lnTo>
                    <a:pt x="32022" y="849056"/>
                  </a:lnTo>
                  <a:lnTo>
                    <a:pt x="28846" y="845882"/>
                  </a:lnTo>
                  <a:lnTo>
                    <a:pt x="25406" y="842708"/>
                  </a:lnTo>
                  <a:lnTo>
                    <a:pt x="22230" y="839005"/>
                  </a:lnTo>
                  <a:lnTo>
                    <a:pt x="19319" y="835567"/>
                  </a:lnTo>
                  <a:lnTo>
                    <a:pt x="16673" y="831335"/>
                  </a:lnTo>
                  <a:lnTo>
                    <a:pt x="14291" y="827632"/>
                  </a:lnTo>
                  <a:lnTo>
                    <a:pt x="11909" y="823400"/>
                  </a:lnTo>
                  <a:lnTo>
                    <a:pt x="9792" y="819432"/>
                  </a:lnTo>
                  <a:lnTo>
                    <a:pt x="7675" y="815200"/>
                  </a:lnTo>
                  <a:lnTo>
                    <a:pt x="5822" y="810439"/>
                  </a:lnTo>
                  <a:lnTo>
                    <a:pt x="4499" y="805942"/>
                  </a:lnTo>
                  <a:lnTo>
                    <a:pt x="3176" y="801446"/>
                  </a:lnTo>
                  <a:lnTo>
                    <a:pt x="2117" y="796949"/>
                  </a:lnTo>
                  <a:lnTo>
                    <a:pt x="1059" y="791924"/>
                  </a:lnTo>
                  <a:lnTo>
                    <a:pt x="529" y="786898"/>
                  </a:lnTo>
                  <a:lnTo>
                    <a:pt x="265" y="782137"/>
                  </a:lnTo>
                  <a:lnTo>
                    <a:pt x="40" y="777875"/>
                  </a:lnTo>
                  <a:lnTo>
                    <a:pt x="0" y="777875"/>
                  </a:lnTo>
                  <a:lnTo>
                    <a:pt x="0" y="777111"/>
                  </a:lnTo>
                  <a:lnTo>
                    <a:pt x="0" y="194146"/>
                  </a:lnTo>
                  <a:lnTo>
                    <a:pt x="0" y="193675"/>
                  </a:lnTo>
                  <a:lnTo>
                    <a:pt x="25" y="193675"/>
                  </a:lnTo>
                  <a:lnTo>
                    <a:pt x="265" y="189120"/>
                  </a:lnTo>
                  <a:lnTo>
                    <a:pt x="529" y="184359"/>
                  </a:lnTo>
                  <a:lnTo>
                    <a:pt x="1059" y="179334"/>
                  </a:lnTo>
                  <a:lnTo>
                    <a:pt x="2117" y="174573"/>
                  </a:lnTo>
                  <a:lnTo>
                    <a:pt x="3176" y="169811"/>
                  </a:lnTo>
                  <a:lnTo>
                    <a:pt x="4499" y="165315"/>
                  </a:lnTo>
                  <a:lnTo>
                    <a:pt x="5822" y="160818"/>
                  </a:lnTo>
                  <a:lnTo>
                    <a:pt x="7675" y="156322"/>
                  </a:lnTo>
                  <a:lnTo>
                    <a:pt x="9792" y="152090"/>
                  </a:lnTo>
                  <a:lnTo>
                    <a:pt x="11909" y="147858"/>
                  </a:lnTo>
                  <a:lnTo>
                    <a:pt x="14291" y="143890"/>
                  </a:lnTo>
                  <a:lnTo>
                    <a:pt x="16673" y="139658"/>
                  </a:lnTo>
                  <a:lnTo>
                    <a:pt x="19319" y="135955"/>
                  </a:lnTo>
                  <a:lnTo>
                    <a:pt x="22230" y="132252"/>
                  </a:lnTo>
                  <a:lnTo>
                    <a:pt x="25406" y="128813"/>
                  </a:lnTo>
                  <a:lnTo>
                    <a:pt x="28846" y="125639"/>
                  </a:lnTo>
                  <a:lnTo>
                    <a:pt x="32022" y="122201"/>
                  </a:lnTo>
                  <a:lnTo>
                    <a:pt x="35462" y="119027"/>
                  </a:lnTo>
                  <a:lnTo>
                    <a:pt x="39167" y="116382"/>
                  </a:lnTo>
                  <a:lnTo>
                    <a:pt x="42872" y="113737"/>
                  </a:lnTo>
                  <a:lnTo>
                    <a:pt x="47107" y="111092"/>
                  </a:lnTo>
                  <a:lnTo>
                    <a:pt x="51076" y="108711"/>
                  </a:lnTo>
                  <a:lnTo>
                    <a:pt x="55311" y="106595"/>
                  </a:lnTo>
                  <a:lnTo>
                    <a:pt x="59545" y="104744"/>
                  </a:lnTo>
                  <a:lnTo>
                    <a:pt x="63779" y="102892"/>
                  </a:lnTo>
                  <a:lnTo>
                    <a:pt x="68543" y="101305"/>
                  </a:lnTo>
                  <a:lnTo>
                    <a:pt x="73042" y="99983"/>
                  </a:lnTo>
                  <a:lnTo>
                    <a:pt x="77541" y="98925"/>
                  </a:lnTo>
                  <a:lnTo>
                    <a:pt x="82304" y="98131"/>
                  </a:lnTo>
                  <a:lnTo>
                    <a:pt x="87332" y="97602"/>
                  </a:lnTo>
                  <a:lnTo>
                    <a:pt x="92361" y="97073"/>
                  </a:lnTo>
                  <a:lnTo>
                    <a:pt x="97124" y="97073"/>
                  </a:lnTo>
                  <a:lnTo>
                    <a:pt x="194513" y="97073"/>
                  </a:lnTo>
                  <a:lnTo>
                    <a:pt x="194778" y="92047"/>
                  </a:lnTo>
                  <a:lnTo>
                    <a:pt x="195042" y="87286"/>
                  </a:lnTo>
                  <a:lnTo>
                    <a:pt x="195836" y="82261"/>
                  </a:lnTo>
                  <a:lnTo>
                    <a:pt x="196630" y="77500"/>
                  </a:lnTo>
                  <a:lnTo>
                    <a:pt x="197953" y="72739"/>
                  </a:lnTo>
                  <a:lnTo>
                    <a:pt x="199277" y="68242"/>
                  </a:lnTo>
                  <a:lnTo>
                    <a:pt x="200600" y="63481"/>
                  </a:lnTo>
                  <a:lnTo>
                    <a:pt x="202452" y="59249"/>
                  </a:lnTo>
                  <a:lnTo>
                    <a:pt x="204305" y="55017"/>
                  </a:lnTo>
                  <a:lnTo>
                    <a:pt x="206422" y="50785"/>
                  </a:lnTo>
                  <a:lnTo>
                    <a:pt x="208804" y="46553"/>
                  </a:lnTo>
                  <a:lnTo>
                    <a:pt x="211186" y="42585"/>
                  </a:lnTo>
                  <a:lnTo>
                    <a:pt x="213832" y="38882"/>
                  </a:lnTo>
                  <a:lnTo>
                    <a:pt x="217008" y="35179"/>
                  </a:lnTo>
                  <a:lnTo>
                    <a:pt x="219919" y="31741"/>
                  </a:lnTo>
                  <a:lnTo>
                    <a:pt x="223095" y="28302"/>
                  </a:lnTo>
                  <a:lnTo>
                    <a:pt x="226535" y="25128"/>
                  </a:lnTo>
                  <a:lnTo>
                    <a:pt x="229975" y="21954"/>
                  </a:lnTo>
                  <a:lnTo>
                    <a:pt x="233680" y="19309"/>
                  </a:lnTo>
                  <a:lnTo>
                    <a:pt x="237650" y="16664"/>
                  </a:lnTo>
                  <a:lnTo>
                    <a:pt x="241355" y="14019"/>
                  </a:lnTo>
                  <a:lnTo>
                    <a:pt x="245589" y="11903"/>
                  </a:lnTo>
                  <a:lnTo>
                    <a:pt x="249559" y="9522"/>
                  </a:lnTo>
                  <a:lnTo>
                    <a:pt x="254058" y="7406"/>
                  </a:lnTo>
                  <a:lnTo>
                    <a:pt x="258557" y="5819"/>
                  </a:lnTo>
                  <a:lnTo>
                    <a:pt x="262791" y="4232"/>
                  </a:lnTo>
                  <a:lnTo>
                    <a:pt x="267555" y="2910"/>
                  </a:lnTo>
                  <a:lnTo>
                    <a:pt x="272054" y="1852"/>
                  </a:lnTo>
                  <a:lnTo>
                    <a:pt x="277082" y="1058"/>
                  </a:lnTo>
                  <a:lnTo>
                    <a:pt x="281845" y="529"/>
                  </a:lnTo>
                  <a:lnTo>
                    <a:pt x="286874" y="265"/>
                  </a:lnTo>
                  <a:lnTo>
                    <a:pt x="291902" y="0"/>
                  </a:lnTo>
                  <a:close/>
                </a:path>
              </a:pathLst>
            </a:custGeom>
            <a:solidFill>
              <a:schemeClr val="tx1">
                <a:lumMod val="65000"/>
                <a:lumOff val="3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000">
                <a:solidFill>
                  <a:srgbClr val="FFFFFF"/>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000" fill="hold">
                                          <p:stCondLst>
                                            <p:cond delay="0"/>
                                          </p:stCondLst>
                                        </p:cTn>
                                        <p:tgtEl>
                                          <p:spTgt spid="4"/>
                                        </p:tgtEl>
                                        <p:attrNameLst>
                                          <p:attrName>style.visibility</p:attrName>
                                        </p:attrNameLst>
                                      </p:cBhvr>
                                      <p:to>
                                        <p:strVal val="visible"/>
                                      </p:to>
                                    </p:set>
                                    <p:animEffect transition="in" filter="box(in)">
                                      <p:cBhvr>
                                        <p:cTn id="11" dur="1000"/>
                                        <p:tgtEl>
                                          <p:spTgt spid="4"/>
                                        </p:tgtEl>
                                      </p:cBhvr>
                                    </p:animEffect>
                                  </p:childTnLst>
                                </p:cTn>
                              </p:par>
                            </p:childTnLst>
                          </p:cTn>
                        </p:par>
                        <p:par>
                          <p:cTn id="12" fill="hold">
                            <p:stCondLst>
                              <p:cond delay="1500"/>
                            </p:stCondLst>
                            <p:childTnLst>
                              <p:par>
                                <p:cTn id="13" presetID="4" presetClass="entr" presetSubtype="16" fill="hold" nodeType="afterEffect">
                                  <p:stCondLst>
                                    <p:cond delay="0"/>
                                  </p:stCondLst>
                                  <p:childTnLst>
                                    <p:set>
                                      <p:cBhvr>
                                        <p:cTn id="14" dur="1000" fill="hold">
                                          <p:stCondLst>
                                            <p:cond delay="0"/>
                                          </p:stCondLst>
                                        </p:cTn>
                                        <p:tgtEl>
                                          <p:spTgt spid="5"/>
                                        </p:tgtEl>
                                        <p:attrNameLst>
                                          <p:attrName>style.visibility</p:attrName>
                                        </p:attrNameLst>
                                      </p:cBhvr>
                                      <p:to>
                                        <p:strVal val="visible"/>
                                      </p:to>
                                    </p:set>
                                    <p:animEffect transition="in" filter="box(in)">
                                      <p:cBhvr>
                                        <p:cTn id="15" dur="1000"/>
                                        <p:tgtEl>
                                          <p:spTgt spid="5"/>
                                        </p:tgtEl>
                                      </p:cBhvr>
                                    </p:animEffect>
                                  </p:childTnLst>
                                </p:cTn>
                              </p:par>
                            </p:childTnLst>
                          </p:cTn>
                        </p:par>
                        <p:par>
                          <p:cTn id="16" fill="hold">
                            <p:stCondLst>
                              <p:cond delay="2500"/>
                            </p:stCondLst>
                            <p:childTnLst>
                              <p:par>
                                <p:cTn id="17" presetID="4" presetClass="entr" presetSubtype="16" fill="hold" nodeType="afterEffect">
                                  <p:stCondLst>
                                    <p:cond delay="0"/>
                                  </p:stCondLst>
                                  <p:childTnLst>
                                    <p:set>
                                      <p:cBhvr>
                                        <p:cTn id="18" dur="1000" fill="hold">
                                          <p:stCondLst>
                                            <p:cond delay="0"/>
                                          </p:stCondLst>
                                        </p:cTn>
                                        <p:tgtEl>
                                          <p:spTgt spid="34"/>
                                        </p:tgtEl>
                                        <p:attrNameLst>
                                          <p:attrName>style.visibility</p:attrName>
                                        </p:attrNameLst>
                                      </p:cBhvr>
                                      <p:to>
                                        <p:strVal val="visible"/>
                                      </p:to>
                                    </p:set>
                                    <p:animEffect transition="in" filter="box(in)">
                                      <p:cBhvr>
                                        <p:cTn id="19" dur="1000"/>
                                        <p:tgtEl>
                                          <p:spTgt spid="34"/>
                                        </p:tgtEl>
                                      </p:cBhvr>
                                    </p:animEffect>
                                  </p:childTnLst>
                                </p:cTn>
                              </p:par>
                            </p:childTnLst>
                          </p:cTn>
                        </p:par>
                        <p:par>
                          <p:cTn id="20" fill="hold">
                            <p:stCondLst>
                              <p:cond delay="3500"/>
                            </p:stCondLst>
                            <p:childTnLst>
                              <p:par>
                                <p:cTn id="21" presetID="4" presetClass="entr" presetSubtype="16" fill="hold" nodeType="afterEffect">
                                  <p:stCondLst>
                                    <p:cond delay="0"/>
                                  </p:stCondLst>
                                  <p:childTnLst>
                                    <p:set>
                                      <p:cBhvr>
                                        <p:cTn id="22" dur="1000" fill="hold">
                                          <p:stCondLst>
                                            <p:cond delay="0"/>
                                          </p:stCondLst>
                                        </p:cTn>
                                        <p:tgtEl>
                                          <p:spTgt spid="6"/>
                                        </p:tgtEl>
                                        <p:attrNameLst>
                                          <p:attrName>style.visibility</p:attrName>
                                        </p:attrNameLst>
                                      </p:cBhvr>
                                      <p:to>
                                        <p:strVal val="visible"/>
                                      </p:to>
                                    </p:set>
                                    <p:animEffect transition="in" filter="box(in)">
                                      <p:cBhvr>
                                        <p:cTn id="23" dur="1000"/>
                                        <p:tgtEl>
                                          <p:spTgt spid="6"/>
                                        </p:tgtEl>
                                      </p:cBhvr>
                                    </p:animEffect>
                                  </p:childTnLst>
                                </p:cTn>
                              </p:par>
                            </p:childTnLst>
                          </p:cTn>
                        </p:par>
                        <p:par>
                          <p:cTn id="24" fill="hold">
                            <p:stCondLst>
                              <p:cond delay="4500"/>
                            </p:stCondLst>
                            <p:childTnLst>
                              <p:par>
                                <p:cTn id="25" presetID="4" presetClass="entr" presetSubtype="16" fill="hold" nodeType="afterEffect">
                                  <p:stCondLst>
                                    <p:cond delay="0"/>
                                  </p:stCondLst>
                                  <p:childTnLst>
                                    <p:set>
                                      <p:cBhvr>
                                        <p:cTn id="26" dur="1000" fill="hold">
                                          <p:stCondLst>
                                            <p:cond delay="0"/>
                                          </p:stCondLst>
                                        </p:cTn>
                                        <p:tgtEl>
                                          <p:spTgt spid="35"/>
                                        </p:tgtEl>
                                        <p:attrNameLst>
                                          <p:attrName>style.visibility</p:attrName>
                                        </p:attrNameLst>
                                      </p:cBhvr>
                                      <p:to>
                                        <p:strVal val="visible"/>
                                      </p:to>
                                    </p:set>
                                    <p:animEffect transition="in" filter="box(in)">
                                      <p:cBhvr>
                                        <p:cTn id="2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3829768" y="1815645"/>
            <a:ext cx="4332935" cy="3905866"/>
            <a:chOff x="3829768" y="2056945"/>
            <a:chExt cx="4332935" cy="3905866"/>
          </a:xfrm>
        </p:grpSpPr>
        <p:grpSp>
          <p:nvGrpSpPr>
            <p:cNvPr id="30" name="ïs1iḑé"/>
            <p:cNvGrpSpPr/>
            <p:nvPr/>
          </p:nvGrpSpPr>
          <p:grpSpPr>
            <a:xfrm>
              <a:off x="4481245" y="2634464"/>
              <a:ext cx="3032113" cy="2740596"/>
              <a:chOff x="4616301" y="2822638"/>
              <a:chExt cx="3032113" cy="2740596"/>
            </a:xfrm>
          </p:grpSpPr>
          <p:sp>
            <p:nvSpPr>
              <p:cNvPr id="31" name="îṧḻiḍe"/>
              <p:cNvSpPr/>
              <p:nvPr/>
            </p:nvSpPr>
            <p:spPr bwMode="auto">
              <a:xfrm rot="1800000" flipV="1">
                <a:off x="5932675" y="2822638"/>
                <a:ext cx="1615151" cy="634794"/>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sp>
            <p:nvSpPr>
              <p:cNvPr id="32" name="ïṧliḓe"/>
              <p:cNvSpPr/>
              <p:nvPr/>
            </p:nvSpPr>
            <p:spPr bwMode="auto">
              <a:xfrm rot="5463362" flipV="1">
                <a:off x="6523442" y="3867084"/>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sp>
            <p:nvSpPr>
              <p:cNvPr id="33" name="ïşḻîḓè"/>
              <p:cNvSpPr/>
              <p:nvPr/>
            </p:nvSpPr>
            <p:spPr bwMode="auto">
              <a:xfrm rot="19736638" flipH="1" flipV="1">
                <a:off x="4732774" y="2833243"/>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sp>
            <p:nvSpPr>
              <p:cNvPr id="34" name="iṣlídé"/>
              <p:cNvSpPr/>
              <p:nvPr/>
            </p:nvSpPr>
            <p:spPr bwMode="auto">
              <a:xfrm rot="1800000">
                <a:off x="4716889" y="4928440"/>
                <a:ext cx="1615151" cy="634794"/>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sp>
            <p:nvSpPr>
              <p:cNvPr id="35" name="ïṥļïďé"/>
              <p:cNvSpPr/>
              <p:nvPr/>
            </p:nvSpPr>
            <p:spPr bwMode="auto">
              <a:xfrm rot="19736638">
                <a:off x="5916789" y="4917837"/>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sp>
            <p:nvSpPr>
              <p:cNvPr id="36" name="îŝ1íḑe"/>
              <p:cNvSpPr/>
              <p:nvPr/>
            </p:nvSpPr>
            <p:spPr bwMode="auto">
              <a:xfrm rot="5463362" flipH="1">
                <a:off x="4126122" y="3883995"/>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grpSp>
        <p:sp>
          <p:nvSpPr>
            <p:cNvPr id="37" name="íṣľïdè"/>
            <p:cNvSpPr/>
            <p:nvPr/>
          </p:nvSpPr>
          <p:spPr>
            <a:xfrm>
              <a:off x="4674371" y="2062546"/>
              <a:ext cx="972995" cy="972994"/>
            </a:xfrm>
            <a:prstGeom prst="ellipse">
              <a:avLst/>
            </a:prstGeom>
            <a:solidFill>
              <a:srgbClr val="5265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38" name="isliḋé"/>
            <p:cNvSpPr/>
            <p:nvPr/>
          </p:nvSpPr>
          <p:spPr>
            <a:xfrm>
              <a:off x="7189708" y="3514777"/>
              <a:ext cx="972995" cy="972994"/>
            </a:xfrm>
            <a:prstGeom prst="ellipse">
              <a:avLst/>
            </a:prstGeom>
            <a:solidFill>
              <a:srgbClr val="5265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39" name="ïslïḋé"/>
            <p:cNvSpPr/>
            <p:nvPr/>
          </p:nvSpPr>
          <p:spPr>
            <a:xfrm>
              <a:off x="6355592" y="4959509"/>
              <a:ext cx="972995" cy="972994"/>
            </a:xfrm>
            <a:prstGeom prst="ellipse">
              <a:avLst/>
            </a:pr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40" name="ïsḷíḋê"/>
            <p:cNvSpPr/>
            <p:nvPr/>
          </p:nvSpPr>
          <p:spPr>
            <a:xfrm>
              <a:off x="3829768" y="3525439"/>
              <a:ext cx="972995" cy="972994"/>
            </a:xfrm>
            <a:prstGeom prst="ellipse">
              <a:avLst/>
            </a:pr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41" name="îşḻîḑê"/>
            <p:cNvSpPr/>
            <p:nvPr/>
          </p:nvSpPr>
          <p:spPr>
            <a:xfrm>
              <a:off x="6354498" y="2056945"/>
              <a:ext cx="972995" cy="972994"/>
            </a:xfrm>
            <a:prstGeom prst="ellipse">
              <a:avLst/>
            </a:pr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42" name="iṩľïḍe"/>
            <p:cNvSpPr/>
            <p:nvPr/>
          </p:nvSpPr>
          <p:spPr>
            <a:xfrm>
              <a:off x="4661206" y="4989817"/>
              <a:ext cx="972995" cy="972994"/>
            </a:xfrm>
            <a:prstGeom prst="ellipse">
              <a:avLst/>
            </a:prstGeom>
            <a:solidFill>
              <a:srgbClr val="5265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43" name="i$ļïḍê"/>
            <p:cNvSpPr/>
            <p:nvPr/>
          </p:nvSpPr>
          <p:spPr bwMode="auto">
            <a:xfrm>
              <a:off x="5007443" y="2421027"/>
              <a:ext cx="306850" cy="256032"/>
            </a:xfrm>
            <a:custGeom>
              <a:avLst/>
              <a:gdLst>
                <a:gd name="connsiteX0" fmla="*/ 409335 w 603951"/>
                <a:gd name="connsiteY0" fmla="*/ 174560 h 503930"/>
                <a:gd name="connsiteX1" fmla="*/ 434158 w 603951"/>
                <a:gd name="connsiteY1" fmla="*/ 174560 h 503930"/>
                <a:gd name="connsiteX2" fmla="*/ 434158 w 603951"/>
                <a:gd name="connsiteY2" fmla="*/ 196395 h 503930"/>
                <a:gd name="connsiteX3" fmla="*/ 469904 w 603951"/>
                <a:gd name="connsiteY3" fmla="*/ 204335 h 503930"/>
                <a:gd name="connsiteX4" fmla="*/ 461960 w 603951"/>
                <a:gd name="connsiteY4" fmla="*/ 232125 h 503930"/>
                <a:gd name="connsiteX5" fmla="*/ 427208 w 603951"/>
                <a:gd name="connsiteY5" fmla="*/ 224185 h 503930"/>
                <a:gd name="connsiteX6" fmla="*/ 405363 w 603951"/>
                <a:gd name="connsiteY6" fmla="*/ 238080 h 503930"/>
                <a:gd name="connsiteX7" fmla="*/ 435151 w 603951"/>
                <a:gd name="connsiteY7" fmla="*/ 258922 h 503930"/>
                <a:gd name="connsiteX8" fmla="*/ 476854 w 603951"/>
                <a:gd name="connsiteY8" fmla="*/ 305569 h 503930"/>
                <a:gd name="connsiteX9" fmla="*/ 432172 w 603951"/>
                <a:gd name="connsiteY9" fmla="*/ 351224 h 503930"/>
                <a:gd name="connsiteX10" fmla="*/ 432172 w 603951"/>
                <a:gd name="connsiteY10" fmla="*/ 376036 h 503930"/>
                <a:gd name="connsiteX11" fmla="*/ 408342 w 603951"/>
                <a:gd name="connsiteY11" fmla="*/ 376036 h 503930"/>
                <a:gd name="connsiteX12" fmla="*/ 408342 w 603951"/>
                <a:gd name="connsiteY12" fmla="*/ 353209 h 503930"/>
                <a:gd name="connsiteX13" fmla="*/ 366639 w 603951"/>
                <a:gd name="connsiteY13" fmla="*/ 342291 h 503930"/>
                <a:gd name="connsiteX14" fmla="*/ 373589 w 603951"/>
                <a:gd name="connsiteY14" fmla="*/ 313509 h 503930"/>
                <a:gd name="connsiteX15" fmla="*/ 414300 w 603951"/>
                <a:gd name="connsiteY15" fmla="*/ 324426 h 503930"/>
                <a:gd name="connsiteX16" fmla="*/ 438130 w 603951"/>
                <a:gd name="connsiteY16" fmla="*/ 308546 h 503930"/>
                <a:gd name="connsiteX17" fmla="*/ 412314 w 603951"/>
                <a:gd name="connsiteY17" fmla="*/ 287704 h 503930"/>
                <a:gd name="connsiteX18" fmla="*/ 367632 w 603951"/>
                <a:gd name="connsiteY18" fmla="*/ 242050 h 503930"/>
                <a:gd name="connsiteX19" fmla="*/ 409335 w 603951"/>
                <a:gd name="connsiteY19" fmla="*/ 198380 h 503930"/>
                <a:gd name="connsiteX20" fmla="*/ 23849 w 603951"/>
                <a:gd name="connsiteY20" fmla="*/ 147802 h 503930"/>
                <a:gd name="connsiteX21" fmla="*/ 179857 w 603951"/>
                <a:gd name="connsiteY21" fmla="*/ 147802 h 503930"/>
                <a:gd name="connsiteX22" fmla="*/ 202712 w 603951"/>
                <a:gd name="connsiteY22" fmla="*/ 171610 h 503930"/>
                <a:gd name="connsiteX23" fmla="*/ 202712 w 603951"/>
                <a:gd name="connsiteY23" fmla="*/ 321402 h 503930"/>
                <a:gd name="connsiteX24" fmla="*/ 178864 w 603951"/>
                <a:gd name="connsiteY24" fmla="*/ 345210 h 503930"/>
                <a:gd name="connsiteX25" fmla="*/ 159984 w 603951"/>
                <a:gd name="connsiteY25" fmla="*/ 336282 h 503930"/>
                <a:gd name="connsiteX26" fmla="*/ 151041 w 603951"/>
                <a:gd name="connsiteY26" fmla="*/ 481114 h 503930"/>
                <a:gd name="connsiteX27" fmla="*/ 126198 w 603951"/>
                <a:gd name="connsiteY27" fmla="*/ 503930 h 503930"/>
                <a:gd name="connsiteX28" fmla="*/ 77508 w 603951"/>
                <a:gd name="connsiteY28" fmla="*/ 503930 h 503930"/>
                <a:gd name="connsiteX29" fmla="*/ 52665 w 603951"/>
                <a:gd name="connsiteY29" fmla="*/ 481114 h 503930"/>
                <a:gd name="connsiteX30" fmla="*/ 42729 w 603951"/>
                <a:gd name="connsiteY30" fmla="*/ 336282 h 503930"/>
                <a:gd name="connsiteX31" fmla="*/ 24842 w 603951"/>
                <a:gd name="connsiteY31" fmla="*/ 345210 h 503930"/>
                <a:gd name="connsiteX32" fmla="*/ 994 w 603951"/>
                <a:gd name="connsiteY32" fmla="*/ 321402 h 503930"/>
                <a:gd name="connsiteX33" fmla="*/ 0 w 603951"/>
                <a:gd name="connsiteY33" fmla="*/ 171610 h 503930"/>
                <a:gd name="connsiteX34" fmla="*/ 23849 w 603951"/>
                <a:gd name="connsiteY34" fmla="*/ 147802 h 503930"/>
                <a:gd name="connsiteX35" fmla="*/ 421189 w 603951"/>
                <a:gd name="connsiteY35" fmla="*/ 144915 h 503930"/>
                <a:gd name="connsiteX36" fmla="*/ 291070 w 603951"/>
                <a:gd name="connsiteY36" fmla="*/ 275856 h 503930"/>
                <a:gd name="connsiteX37" fmla="*/ 421189 w 603951"/>
                <a:gd name="connsiteY37" fmla="*/ 405804 h 503930"/>
                <a:gd name="connsiteX38" fmla="*/ 552301 w 603951"/>
                <a:gd name="connsiteY38" fmla="*/ 275856 h 503930"/>
                <a:gd name="connsiteX39" fmla="*/ 421189 w 603951"/>
                <a:gd name="connsiteY39" fmla="*/ 144915 h 503930"/>
                <a:gd name="connsiteX40" fmla="*/ 421189 w 603951"/>
                <a:gd name="connsiteY40" fmla="*/ 93332 h 503930"/>
                <a:gd name="connsiteX41" fmla="*/ 603951 w 603951"/>
                <a:gd name="connsiteY41" fmla="*/ 275856 h 503930"/>
                <a:gd name="connsiteX42" fmla="*/ 421189 w 603951"/>
                <a:gd name="connsiteY42" fmla="*/ 458379 h 503930"/>
                <a:gd name="connsiteX43" fmla="*/ 238427 w 603951"/>
                <a:gd name="connsiteY43" fmla="*/ 275856 h 503930"/>
                <a:gd name="connsiteX44" fmla="*/ 421189 w 603951"/>
                <a:gd name="connsiteY44" fmla="*/ 93332 h 503930"/>
                <a:gd name="connsiteX45" fmla="*/ 101854 w 603951"/>
                <a:gd name="connsiteY45" fmla="*/ 0 h 503930"/>
                <a:gd name="connsiteX46" fmla="*/ 167872 w 603951"/>
                <a:gd name="connsiteY46" fmla="*/ 66018 h 503930"/>
                <a:gd name="connsiteX47" fmla="*/ 101854 w 603951"/>
                <a:gd name="connsiteY47" fmla="*/ 132036 h 503930"/>
                <a:gd name="connsiteX48" fmla="*/ 35836 w 603951"/>
                <a:gd name="connsiteY48" fmla="*/ 66018 h 503930"/>
                <a:gd name="connsiteX49" fmla="*/ 101854 w 603951"/>
                <a:gd name="connsiteY49" fmla="*/ 0 h 50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3951" h="503930">
                  <a:moveTo>
                    <a:pt x="409335" y="174560"/>
                  </a:moveTo>
                  <a:lnTo>
                    <a:pt x="434158" y="174560"/>
                  </a:lnTo>
                  <a:lnTo>
                    <a:pt x="434158" y="196395"/>
                  </a:lnTo>
                  <a:cubicBezTo>
                    <a:pt x="450045" y="197387"/>
                    <a:pt x="461960" y="200365"/>
                    <a:pt x="469904" y="204335"/>
                  </a:cubicBezTo>
                  <a:lnTo>
                    <a:pt x="461960" y="232125"/>
                  </a:lnTo>
                  <a:cubicBezTo>
                    <a:pt x="456003" y="230140"/>
                    <a:pt x="445080" y="224185"/>
                    <a:pt x="427208" y="224185"/>
                  </a:cubicBezTo>
                  <a:cubicBezTo>
                    <a:pt x="410328" y="224185"/>
                    <a:pt x="405363" y="231132"/>
                    <a:pt x="405363" y="238080"/>
                  </a:cubicBezTo>
                  <a:cubicBezTo>
                    <a:pt x="405363" y="246019"/>
                    <a:pt x="414300" y="250982"/>
                    <a:pt x="435151" y="258922"/>
                  </a:cubicBezTo>
                  <a:cubicBezTo>
                    <a:pt x="464939" y="269839"/>
                    <a:pt x="476854" y="283734"/>
                    <a:pt x="476854" y="305569"/>
                  </a:cubicBezTo>
                  <a:cubicBezTo>
                    <a:pt x="476854" y="327404"/>
                    <a:pt x="460967" y="346261"/>
                    <a:pt x="432172" y="351224"/>
                  </a:cubicBezTo>
                  <a:lnTo>
                    <a:pt x="432172" y="376036"/>
                  </a:lnTo>
                  <a:lnTo>
                    <a:pt x="408342" y="376036"/>
                  </a:lnTo>
                  <a:lnTo>
                    <a:pt x="408342" y="353209"/>
                  </a:lnTo>
                  <a:cubicBezTo>
                    <a:pt x="391462" y="352216"/>
                    <a:pt x="375575" y="348246"/>
                    <a:pt x="366639" y="342291"/>
                  </a:cubicBezTo>
                  <a:lnTo>
                    <a:pt x="373589" y="313509"/>
                  </a:lnTo>
                  <a:cubicBezTo>
                    <a:pt x="383519" y="319464"/>
                    <a:pt x="398413" y="324426"/>
                    <a:pt x="414300" y="324426"/>
                  </a:cubicBezTo>
                  <a:cubicBezTo>
                    <a:pt x="429193" y="324426"/>
                    <a:pt x="438130" y="318471"/>
                    <a:pt x="438130" y="308546"/>
                  </a:cubicBezTo>
                  <a:cubicBezTo>
                    <a:pt x="438130" y="299614"/>
                    <a:pt x="430186" y="293659"/>
                    <a:pt x="412314" y="287704"/>
                  </a:cubicBezTo>
                  <a:cubicBezTo>
                    <a:pt x="385505" y="278772"/>
                    <a:pt x="367632" y="265869"/>
                    <a:pt x="367632" y="242050"/>
                  </a:cubicBezTo>
                  <a:cubicBezTo>
                    <a:pt x="367632" y="220215"/>
                    <a:pt x="383519" y="203342"/>
                    <a:pt x="409335" y="198380"/>
                  </a:cubicBezTo>
                  <a:close/>
                  <a:moveTo>
                    <a:pt x="23849" y="147802"/>
                  </a:moveTo>
                  <a:cubicBezTo>
                    <a:pt x="34779" y="147802"/>
                    <a:pt x="178864" y="147802"/>
                    <a:pt x="179857" y="147802"/>
                  </a:cubicBezTo>
                  <a:cubicBezTo>
                    <a:pt x="192775" y="147802"/>
                    <a:pt x="203706" y="158714"/>
                    <a:pt x="202712" y="171610"/>
                  </a:cubicBezTo>
                  <a:lnTo>
                    <a:pt x="202712" y="321402"/>
                  </a:lnTo>
                  <a:cubicBezTo>
                    <a:pt x="202712" y="334298"/>
                    <a:pt x="191782" y="345210"/>
                    <a:pt x="178864" y="345210"/>
                  </a:cubicBezTo>
                  <a:cubicBezTo>
                    <a:pt x="170914" y="345210"/>
                    <a:pt x="164952" y="341242"/>
                    <a:pt x="159984" y="336282"/>
                  </a:cubicBezTo>
                  <a:lnTo>
                    <a:pt x="151041" y="481114"/>
                  </a:lnTo>
                  <a:cubicBezTo>
                    <a:pt x="150047" y="494010"/>
                    <a:pt x="139116" y="503930"/>
                    <a:pt x="126198" y="503930"/>
                  </a:cubicBezTo>
                  <a:lnTo>
                    <a:pt x="77508" y="503930"/>
                  </a:lnTo>
                  <a:cubicBezTo>
                    <a:pt x="63596" y="503930"/>
                    <a:pt x="53659" y="495002"/>
                    <a:pt x="52665" y="481114"/>
                  </a:cubicBezTo>
                  <a:lnTo>
                    <a:pt x="42729" y="336282"/>
                  </a:lnTo>
                  <a:cubicBezTo>
                    <a:pt x="38754" y="341242"/>
                    <a:pt x="31798" y="345210"/>
                    <a:pt x="24842" y="345210"/>
                  </a:cubicBezTo>
                  <a:cubicBezTo>
                    <a:pt x="10931" y="345210"/>
                    <a:pt x="994" y="334298"/>
                    <a:pt x="994" y="321402"/>
                  </a:cubicBezTo>
                  <a:lnTo>
                    <a:pt x="0" y="171610"/>
                  </a:lnTo>
                  <a:cubicBezTo>
                    <a:pt x="0" y="158714"/>
                    <a:pt x="10931" y="147802"/>
                    <a:pt x="23849" y="147802"/>
                  </a:cubicBezTo>
                  <a:close/>
                  <a:moveTo>
                    <a:pt x="421189" y="144915"/>
                  </a:moveTo>
                  <a:cubicBezTo>
                    <a:pt x="349673" y="144915"/>
                    <a:pt x="291070" y="203441"/>
                    <a:pt x="291070" y="275856"/>
                  </a:cubicBezTo>
                  <a:cubicBezTo>
                    <a:pt x="291070" y="347278"/>
                    <a:pt x="349673" y="405804"/>
                    <a:pt x="421189" y="405804"/>
                  </a:cubicBezTo>
                  <a:cubicBezTo>
                    <a:pt x="493698" y="405804"/>
                    <a:pt x="552301" y="347278"/>
                    <a:pt x="552301" y="275856"/>
                  </a:cubicBezTo>
                  <a:cubicBezTo>
                    <a:pt x="552301" y="203441"/>
                    <a:pt x="493698" y="144915"/>
                    <a:pt x="421189" y="144915"/>
                  </a:cubicBezTo>
                  <a:close/>
                  <a:moveTo>
                    <a:pt x="421189" y="93332"/>
                  </a:moveTo>
                  <a:cubicBezTo>
                    <a:pt x="522503" y="93332"/>
                    <a:pt x="603951" y="174674"/>
                    <a:pt x="603951" y="275856"/>
                  </a:cubicBezTo>
                  <a:cubicBezTo>
                    <a:pt x="603951" y="376045"/>
                    <a:pt x="522503" y="458379"/>
                    <a:pt x="421189" y="458379"/>
                  </a:cubicBezTo>
                  <a:cubicBezTo>
                    <a:pt x="320869" y="458379"/>
                    <a:pt x="238427" y="376045"/>
                    <a:pt x="238427" y="275856"/>
                  </a:cubicBezTo>
                  <a:cubicBezTo>
                    <a:pt x="238427" y="174674"/>
                    <a:pt x="320869" y="93332"/>
                    <a:pt x="421189" y="93332"/>
                  </a:cubicBezTo>
                  <a:close/>
                  <a:moveTo>
                    <a:pt x="101854" y="0"/>
                  </a:moveTo>
                  <a:cubicBezTo>
                    <a:pt x="138315" y="0"/>
                    <a:pt x="167872" y="29557"/>
                    <a:pt x="167872" y="66018"/>
                  </a:cubicBezTo>
                  <a:cubicBezTo>
                    <a:pt x="167872" y="102479"/>
                    <a:pt x="138315" y="132036"/>
                    <a:pt x="101854" y="132036"/>
                  </a:cubicBezTo>
                  <a:cubicBezTo>
                    <a:pt x="65393" y="132036"/>
                    <a:pt x="35836" y="102479"/>
                    <a:pt x="35836" y="66018"/>
                  </a:cubicBezTo>
                  <a:cubicBezTo>
                    <a:pt x="35836" y="29557"/>
                    <a:pt x="65393" y="0"/>
                    <a:pt x="101854" y="0"/>
                  </a:cubicBezTo>
                  <a:close/>
                </a:path>
              </a:pathLst>
            </a:custGeom>
            <a:solidFill>
              <a:schemeClr val="bg1"/>
            </a:solidFill>
            <a:ln>
              <a:noFill/>
            </a:ln>
          </p:spPr>
          <p:txBody>
            <a:bodyPr/>
            <a:lstStyle/>
            <a:p>
              <a:endParaRPr lang="zh-CN" altLang="en-US">
                <a:latin typeface="微软雅黑" panose="020B0503020204020204" charset="-122"/>
                <a:ea typeface="微软雅黑" panose="020B0503020204020204" charset="-122"/>
              </a:endParaRPr>
            </a:p>
          </p:txBody>
        </p:sp>
        <p:sp>
          <p:nvSpPr>
            <p:cNvPr id="44" name="íŝlidê"/>
            <p:cNvSpPr/>
            <p:nvPr/>
          </p:nvSpPr>
          <p:spPr bwMode="auto">
            <a:xfrm>
              <a:off x="6687570" y="2391981"/>
              <a:ext cx="306850" cy="302923"/>
            </a:xfrm>
            <a:custGeom>
              <a:avLst/>
              <a:gdLst>
                <a:gd name="T0" fmla="*/ 126 w 351"/>
                <a:gd name="T1" fmla="*/ 270 h 347"/>
                <a:gd name="T2" fmla="*/ 100 w 351"/>
                <a:gd name="T3" fmla="*/ 270 h 347"/>
                <a:gd name="T4" fmla="*/ 133 w 351"/>
                <a:gd name="T5" fmla="*/ 238 h 347"/>
                <a:gd name="T6" fmla="*/ 89 w 351"/>
                <a:gd name="T7" fmla="*/ 245 h 347"/>
                <a:gd name="T8" fmla="*/ 48 w 351"/>
                <a:gd name="T9" fmla="*/ 222 h 347"/>
                <a:gd name="T10" fmla="*/ 0 w 351"/>
                <a:gd name="T11" fmla="*/ 270 h 347"/>
                <a:gd name="T12" fmla="*/ 14 w 351"/>
                <a:gd name="T13" fmla="*/ 303 h 347"/>
                <a:gd name="T14" fmla="*/ 6 w 351"/>
                <a:gd name="T15" fmla="*/ 347 h 347"/>
                <a:gd name="T16" fmla="*/ 166 w 351"/>
                <a:gd name="T17" fmla="*/ 347 h 347"/>
                <a:gd name="T18" fmla="*/ 108 w 351"/>
                <a:gd name="T19" fmla="*/ 289 h 347"/>
                <a:gd name="T20" fmla="*/ 126 w 351"/>
                <a:gd name="T21" fmla="*/ 270 h 347"/>
                <a:gd name="T22" fmla="*/ 48 w 351"/>
                <a:gd name="T23" fmla="*/ 236 h 347"/>
                <a:gd name="T24" fmla="*/ 75 w 351"/>
                <a:gd name="T25" fmla="*/ 250 h 347"/>
                <a:gd name="T26" fmla="*/ 82 w 351"/>
                <a:gd name="T27" fmla="*/ 270 h 347"/>
                <a:gd name="T28" fmla="*/ 48 w 351"/>
                <a:gd name="T29" fmla="*/ 304 h 347"/>
                <a:gd name="T30" fmla="*/ 20 w 351"/>
                <a:gd name="T31" fmla="*/ 290 h 347"/>
                <a:gd name="T32" fmla="*/ 13 w 351"/>
                <a:gd name="T33" fmla="*/ 270 h 347"/>
                <a:gd name="T34" fmla="*/ 48 w 351"/>
                <a:gd name="T35" fmla="*/ 236 h 347"/>
                <a:gd name="T36" fmla="*/ 351 w 351"/>
                <a:gd name="T37" fmla="*/ 347 h 347"/>
                <a:gd name="T38" fmla="*/ 190 w 351"/>
                <a:gd name="T39" fmla="*/ 347 h 347"/>
                <a:gd name="T40" fmla="*/ 248 w 351"/>
                <a:gd name="T41" fmla="*/ 289 h 347"/>
                <a:gd name="T42" fmla="*/ 230 w 351"/>
                <a:gd name="T43" fmla="*/ 270 h 347"/>
                <a:gd name="T44" fmla="*/ 256 w 351"/>
                <a:gd name="T45" fmla="*/ 270 h 347"/>
                <a:gd name="T46" fmla="*/ 223 w 351"/>
                <a:gd name="T47" fmla="*/ 238 h 347"/>
                <a:gd name="T48" fmla="*/ 351 w 351"/>
                <a:gd name="T49" fmla="*/ 347 h 347"/>
                <a:gd name="T50" fmla="*/ 191 w 351"/>
                <a:gd name="T51" fmla="*/ 88 h 347"/>
                <a:gd name="T52" fmla="*/ 114 w 351"/>
                <a:gd name="T53" fmla="*/ 122 h 347"/>
                <a:gd name="T54" fmla="*/ 113 w 351"/>
                <a:gd name="T55" fmla="*/ 122 h 347"/>
                <a:gd name="T56" fmla="*/ 149 w 351"/>
                <a:gd name="T57" fmla="*/ 210 h 347"/>
                <a:gd name="T58" fmla="*/ 72 w 351"/>
                <a:gd name="T59" fmla="*/ 210 h 347"/>
                <a:gd name="T60" fmla="*/ 72 w 351"/>
                <a:gd name="T61" fmla="*/ 124 h 347"/>
                <a:gd name="T62" fmla="*/ 178 w 351"/>
                <a:gd name="T63" fmla="*/ 0 h 347"/>
                <a:gd name="T64" fmla="*/ 285 w 351"/>
                <a:gd name="T65" fmla="*/ 124 h 347"/>
                <a:gd name="T66" fmla="*/ 285 w 351"/>
                <a:gd name="T67" fmla="*/ 210 h 347"/>
                <a:gd name="T68" fmla="*/ 207 w 351"/>
                <a:gd name="T69" fmla="*/ 210 h 347"/>
                <a:gd name="T70" fmla="*/ 244 w 351"/>
                <a:gd name="T71" fmla="*/ 119 h 347"/>
                <a:gd name="T72" fmla="*/ 191 w 351"/>
                <a:gd name="T73" fmla="*/ 88 h 347"/>
                <a:gd name="T74" fmla="*/ 20 w 351"/>
                <a:gd name="T75" fmla="*/ 277 h 347"/>
                <a:gd name="T76" fmla="*/ 20 w 351"/>
                <a:gd name="T77" fmla="*/ 270 h 347"/>
                <a:gd name="T78" fmla="*/ 20 w 351"/>
                <a:gd name="T79" fmla="*/ 263 h 347"/>
                <a:gd name="T80" fmla="*/ 47 w 351"/>
                <a:gd name="T81" fmla="*/ 263 h 347"/>
                <a:gd name="T82" fmla="*/ 76 w 351"/>
                <a:gd name="T83" fmla="*/ 263 h 347"/>
                <a:gd name="T84" fmla="*/ 76 w 351"/>
                <a:gd name="T85" fmla="*/ 270 h 347"/>
                <a:gd name="T86" fmla="*/ 76 w 351"/>
                <a:gd name="T87" fmla="*/ 277 h 347"/>
                <a:gd name="T88" fmla="*/ 31 w 351"/>
                <a:gd name="T89" fmla="*/ 277 h 347"/>
                <a:gd name="T90" fmla="*/ 20 w 351"/>
                <a:gd name="T91" fmla="*/ 2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1" h="347">
                  <a:moveTo>
                    <a:pt x="126" y="270"/>
                  </a:moveTo>
                  <a:lnTo>
                    <a:pt x="100" y="270"/>
                  </a:lnTo>
                  <a:lnTo>
                    <a:pt x="133" y="238"/>
                  </a:lnTo>
                  <a:cubicBezTo>
                    <a:pt x="117" y="239"/>
                    <a:pt x="102" y="242"/>
                    <a:pt x="89" y="245"/>
                  </a:cubicBezTo>
                  <a:cubicBezTo>
                    <a:pt x="80" y="232"/>
                    <a:pt x="65" y="222"/>
                    <a:pt x="48" y="222"/>
                  </a:cubicBezTo>
                  <a:cubicBezTo>
                    <a:pt x="21" y="222"/>
                    <a:pt x="0" y="244"/>
                    <a:pt x="0" y="270"/>
                  </a:cubicBezTo>
                  <a:cubicBezTo>
                    <a:pt x="0" y="283"/>
                    <a:pt x="5" y="295"/>
                    <a:pt x="14" y="303"/>
                  </a:cubicBezTo>
                  <a:cubicBezTo>
                    <a:pt x="8" y="316"/>
                    <a:pt x="6" y="330"/>
                    <a:pt x="6" y="347"/>
                  </a:cubicBezTo>
                  <a:lnTo>
                    <a:pt x="166" y="347"/>
                  </a:lnTo>
                  <a:lnTo>
                    <a:pt x="108" y="289"/>
                  </a:lnTo>
                  <a:lnTo>
                    <a:pt x="126" y="270"/>
                  </a:lnTo>
                  <a:close/>
                  <a:moveTo>
                    <a:pt x="48" y="236"/>
                  </a:moveTo>
                  <a:cubicBezTo>
                    <a:pt x="59" y="236"/>
                    <a:pt x="69" y="241"/>
                    <a:pt x="75" y="250"/>
                  </a:cubicBezTo>
                  <a:cubicBezTo>
                    <a:pt x="80" y="255"/>
                    <a:pt x="82" y="262"/>
                    <a:pt x="82" y="270"/>
                  </a:cubicBezTo>
                  <a:cubicBezTo>
                    <a:pt x="82" y="289"/>
                    <a:pt x="67" y="304"/>
                    <a:pt x="48" y="304"/>
                  </a:cubicBezTo>
                  <a:cubicBezTo>
                    <a:pt x="36" y="304"/>
                    <a:pt x="26" y="299"/>
                    <a:pt x="20" y="290"/>
                  </a:cubicBezTo>
                  <a:cubicBezTo>
                    <a:pt x="16" y="285"/>
                    <a:pt x="13" y="278"/>
                    <a:pt x="13" y="270"/>
                  </a:cubicBezTo>
                  <a:cubicBezTo>
                    <a:pt x="13" y="251"/>
                    <a:pt x="29" y="236"/>
                    <a:pt x="48" y="236"/>
                  </a:cubicBezTo>
                  <a:close/>
                  <a:moveTo>
                    <a:pt x="351" y="347"/>
                  </a:moveTo>
                  <a:lnTo>
                    <a:pt x="190" y="347"/>
                  </a:lnTo>
                  <a:lnTo>
                    <a:pt x="248" y="289"/>
                  </a:lnTo>
                  <a:lnTo>
                    <a:pt x="230" y="270"/>
                  </a:lnTo>
                  <a:lnTo>
                    <a:pt x="256" y="270"/>
                  </a:lnTo>
                  <a:lnTo>
                    <a:pt x="223" y="238"/>
                  </a:lnTo>
                  <a:cubicBezTo>
                    <a:pt x="297" y="245"/>
                    <a:pt x="351" y="273"/>
                    <a:pt x="351" y="347"/>
                  </a:cubicBezTo>
                  <a:close/>
                  <a:moveTo>
                    <a:pt x="191" y="88"/>
                  </a:moveTo>
                  <a:cubicBezTo>
                    <a:pt x="176" y="109"/>
                    <a:pt x="147" y="122"/>
                    <a:pt x="114" y="122"/>
                  </a:cubicBezTo>
                  <a:lnTo>
                    <a:pt x="113" y="122"/>
                  </a:lnTo>
                  <a:cubicBezTo>
                    <a:pt x="116" y="154"/>
                    <a:pt x="130" y="191"/>
                    <a:pt x="149" y="210"/>
                  </a:cubicBezTo>
                  <a:lnTo>
                    <a:pt x="72" y="210"/>
                  </a:lnTo>
                  <a:lnTo>
                    <a:pt x="72" y="124"/>
                  </a:lnTo>
                  <a:cubicBezTo>
                    <a:pt x="72" y="34"/>
                    <a:pt x="119" y="0"/>
                    <a:pt x="178" y="0"/>
                  </a:cubicBezTo>
                  <a:cubicBezTo>
                    <a:pt x="237" y="0"/>
                    <a:pt x="285" y="34"/>
                    <a:pt x="285" y="124"/>
                  </a:cubicBezTo>
                  <a:lnTo>
                    <a:pt x="285" y="210"/>
                  </a:lnTo>
                  <a:lnTo>
                    <a:pt x="207" y="210"/>
                  </a:lnTo>
                  <a:cubicBezTo>
                    <a:pt x="227" y="190"/>
                    <a:pt x="241" y="152"/>
                    <a:pt x="244" y="119"/>
                  </a:cubicBezTo>
                  <a:cubicBezTo>
                    <a:pt x="221" y="114"/>
                    <a:pt x="203" y="103"/>
                    <a:pt x="191" y="88"/>
                  </a:cubicBezTo>
                  <a:close/>
                  <a:moveTo>
                    <a:pt x="20" y="277"/>
                  </a:moveTo>
                  <a:lnTo>
                    <a:pt x="20" y="270"/>
                  </a:lnTo>
                  <a:lnTo>
                    <a:pt x="20" y="263"/>
                  </a:lnTo>
                  <a:lnTo>
                    <a:pt x="47" y="263"/>
                  </a:lnTo>
                  <a:lnTo>
                    <a:pt x="76" y="263"/>
                  </a:lnTo>
                  <a:lnTo>
                    <a:pt x="76" y="270"/>
                  </a:lnTo>
                  <a:lnTo>
                    <a:pt x="76" y="277"/>
                  </a:lnTo>
                  <a:lnTo>
                    <a:pt x="31" y="277"/>
                  </a:lnTo>
                  <a:lnTo>
                    <a:pt x="20" y="277"/>
                  </a:lnTo>
                  <a:close/>
                </a:path>
              </a:pathLst>
            </a:custGeom>
            <a:solidFill>
              <a:schemeClr val="bg1"/>
            </a:solidFill>
            <a:ln>
              <a:noFill/>
            </a:ln>
          </p:spPr>
          <p:txBody>
            <a:bodyPr wrap="square" lIns="91440" tIns="45720" rIns="91440" bIns="45720">
              <a:normAutofit fontScale="70000" lnSpcReduction="20000"/>
            </a:bodyPr>
            <a:lstStyle/>
            <a:p>
              <a:pPr>
                <a:lnSpc>
                  <a:spcPct val="120000"/>
                </a:lnSpc>
              </a:pPr>
              <a:endParaRPr lang="zh-CN" altLang="en-US">
                <a:latin typeface="微软雅黑" panose="020B0503020204020204" charset="-122"/>
                <a:ea typeface="微软雅黑" panose="020B0503020204020204" charset="-122"/>
              </a:endParaRPr>
            </a:p>
          </p:txBody>
        </p:sp>
        <p:sp>
          <p:nvSpPr>
            <p:cNvPr id="45" name="íṥľîḑè"/>
            <p:cNvSpPr/>
            <p:nvPr/>
          </p:nvSpPr>
          <p:spPr bwMode="auto">
            <a:xfrm>
              <a:off x="4206964" y="3858511"/>
              <a:ext cx="218603" cy="306850"/>
            </a:xfrm>
            <a:custGeom>
              <a:avLst/>
              <a:gdLst>
                <a:gd name="connsiteX0" fmla="*/ 57923 w 432989"/>
                <a:gd name="connsiteY0" fmla="*/ 117774 h 607780"/>
                <a:gd name="connsiteX1" fmla="*/ 82032 w 432989"/>
                <a:gd name="connsiteY1" fmla="*/ 117774 h 607780"/>
                <a:gd name="connsiteX2" fmla="*/ 112044 w 432989"/>
                <a:gd name="connsiteY2" fmla="*/ 197793 h 607780"/>
                <a:gd name="connsiteX3" fmla="*/ 105742 w 432989"/>
                <a:gd name="connsiteY3" fmla="*/ 163828 h 607780"/>
                <a:gd name="connsiteX4" fmla="*/ 106742 w 432989"/>
                <a:gd name="connsiteY4" fmla="*/ 157034 h 607780"/>
                <a:gd name="connsiteX5" fmla="*/ 116546 w 432989"/>
                <a:gd name="connsiteY5" fmla="*/ 139152 h 607780"/>
                <a:gd name="connsiteX6" fmla="*/ 107843 w 432989"/>
                <a:gd name="connsiteY6" fmla="*/ 123368 h 607780"/>
                <a:gd name="connsiteX7" fmla="*/ 107943 w 432989"/>
                <a:gd name="connsiteY7" fmla="*/ 119872 h 607780"/>
                <a:gd name="connsiteX8" fmla="*/ 110944 w 432989"/>
                <a:gd name="connsiteY8" fmla="*/ 117774 h 607780"/>
                <a:gd name="connsiteX9" fmla="*/ 134854 w 432989"/>
                <a:gd name="connsiteY9" fmla="*/ 117774 h 607780"/>
                <a:gd name="connsiteX10" fmla="*/ 137855 w 432989"/>
                <a:gd name="connsiteY10" fmla="*/ 119872 h 607780"/>
                <a:gd name="connsiteX11" fmla="*/ 137955 w 432989"/>
                <a:gd name="connsiteY11" fmla="*/ 123368 h 607780"/>
                <a:gd name="connsiteX12" fmla="*/ 129251 w 432989"/>
                <a:gd name="connsiteY12" fmla="*/ 139152 h 607780"/>
                <a:gd name="connsiteX13" fmla="*/ 139055 w 432989"/>
                <a:gd name="connsiteY13" fmla="*/ 156935 h 607780"/>
                <a:gd name="connsiteX14" fmla="*/ 140056 w 432989"/>
                <a:gd name="connsiteY14" fmla="*/ 163828 h 607780"/>
                <a:gd name="connsiteX15" fmla="*/ 132853 w 432989"/>
                <a:gd name="connsiteY15" fmla="*/ 197793 h 607780"/>
                <a:gd name="connsiteX16" fmla="*/ 163765 w 432989"/>
                <a:gd name="connsiteY16" fmla="*/ 117774 h 607780"/>
                <a:gd name="connsiteX17" fmla="*/ 187474 w 432989"/>
                <a:gd name="connsiteY17" fmla="*/ 117774 h 607780"/>
                <a:gd name="connsiteX18" fmla="*/ 244397 w 432989"/>
                <a:gd name="connsiteY18" fmla="*/ 174417 h 607780"/>
                <a:gd name="connsiteX19" fmla="*/ 244697 w 432989"/>
                <a:gd name="connsiteY19" fmla="*/ 219372 h 607780"/>
                <a:gd name="connsiteX20" fmla="*/ 293417 w 432989"/>
                <a:gd name="connsiteY20" fmla="*/ 189202 h 607780"/>
                <a:gd name="connsiteX21" fmla="*/ 326630 w 432989"/>
                <a:gd name="connsiteY21" fmla="*/ 196894 h 607780"/>
                <a:gd name="connsiteX22" fmla="*/ 318827 w 432989"/>
                <a:gd name="connsiteY22" fmla="*/ 230061 h 607780"/>
                <a:gd name="connsiteX23" fmla="*/ 233493 w 432989"/>
                <a:gd name="connsiteY23" fmla="*/ 282908 h 607780"/>
                <a:gd name="connsiteX24" fmla="*/ 196678 w 432989"/>
                <a:gd name="connsiteY24" fmla="*/ 262628 h 607780"/>
                <a:gd name="connsiteX25" fmla="*/ 196278 w 432989"/>
                <a:gd name="connsiteY25" fmla="*/ 174717 h 607780"/>
                <a:gd name="connsiteX26" fmla="*/ 196278 w 432989"/>
                <a:gd name="connsiteY26" fmla="*/ 174517 h 607780"/>
                <a:gd name="connsiteX27" fmla="*/ 191176 w 432989"/>
                <a:gd name="connsiteY27" fmla="*/ 169522 h 607780"/>
                <a:gd name="connsiteX28" fmla="*/ 186174 w 432989"/>
                <a:gd name="connsiteY28" fmla="*/ 174517 h 607780"/>
                <a:gd name="connsiteX29" fmla="*/ 186674 w 432989"/>
                <a:gd name="connsiteY29" fmla="*/ 578909 h 607780"/>
                <a:gd name="connsiteX30" fmla="*/ 157863 w 432989"/>
                <a:gd name="connsiteY30" fmla="*/ 607780 h 607780"/>
                <a:gd name="connsiteX31" fmla="*/ 128951 w 432989"/>
                <a:gd name="connsiteY31" fmla="*/ 578909 h 607780"/>
                <a:gd name="connsiteX32" fmla="*/ 128951 w 432989"/>
                <a:gd name="connsiteY32" fmla="*/ 354535 h 607780"/>
                <a:gd name="connsiteX33" fmla="*/ 122649 w 432989"/>
                <a:gd name="connsiteY33" fmla="*/ 348242 h 607780"/>
                <a:gd name="connsiteX34" fmla="*/ 116446 w 432989"/>
                <a:gd name="connsiteY34" fmla="*/ 354535 h 607780"/>
                <a:gd name="connsiteX35" fmla="*/ 116446 w 432989"/>
                <a:gd name="connsiteY35" fmla="*/ 578909 h 607780"/>
                <a:gd name="connsiteX36" fmla="*/ 87535 w 432989"/>
                <a:gd name="connsiteY36" fmla="*/ 607780 h 607780"/>
                <a:gd name="connsiteX37" fmla="*/ 58623 w 432989"/>
                <a:gd name="connsiteY37" fmla="*/ 578909 h 607780"/>
                <a:gd name="connsiteX38" fmla="*/ 58623 w 432989"/>
                <a:gd name="connsiteY38" fmla="*/ 174717 h 607780"/>
                <a:gd name="connsiteX39" fmla="*/ 53921 w 432989"/>
                <a:gd name="connsiteY39" fmla="*/ 169921 h 607780"/>
                <a:gd name="connsiteX40" fmla="*/ 49119 w 432989"/>
                <a:gd name="connsiteY40" fmla="*/ 174717 h 607780"/>
                <a:gd name="connsiteX41" fmla="*/ 48219 w 432989"/>
                <a:gd name="connsiteY41" fmla="*/ 351339 h 607780"/>
                <a:gd name="connsiteX42" fmla="*/ 24109 w 432989"/>
                <a:gd name="connsiteY42" fmla="*/ 375314 h 607780"/>
                <a:gd name="connsiteX43" fmla="*/ 24009 w 432989"/>
                <a:gd name="connsiteY43" fmla="*/ 375314 h 607780"/>
                <a:gd name="connsiteX44" fmla="*/ 0 w 432989"/>
                <a:gd name="connsiteY44" fmla="*/ 351139 h 607780"/>
                <a:gd name="connsiteX45" fmla="*/ 900 w 432989"/>
                <a:gd name="connsiteY45" fmla="*/ 174417 h 607780"/>
                <a:gd name="connsiteX46" fmla="*/ 57923 w 432989"/>
                <a:gd name="connsiteY46" fmla="*/ 117774 h 607780"/>
                <a:gd name="connsiteX47" fmla="*/ 389860 w 432989"/>
                <a:gd name="connsiteY47" fmla="*/ 115295 h 607780"/>
                <a:gd name="connsiteX48" fmla="*/ 389860 w 432989"/>
                <a:gd name="connsiteY48" fmla="*/ 134778 h 607780"/>
                <a:gd name="connsiteX49" fmla="*/ 393062 w 432989"/>
                <a:gd name="connsiteY49" fmla="*/ 117194 h 607780"/>
                <a:gd name="connsiteX50" fmla="*/ 389860 w 432989"/>
                <a:gd name="connsiteY50" fmla="*/ 115295 h 607780"/>
                <a:gd name="connsiteX51" fmla="*/ 363141 w 432989"/>
                <a:gd name="connsiteY51" fmla="*/ 51853 h 607780"/>
                <a:gd name="connsiteX52" fmla="*/ 363141 w 432989"/>
                <a:gd name="connsiteY52" fmla="*/ 70236 h 607780"/>
                <a:gd name="connsiteX53" fmla="*/ 122643 w 432989"/>
                <a:gd name="connsiteY53" fmla="*/ 2329 h 607780"/>
                <a:gd name="connsiteX54" fmla="*/ 172533 w 432989"/>
                <a:gd name="connsiteY54" fmla="*/ 52113 h 607780"/>
                <a:gd name="connsiteX55" fmla="*/ 122643 w 432989"/>
                <a:gd name="connsiteY55" fmla="*/ 101897 h 607780"/>
                <a:gd name="connsiteX56" fmla="*/ 72753 w 432989"/>
                <a:gd name="connsiteY56" fmla="*/ 52113 h 607780"/>
                <a:gd name="connsiteX57" fmla="*/ 122643 w 432989"/>
                <a:gd name="connsiteY57" fmla="*/ 2329 h 607780"/>
                <a:gd name="connsiteX58" fmla="*/ 376550 w 432989"/>
                <a:gd name="connsiteY58" fmla="*/ 0 h 607780"/>
                <a:gd name="connsiteX59" fmla="*/ 389860 w 432989"/>
                <a:gd name="connsiteY59" fmla="*/ 13288 h 607780"/>
                <a:gd name="connsiteX60" fmla="*/ 389860 w 432989"/>
                <a:gd name="connsiteY60" fmla="*/ 20781 h 607780"/>
                <a:gd name="connsiteX61" fmla="*/ 414176 w 432989"/>
                <a:gd name="connsiteY61" fmla="*/ 28174 h 607780"/>
                <a:gd name="connsiteX62" fmla="*/ 422482 w 432989"/>
                <a:gd name="connsiteY62" fmla="*/ 36966 h 607780"/>
                <a:gd name="connsiteX63" fmla="*/ 421581 w 432989"/>
                <a:gd name="connsiteY63" fmla="*/ 48956 h 607780"/>
                <a:gd name="connsiteX64" fmla="*/ 401768 w 432989"/>
                <a:gd name="connsiteY64" fmla="*/ 55749 h 607780"/>
                <a:gd name="connsiteX65" fmla="*/ 389860 w 432989"/>
                <a:gd name="connsiteY65" fmla="*/ 51353 h 607780"/>
                <a:gd name="connsiteX66" fmla="*/ 389860 w 432989"/>
                <a:gd name="connsiteY66" fmla="*/ 79128 h 607780"/>
                <a:gd name="connsiteX67" fmla="*/ 432989 w 432989"/>
                <a:gd name="connsiteY67" fmla="*/ 122089 h 607780"/>
                <a:gd name="connsiteX68" fmla="*/ 389860 w 432989"/>
                <a:gd name="connsiteY68" fmla="*/ 165250 h 607780"/>
                <a:gd name="connsiteX69" fmla="*/ 389860 w 432989"/>
                <a:gd name="connsiteY69" fmla="*/ 177139 h 607780"/>
                <a:gd name="connsiteX70" fmla="*/ 376550 w 432989"/>
                <a:gd name="connsiteY70" fmla="*/ 190527 h 607780"/>
                <a:gd name="connsiteX71" fmla="*/ 363141 w 432989"/>
                <a:gd name="connsiteY71" fmla="*/ 177139 h 607780"/>
                <a:gd name="connsiteX72" fmla="*/ 363141 w 432989"/>
                <a:gd name="connsiteY72" fmla="*/ 164750 h 607780"/>
                <a:gd name="connsiteX73" fmla="*/ 332220 w 432989"/>
                <a:gd name="connsiteY73" fmla="*/ 156058 h 607780"/>
                <a:gd name="connsiteX74" fmla="*/ 323814 w 432989"/>
                <a:gd name="connsiteY74" fmla="*/ 147066 h 607780"/>
                <a:gd name="connsiteX75" fmla="*/ 324515 w 432989"/>
                <a:gd name="connsiteY75" fmla="*/ 134778 h 607780"/>
                <a:gd name="connsiteX76" fmla="*/ 345729 w 432989"/>
                <a:gd name="connsiteY76" fmla="*/ 127484 h 607780"/>
                <a:gd name="connsiteX77" fmla="*/ 363141 w 432989"/>
                <a:gd name="connsiteY77" fmla="*/ 133878 h 607780"/>
                <a:gd name="connsiteX78" fmla="*/ 363141 w 432989"/>
                <a:gd name="connsiteY78" fmla="*/ 106204 h 607780"/>
                <a:gd name="connsiteX79" fmla="*/ 323914 w 432989"/>
                <a:gd name="connsiteY79" fmla="*/ 66340 h 607780"/>
                <a:gd name="connsiteX80" fmla="*/ 363141 w 432989"/>
                <a:gd name="connsiteY80" fmla="*/ 21181 h 607780"/>
                <a:gd name="connsiteX81" fmla="*/ 363141 w 432989"/>
                <a:gd name="connsiteY81" fmla="*/ 13288 h 607780"/>
                <a:gd name="connsiteX82" fmla="*/ 376550 w 432989"/>
                <a:gd name="connsiteY82" fmla="*/ 0 h 60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32989" h="607780">
                  <a:moveTo>
                    <a:pt x="57923" y="117774"/>
                  </a:moveTo>
                  <a:lnTo>
                    <a:pt x="82032" y="117774"/>
                  </a:lnTo>
                  <a:cubicBezTo>
                    <a:pt x="85234" y="126066"/>
                    <a:pt x="108643" y="189002"/>
                    <a:pt x="112044" y="197793"/>
                  </a:cubicBezTo>
                  <a:lnTo>
                    <a:pt x="105742" y="163828"/>
                  </a:lnTo>
                  <a:cubicBezTo>
                    <a:pt x="105242" y="161430"/>
                    <a:pt x="105642" y="159032"/>
                    <a:pt x="106742" y="157034"/>
                  </a:cubicBezTo>
                  <a:lnTo>
                    <a:pt x="116546" y="139152"/>
                  </a:lnTo>
                  <a:lnTo>
                    <a:pt x="107843" y="123368"/>
                  </a:lnTo>
                  <a:cubicBezTo>
                    <a:pt x="107243" y="122269"/>
                    <a:pt x="107343" y="120971"/>
                    <a:pt x="107943" y="119872"/>
                  </a:cubicBezTo>
                  <a:cubicBezTo>
                    <a:pt x="108543" y="118773"/>
                    <a:pt x="109744" y="117774"/>
                    <a:pt x="110944" y="117774"/>
                  </a:cubicBezTo>
                  <a:lnTo>
                    <a:pt x="134854" y="117774"/>
                  </a:lnTo>
                  <a:cubicBezTo>
                    <a:pt x="136054" y="117774"/>
                    <a:pt x="137254" y="118773"/>
                    <a:pt x="137855" y="119872"/>
                  </a:cubicBezTo>
                  <a:cubicBezTo>
                    <a:pt x="138555" y="120971"/>
                    <a:pt x="138555" y="122269"/>
                    <a:pt x="137955" y="123368"/>
                  </a:cubicBezTo>
                  <a:lnTo>
                    <a:pt x="129251" y="139152"/>
                  </a:lnTo>
                  <a:lnTo>
                    <a:pt x="139055" y="156935"/>
                  </a:lnTo>
                  <a:cubicBezTo>
                    <a:pt x="140256" y="159032"/>
                    <a:pt x="140556" y="161530"/>
                    <a:pt x="140056" y="163828"/>
                  </a:cubicBezTo>
                  <a:lnTo>
                    <a:pt x="132853" y="197793"/>
                  </a:lnTo>
                  <a:cubicBezTo>
                    <a:pt x="137455" y="186105"/>
                    <a:pt x="159263" y="129462"/>
                    <a:pt x="163765" y="117774"/>
                  </a:cubicBezTo>
                  <a:lnTo>
                    <a:pt x="187474" y="117774"/>
                  </a:lnTo>
                  <a:cubicBezTo>
                    <a:pt x="218687" y="117774"/>
                    <a:pt x="244297" y="143248"/>
                    <a:pt x="244397" y="174417"/>
                  </a:cubicBezTo>
                  <a:lnTo>
                    <a:pt x="244697" y="219372"/>
                  </a:lnTo>
                  <a:lnTo>
                    <a:pt x="293417" y="189202"/>
                  </a:lnTo>
                  <a:cubicBezTo>
                    <a:pt x="304721" y="182109"/>
                    <a:pt x="319627" y="185606"/>
                    <a:pt x="326630" y="196894"/>
                  </a:cubicBezTo>
                  <a:cubicBezTo>
                    <a:pt x="333633" y="208183"/>
                    <a:pt x="330132" y="222968"/>
                    <a:pt x="318827" y="230061"/>
                  </a:cubicBezTo>
                  <a:lnTo>
                    <a:pt x="233493" y="282908"/>
                  </a:lnTo>
                  <a:cubicBezTo>
                    <a:pt x="217687" y="292798"/>
                    <a:pt x="196778" y="281509"/>
                    <a:pt x="196678" y="262628"/>
                  </a:cubicBezTo>
                  <a:lnTo>
                    <a:pt x="196278" y="174717"/>
                  </a:lnTo>
                  <a:lnTo>
                    <a:pt x="196278" y="174517"/>
                  </a:lnTo>
                  <a:cubicBezTo>
                    <a:pt x="196278" y="171720"/>
                    <a:pt x="193977" y="169522"/>
                    <a:pt x="191176" y="169522"/>
                  </a:cubicBezTo>
                  <a:cubicBezTo>
                    <a:pt x="188475" y="169522"/>
                    <a:pt x="186174" y="171820"/>
                    <a:pt x="186174" y="174517"/>
                  </a:cubicBezTo>
                  <a:lnTo>
                    <a:pt x="186674" y="578909"/>
                  </a:lnTo>
                  <a:cubicBezTo>
                    <a:pt x="186674" y="594893"/>
                    <a:pt x="173769" y="607780"/>
                    <a:pt x="157863" y="607780"/>
                  </a:cubicBezTo>
                  <a:cubicBezTo>
                    <a:pt x="141856" y="607780"/>
                    <a:pt x="128951" y="594893"/>
                    <a:pt x="128951" y="578909"/>
                  </a:cubicBezTo>
                  <a:lnTo>
                    <a:pt x="128951" y="354535"/>
                  </a:lnTo>
                  <a:cubicBezTo>
                    <a:pt x="128951" y="351039"/>
                    <a:pt x="126150" y="348242"/>
                    <a:pt x="122649" y="348242"/>
                  </a:cubicBezTo>
                  <a:cubicBezTo>
                    <a:pt x="119247" y="348242"/>
                    <a:pt x="116446" y="351039"/>
                    <a:pt x="116446" y="354535"/>
                  </a:cubicBezTo>
                  <a:lnTo>
                    <a:pt x="116446" y="578909"/>
                  </a:lnTo>
                  <a:cubicBezTo>
                    <a:pt x="116446" y="594893"/>
                    <a:pt x="103541" y="607780"/>
                    <a:pt x="87535" y="607780"/>
                  </a:cubicBezTo>
                  <a:cubicBezTo>
                    <a:pt x="71628" y="607780"/>
                    <a:pt x="58623" y="594893"/>
                    <a:pt x="58623" y="578909"/>
                  </a:cubicBezTo>
                  <a:lnTo>
                    <a:pt x="58623" y="174717"/>
                  </a:lnTo>
                  <a:cubicBezTo>
                    <a:pt x="58623" y="172119"/>
                    <a:pt x="56522" y="169921"/>
                    <a:pt x="53921" y="169921"/>
                  </a:cubicBezTo>
                  <a:cubicBezTo>
                    <a:pt x="51220" y="169921"/>
                    <a:pt x="49119" y="172019"/>
                    <a:pt x="49119" y="174717"/>
                  </a:cubicBezTo>
                  <a:lnTo>
                    <a:pt x="48219" y="351339"/>
                  </a:lnTo>
                  <a:cubicBezTo>
                    <a:pt x="48119" y="364625"/>
                    <a:pt x="37315" y="375314"/>
                    <a:pt x="24109" y="375314"/>
                  </a:cubicBezTo>
                  <a:lnTo>
                    <a:pt x="24009" y="375314"/>
                  </a:lnTo>
                  <a:cubicBezTo>
                    <a:pt x="10704" y="375214"/>
                    <a:pt x="0" y="364425"/>
                    <a:pt x="0" y="351139"/>
                  </a:cubicBezTo>
                  <a:lnTo>
                    <a:pt x="900" y="174417"/>
                  </a:lnTo>
                  <a:cubicBezTo>
                    <a:pt x="1100" y="143248"/>
                    <a:pt x="26610" y="117774"/>
                    <a:pt x="57923" y="117774"/>
                  </a:cubicBezTo>
                  <a:close/>
                  <a:moveTo>
                    <a:pt x="389860" y="115295"/>
                  </a:moveTo>
                  <a:lnTo>
                    <a:pt x="389860" y="134778"/>
                  </a:lnTo>
                  <a:cubicBezTo>
                    <a:pt x="399666" y="131581"/>
                    <a:pt x="398966" y="121290"/>
                    <a:pt x="393062" y="117194"/>
                  </a:cubicBezTo>
                  <a:cubicBezTo>
                    <a:pt x="392161" y="116494"/>
                    <a:pt x="391060" y="115895"/>
                    <a:pt x="389860" y="115295"/>
                  </a:cubicBezTo>
                  <a:close/>
                  <a:moveTo>
                    <a:pt x="363141" y="51853"/>
                  </a:moveTo>
                  <a:cubicBezTo>
                    <a:pt x="356837" y="55550"/>
                    <a:pt x="355736" y="65341"/>
                    <a:pt x="363141" y="70236"/>
                  </a:cubicBezTo>
                  <a:close/>
                  <a:moveTo>
                    <a:pt x="122643" y="2329"/>
                  </a:moveTo>
                  <a:cubicBezTo>
                    <a:pt x="150196" y="2329"/>
                    <a:pt x="172533" y="24618"/>
                    <a:pt x="172533" y="52113"/>
                  </a:cubicBezTo>
                  <a:cubicBezTo>
                    <a:pt x="172533" y="79608"/>
                    <a:pt x="150196" y="101897"/>
                    <a:pt x="122643" y="101897"/>
                  </a:cubicBezTo>
                  <a:cubicBezTo>
                    <a:pt x="95090" y="101897"/>
                    <a:pt x="72753" y="79608"/>
                    <a:pt x="72753" y="52113"/>
                  </a:cubicBezTo>
                  <a:cubicBezTo>
                    <a:pt x="72753" y="24618"/>
                    <a:pt x="95090" y="2329"/>
                    <a:pt x="122643" y="2329"/>
                  </a:cubicBezTo>
                  <a:close/>
                  <a:moveTo>
                    <a:pt x="376550" y="0"/>
                  </a:moveTo>
                  <a:cubicBezTo>
                    <a:pt x="383855" y="0"/>
                    <a:pt x="389860" y="5995"/>
                    <a:pt x="389860" y="13288"/>
                  </a:cubicBezTo>
                  <a:lnTo>
                    <a:pt x="389860" y="20781"/>
                  </a:lnTo>
                  <a:cubicBezTo>
                    <a:pt x="397965" y="22080"/>
                    <a:pt x="406271" y="24778"/>
                    <a:pt x="414176" y="28174"/>
                  </a:cubicBezTo>
                  <a:cubicBezTo>
                    <a:pt x="418079" y="29873"/>
                    <a:pt x="421081" y="33070"/>
                    <a:pt x="422482" y="36966"/>
                  </a:cubicBezTo>
                  <a:cubicBezTo>
                    <a:pt x="423783" y="40963"/>
                    <a:pt x="423483" y="45259"/>
                    <a:pt x="421581" y="48956"/>
                  </a:cubicBezTo>
                  <a:cubicBezTo>
                    <a:pt x="417779" y="56049"/>
                    <a:pt x="409073" y="59046"/>
                    <a:pt x="401768" y="55749"/>
                  </a:cubicBezTo>
                  <a:cubicBezTo>
                    <a:pt x="398065" y="54051"/>
                    <a:pt x="393862" y="52452"/>
                    <a:pt x="389860" y="51353"/>
                  </a:cubicBezTo>
                  <a:lnTo>
                    <a:pt x="389860" y="79128"/>
                  </a:lnTo>
                  <a:cubicBezTo>
                    <a:pt x="414477" y="86122"/>
                    <a:pt x="432989" y="94614"/>
                    <a:pt x="432989" y="122089"/>
                  </a:cubicBezTo>
                  <a:cubicBezTo>
                    <a:pt x="432989" y="148465"/>
                    <a:pt x="415677" y="162353"/>
                    <a:pt x="389860" y="165250"/>
                  </a:cubicBezTo>
                  <a:lnTo>
                    <a:pt x="389860" y="177139"/>
                  </a:lnTo>
                  <a:cubicBezTo>
                    <a:pt x="389860" y="184532"/>
                    <a:pt x="383855" y="190527"/>
                    <a:pt x="376550" y="190527"/>
                  </a:cubicBezTo>
                  <a:cubicBezTo>
                    <a:pt x="369145" y="190527"/>
                    <a:pt x="363141" y="184532"/>
                    <a:pt x="363141" y="177139"/>
                  </a:cubicBezTo>
                  <a:lnTo>
                    <a:pt x="363141" y="164750"/>
                  </a:lnTo>
                  <a:cubicBezTo>
                    <a:pt x="352834" y="163252"/>
                    <a:pt x="342127" y="160354"/>
                    <a:pt x="332220" y="156058"/>
                  </a:cubicBezTo>
                  <a:cubicBezTo>
                    <a:pt x="328317" y="154260"/>
                    <a:pt x="325215" y="151063"/>
                    <a:pt x="323814" y="147066"/>
                  </a:cubicBezTo>
                  <a:cubicBezTo>
                    <a:pt x="322413" y="143070"/>
                    <a:pt x="322613" y="138574"/>
                    <a:pt x="324515" y="134778"/>
                  </a:cubicBezTo>
                  <a:cubicBezTo>
                    <a:pt x="328417" y="127085"/>
                    <a:pt x="337824" y="123788"/>
                    <a:pt x="345729" y="127484"/>
                  </a:cubicBezTo>
                  <a:cubicBezTo>
                    <a:pt x="351133" y="129982"/>
                    <a:pt x="357437" y="132380"/>
                    <a:pt x="363141" y="133878"/>
                  </a:cubicBezTo>
                  <a:lnTo>
                    <a:pt x="363141" y="106204"/>
                  </a:lnTo>
                  <a:cubicBezTo>
                    <a:pt x="339725" y="99310"/>
                    <a:pt x="323914" y="89918"/>
                    <a:pt x="323914" y="66340"/>
                  </a:cubicBezTo>
                  <a:cubicBezTo>
                    <a:pt x="323914" y="44260"/>
                    <a:pt x="337123" y="26376"/>
                    <a:pt x="363141" y="21181"/>
                  </a:cubicBezTo>
                  <a:lnTo>
                    <a:pt x="363141" y="13288"/>
                  </a:lnTo>
                  <a:cubicBezTo>
                    <a:pt x="363141" y="5995"/>
                    <a:pt x="369145" y="0"/>
                    <a:pt x="376550" y="0"/>
                  </a:cubicBezTo>
                  <a:close/>
                </a:path>
              </a:pathLst>
            </a:custGeom>
            <a:solidFill>
              <a:schemeClr val="bg1"/>
            </a:solidFill>
            <a:ln>
              <a:noFill/>
            </a:ln>
          </p:spPr>
          <p:txBody>
            <a:bodyPr wrap="square" lIns="91440" tIns="45720" rIns="91440" bIns="45720">
              <a:normAutofit fontScale="77500" lnSpcReduction="20000"/>
            </a:bodyPr>
            <a:lstStyle/>
            <a:p>
              <a:pPr>
                <a:lnSpc>
                  <a:spcPct val="120000"/>
                </a:lnSpc>
              </a:pPr>
              <a:endParaRPr lang="zh-CN" altLang="en-US">
                <a:latin typeface="微软雅黑" panose="020B0503020204020204" charset="-122"/>
                <a:ea typeface="微软雅黑" panose="020B0503020204020204" charset="-122"/>
              </a:endParaRPr>
            </a:p>
          </p:txBody>
        </p:sp>
        <p:sp>
          <p:nvSpPr>
            <p:cNvPr id="46" name="íşlîḍe"/>
            <p:cNvSpPr/>
            <p:nvPr/>
          </p:nvSpPr>
          <p:spPr bwMode="auto">
            <a:xfrm>
              <a:off x="7522781" y="3861008"/>
              <a:ext cx="306850" cy="301857"/>
            </a:xfrm>
            <a:custGeom>
              <a:avLst/>
              <a:gdLst>
                <a:gd name="T0" fmla="*/ 1792 w 2164"/>
                <a:gd name="T1" fmla="*/ 1458 h 2132"/>
                <a:gd name="T2" fmla="*/ 1242 w 2164"/>
                <a:gd name="T3" fmla="*/ 1126 h 2132"/>
                <a:gd name="T4" fmla="*/ 1546 w 2164"/>
                <a:gd name="T5" fmla="*/ 550 h 2132"/>
                <a:gd name="T6" fmla="*/ 996 w 2164"/>
                <a:gd name="T7" fmla="*/ 0 h 2132"/>
                <a:gd name="T8" fmla="*/ 446 w 2164"/>
                <a:gd name="T9" fmla="*/ 550 h 2132"/>
                <a:gd name="T10" fmla="*/ 750 w 2164"/>
                <a:gd name="T11" fmla="*/ 1126 h 2132"/>
                <a:gd name="T12" fmla="*/ 0 w 2164"/>
                <a:gd name="T13" fmla="*/ 1886 h 2132"/>
                <a:gd name="T14" fmla="*/ 996 w 2164"/>
                <a:gd name="T15" fmla="*/ 2132 h 2132"/>
                <a:gd name="T16" fmla="*/ 717 w 2164"/>
                <a:gd name="T17" fmla="*/ 1853 h 2132"/>
                <a:gd name="T18" fmla="*/ 952 w 2164"/>
                <a:gd name="T19" fmla="*/ 1285 h 2132"/>
                <a:gd name="T20" fmla="*/ 950 w 2164"/>
                <a:gd name="T21" fmla="*/ 1285 h 2132"/>
                <a:gd name="T22" fmla="*/ 858 w 2164"/>
                <a:gd name="T23" fmla="*/ 1181 h 2132"/>
                <a:gd name="T24" fmla="*/ 996 w 2164"/>
                <a:gd name="T25" fmla="*/ 1206 h 2132"/>
                <a:gd name="T26" fmla="*/ 1134 w 2164"/>
                <a:gd name="T27" fmla="*/ 1181 h 2132"/>
                <a:gd name="T28" fmla="*/ 1043 w 2164"/>
                <a:gd name="T29" fmla="*/ 1285 h 2132"/>
                <a:gd name="T30" fmla="*/ 1040 w 2164"/>
                <a:gd name="T31" fmla="*/ 1285 h 2132"/>
                <a:gd name="T32" fmla="*/ 1262 w 2164"/>
                <a:gd name="T33" fmla="*/ 1822 h 2132"/>
                <a:gd name="T34" fmla="*/ 1262 w 2164"/>
                <a:gd name="T35" fmla="*/ 1866 h 2132"/>
                <a:gd name="T36" fmla="*/ 996 w 2164"/>
                <a:gd name="T37" fmla="*/ 2132 h 2132"/>
                <a:gd name="T38" fmla="*/ 1500 w 2164"/>
                <a:gd name="T39" fmla="*/ 2102 h 2132"/>
                <a:gd name="T40" fmla="*/ 2164 w 2164"/>
                <a:gd name="T41" fmla="*/ 2102 h 2132"/>
                <a:gd name="T42" fmla="*/ 2164 w 2164"/>
                <a:gd name="T43" fmla="*/ 1586 h 2132"/>
                <a:gd name="T44" fmla="*/ 2164 w 2164"/>
                <a:gd name="T45" fmla="*/ 1458 h 2132"/>
                <a:gd name="T46" fmla="*/ 1792 w 2164"/>
                <a:gd name="T47" fmla="*/ 1458 h 2132"/>
                <a:gd name="T48" fmla="*/ 2081 w 2164"/>
                <a:gd name="T49" fmla="*/ 2019 h 2132"/>
                <a:gd name="T50" fmla="*/ 1345 w 2164"/>
                <a:gd name="T51" fmla="*/ 2019 h 2132"/>
                <a:gd name="T52" fmla="*/ 1345 w 2164"/>
                <a:gd name="T53" fmla="*/ 1612 h 2132"/>
                <a:gd name="T54" fmla="*/ 1713 w 2164"/>
                <a:gd name="T55" fmla="*/ 1851 h 2132"/>
                <a:gd name="T56" fmla="*/ 2080 w 2164"/>
                <a:gd name="T57" fmla="*/ 1612 h 2132"/>
                <a:gd name="T58" fmla="*/ 2080 w 2164"/>
                <a:gd name="T59" fmla="*/ 2019 h 2132"/>
                <a:gd name="T60" fmla="*/ 2081 w 2164"/>
                <a:gd name="T61" fmla="*/ 2019 h 2132"/>
                <a:gd name="T62" fmla="*/ 1713 w 2164"/>
                <a:gd name="T63" fmla="*/ 1780 h 2132"/>
                <a:gd name="T64" fmla="*/ 1346 w 2164"/>
                <a:gd name="T65" fmla="*/ 1541 h 2132"/>
                <a:gd name="T66" fmla="*/ 2081 w 2164"/>
                <a:gd name="T67" fmla="*/ 1541 h 2132"/>
                <a:gd name="T68" fmla="*/ 1713 w 2164"/>
                <a:gd name="T69" fmla="*/ 1780 h 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4" h="2132">
                  <a:moveTo>
                    <a:pt x="1792" y="1458"/>
                  </a:moveTo>
                  <a:cubicBezTo>
                    <a:pt x="1657" y="1310"/>
                    <a:pt x="1465" y="1182"/>
                    <a:pt x="1242" y="1126"/>
                  </a:cubicBezTo>
                  <a:cubicBezTo>
                    <a:pt x="1422" y="1004"/>
                    <a:pt x="1546" y="765"/>
                    <a:pt x="1546" y="550"/>
                  </a:cubicBezTo>
                  <a:cubicBezTo>
                    <a:pt x="1546" y="246"/>
                    <a:pt x="1300" y="0"/>
                    <a:pt x="996" y="0"/>
                  </a:cubicBezTo>
                  <a:cubicBezTo>
                    <a:pt x="692" y="0"/>
                    <a:pt x="446" y="246"/>
                    <a:pt x="446" y="550"/>
                  </a:cubicBezTo>
                  <a:cubicBezTo>
                    <a:pt x="446" y="765"/>
                    <a:pt x="570" y="1004"/>
                    <a:pt x="750" y="1126"/>
                  </a:cubicBezTo>
                  <a:cubicBezTo>
                    <a:pt x="319" y="1235"/>
                    <a:pt x="0" y="1609"/>
                    <a:pt x="0" y="1886"/>
                  </a:cubicBezTo>
                  <a:cubicBezTo>
                    <a:pt x="0" y="2050"/>
                    <a:pt x="498" y="2132"/>
                    <a:pt x="996" y="2132"/>
                  </a:cubicBezTo>
                  <a:lnTo>
                    <a:pt x="717" y="1853"/>
                  </a:lnTo>
                  <a:lnTo>
                    <a:pt x="952" y="1285"/>
                  </a:lnTo>
                  <a:lnTo>
                    <a:pt x="950" y="1285"/>
                  </a:lnTo>
                  <a:lnTo>
                    <a:pt x="858" y="1181"/>
                  </a:lnTo>
                  <a:cubicBezTo>
                    <a:pt x="903" y="1196"/>
                    <a:pt x="949" y="1206"/>
                    <a:pt x="996" y="1206"/>
                  </a:cubicBezTo>
                  <a:cubicBezTo>
                    <a:pt x="1044" y="1206"/>
                    <a:pt x="1090" y="1196"/>
                    <a:pt x="1134" y="1181"/>
                  </a:cubicBezTo>
                  <a:lnTo>
                    <a:pt x="1043" y="1285"/>
                  </a:lnTo>
                  <a:lnTo>
                    <a:pt x="1040" y="1285"/>
                  </a:lnTo>
                  <a:lnTo>
                    <a:pt x="1262" y="1822"/>
                  </a:lnTo>
                  <a:lnTo>
                    <a:pt x="1262" y="1866"/>
                  </a:lnTo>
                  <a:lnTo>
                    <a:pt x="996" y="2132"/>
                  </a:lnTo>
                  <a:cubicBezTo>
                    <a:pt x="1171" y="2132"/>
                    <a:pt x="1346" y="2122"/>
                    <a:pt x="1500" y="2102"/>
                  </a:cubicBezTo>
                  <a:lnTo>
                    <a:pt x="2164" y="2102"/>
                  </a:lnTo>
                  <a:lnTo>
                    <a:pt x="2164" y="1586"/>
                  </a:lnTo>
                  <a:lnTo>
                    <a:pt x="2164" y="1458"/>
                  </a:lnTo>
                  <a:lnTo>
                    <a:pt x="1792" y="1458"/>
                  </a:lnTo>
                  <a:close/>
                  <a:moveTo>
                    <a:pt x="2081" y="2019"/>
                  </a:moveTo>
                  <a:lnTo>
                    <a:pt x="1345" y="2019"/>
                  </a:lnTo>
                  <a:lnTo>
                    <a:pt x="1345" y="1612"/>
                  </a:lnTo>
                  <a:lnTo>
                    <a:pt x="1713" y="1851"/>
                  </a:lnTo>
                  <a:lnTo>
                    <a:pt x="2080" y="1612"/>
                  </a:lnTo>
                  <a:lnTo>
                    <a:pt x="2080" y="2019"/>
                  </a:lnTo>
                  <a:lnTo>
                    <a:pt x="2081" y="2019"/>
                  </a:lnTo>
                  <a:close/>
                  <a:moveTo>
                    <a:pt x="1713" y="1780"/>
                  </a:moveTo>
                  <a:lnTo>
                    <a:pt x="1346" y="1541"/>
                  </a:lnTo>
                  <a:lnTo>
                    <a:pt x="2081" y="1541"/>
                  </a:lnTo>
                  <a:lnTo>
                    <a:pt x="1713" y="1780"/>
                  </a:lnTo>
                  <a:close/>
                </a:path>
              </a:pathLst>
            </a:custGeom>
            <a:solidFill>
              <a:schemeClr val="bg1"/>
            </a:solidFill>
            <a:ln>
              <a:noFill/>
            </a:ln>
          </p:spPr>
          <p:txBody>
            <a:bodyPr wrap="square" lIns="91440" tIns="45720" rIns="91440" bIns="45720">
              <a:normAutofit fontScale="7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endParaRPr lang="zh-CN" altLang="en-US">
                <a:latin typeface="微软雅黑" panose="020B0503020204020204" charset="-122"/>
                <a:ea typeface="微软雅黑" panose="020B0503020204020204" charset="-122"/>
              </a:endParaRPr>
            </a:p>
          </p:txBody>
        </p:sp>
        <p:sp>
          <p:nvSpPr>
            <p:cNvPr id="47" name="íṡľídê"/>
            <p:cNvSpPr/>
            <p:nvPr/>
          </p:nvSpPr>
          <p:spPr bwMode="auto">
            <a:xfrm>
              <a:off x="5088099" y="5292581"/>
              <a:ext cx="145539" cy="306850"/>
            </a:xfrm>
            <a:custGeom>
              <a:avLst/>
              <a:gdLst>
                <a:gd name="T0" fmla="*/ 1424 w 5053"/>
                <a:gd name="T1" fmla="*/ 1130 h 10667"/>
                <a:gd name="T2" fmla="*/ 2548 w 5053"/>
                <a:gd name="T3" fmla="*/ 0 h 10667"/>
                <a:gd name="T4" fmla="*/ 3671 w 5053"/>
                <a:gd name="T5" fmla="*/ 1130 h 10667"/>
                <a:gd name="T6" fmla="*/ 2548 w 5053"/>
                <a:gd name="T7" fmla="*/ 2260 h 10667"/>
                <a:gd name="T8" fmla="*/ 1424 w 5053"/>
                <a:gd name="T9" fmla="*/ 1130 h 10667"/>
                <a:gd name="T10" fmla="*/ 3718 w 5053"/>
                <a:gd name="T11" fmla="*/ 6726 h 10667"/>
                <a:gd name="T12" fmla="*/ 3936 w 5053"/>
                <a:gd name="T13" fmla="*/ 10114 h 10667"/>
                <a:gd name="T14" fmla="*/ 3454 w 5053"/>
                <a:gd name="T15" fmla="*/ 10666 h 10667"/>
                <a:gd name="T16" fmla="*/ 3420 w 5053"/>
                <a:gd name="T17" fmla="*/ 10667 h 10667"/>
                <a:gd name="T18" fmla="*/ 2905 w 5053"/>
                <a:gd name="T19" fmla="*/ 10181 h 10667"/>
                <a:gd name="T20" fmla="*/ 2675 w 5053"/>
                <a:gd name="T21" fmla="*/ 6596 h 10667"/>
                <a:gd name="T22" fmla="*/ 2562 w 5053"/>
                <a:gd name="T23" fmla="*/ 6584 h 10667"/>
                <a:gd name="T24" fmla="*/ 2452 w 5053"/>
                <a:gd name="T25" fmla="*/ 6604 h 10667"/>
                <a:gd name="T26" fmla="*/ 2203 w 5053"/>
                <a:gd name="T27" fmla="*/ 10152 h 10667"/>
                <a:gd name="T28" fmla="*/ 1688 w 5053"/>
                <a:gd name="T29" fmla="*/ 10635 h 10667"/>
                <a:gd name="T30" fmla="*/ 1651 w 5053"/>
                <a:gd name="T31" fmla="*/ 10633 h 10667"/>
                <a:gd name="T32" fmla="*/ 1173 w 5053"/>
                <a:gd name="T33" fmla="*/ 10079 h 10667"/>
                <a:gd name="T34" fmla="*/ 1404 w 5053"/>
                <a:gd name="T35" fmla="*/ 6796 h 10667"/>
                <a:gd name="T36" fmla="*/ 1387 w 5053"/>
                <a:gd name="T37" fmla="*/ 6783 h 10667"/>
                <a:gd name="T38" fmla="*/ 1280 w 5053"/>
                <a:gd name="T39" fmla="*/ 6665 h 10667"/>
                <a:gd name="T40" fmla="*/ 237 w 5053"/>
                <a:gd name="T41" fmla="*/ 4389 h 10667"/>
                <a:gd name="T42" fmla="*/ 1113 w 5053"/>
                <a:gd name="T43" fmla="*/ 2926 h 10667"/>
                <a:gd name="T44" fmla="*/ 1887 w 5053"/>
                <a:gd name="T45" fmla="*/ 2464 h 10667"/>
                <a:gd name="T46" fmla="*/ 2443 w 5053"/>
                <a:gd name="T47" fmla="*/ 2376 h 10667"/>
                <a:gd name="T48" fmla="*/ 2080 w 5053"/>
                <a:gd name="T49" fmla="*/ 5437 h 10667"/>
                <a:gd name="T50" fmla="*/ 2558 w 5053"/>
                <a:gd name="T51" fmla="*/ 5931 h 10667"/>
                <a:gd name="T52" fmla="*/ 2977 w 5053"/>
                <a:gd name="T53" fmla="*/ 5437 h 10667"/>
                <a:gd name="T54" fmla="*/ 2687 w 5053"/>
                <a:gd name="T55" fmla="*/ 2375 h 10667"/>
                <a:gd name="T56" fmla="*/ 3240 w 5053"/>
                <a:gd name="T57" fmla="*/ 2483 h 10667"/>
                <a:gd name="T58" fmla="*/ 3939 w 5053"/>
                <a:gd name="T59" fmla="*/ 2926 h 10667"/>
                <a:gd name="T60" fmla="*/ 4815 w 5053"/>
                <a:gd name="T61" fmla="*/ 4389 h 10667"/>
                <a:gd name="T62" fmla="*/ 3773 w 5053"/>
                <a:gd name="T63" fmla="*/ 6665 h 10667"/>
                <a:gd name="T64" fmla="*/ 3718 w 5053"/>
                <a:gd name="T65" fmla="*/ 6726 h 10667"/>
                <a:gd name="T66" fmla="*/ 1590 w 5053"/>
                <a:gd name="T67" fmla="*/ 3583 h 10667"/>
                <a:gd name="T68" fmla="*/ 1005 w 5053"/>
                <a:gd name="T69" fmla="*/ 4602 h 10667"/>
                <a:gd name="T70" fmla="*/ 1482 w 5053"/>
                <a:gd name="T71" fmla="*/ 5681 h 10667"/>
                <a:gd name="T72" fmla="*/ 1490 w 5053"/>
                <a:gd name="T73" fmla="*/ 5574 h 10667"/>
                <a:gd name="T74" fmla="*/ 1499 w 5053"/>
                <a:gd name="T75" fmla="*/ 5519 h 10667"/>
                <a:gd name="T76" fmla="*/ 1590 w 5053"/>
                <a:gd name="T77" fmla="*/ 3583 h 10667"/>
                <a:gd name="T78" fmla="*/ 3640 w 5053"/>
                <a:gd name="T79" fmla="*/ 5593 h 10667"/>
                <a:gd name="T80" fmla="*/ 4048 w 5053"/>
                <a:gd name="T81" fmla="*/ 4602 h 10667"/>
                <a:gd name="T82" fmla="*/ 3507 w 5053"/>
                <a:gd name="T83" fmla="*/ 3634 h 10667"/>
                <a:gd name="T84" fmla="*/ 3640 w 5053"/>
                <a:gd name="T85" fmla="*/ 5593 h 10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3" h="10667">
                  <a:moveTo>
                    <a:pt x="1424" y="1130"/>
                  </a:moveTo>
                  <a:cubicBezTo>
                    <a:pt x="1424" y="506"/>
                    <a:pt x="1927" y="0"/>
                    <a:pt x="2548" y="0"/>
                  </a:cubicBezTo>
                  <a:cubicBezTo>
                    <a:pt x="3168" y="0"/>
                    <a:pt x="3671" y="506"/>
                    <a:pt x="3671" y="1130"/>
                  </a:cubicBezTo>
                  <a:cubicBezTo>
                    <a:pt x="3671" y="1754"/>
                    <a:pt x="3168" y="2260"/>
                    <a:pt x="2548" y="2260"/>
                  </a:cubicBezTo>
                  <a:cubicBezTo>
                    <a:pt x="1927" y="2260"/>
                    <a:pt x="1424" y="1754"/>
                    <a:pt x="1424" y="1130"/>
                  </a:cubicBezTo>
                  <a:close/>
                  <a:moveTo>
                    <a:pt x="3718" y="6726"/>
                  </a:moveTo>
                  <a:lnTo>
                    <a:pt x="3936" y="10114"/>
                  </a:lnTo>
                  <a:cubicBezTo>
                    <a:pt x="3954" y="10400"/>
                    <a:pt x="3738" y="10647"/>
                    <a:pt x="3454" y="10666"/>
                  </a:cubicBezTo>
                  <a:cubicBezTo>
                    <a:pt x="3443" y="10666"/>
                    <a:pt x="3431" y="10667"/>
                    <a:pt x="3420" y="10667"/>
                  </a:cubicBezTo>
                  <a:cubicBezTo>
                    <a:pt x="3150" y="10667"/>
                    <a:pt x="2923" y="10456"/>
                    <a:pt x="2905" y="10181"/>
                  </a:cubicBezTo>
                  <a:lnTo>
                    <a:pt x="2675" y="6596"/>
                  </a:lnTo>
                  <a:cubicBezTo>
                    <a:pt x="2637" y="6591"/>
                    <a:pt x="2600" y="6584"/>
                    <a:pt x="2562" y="6584"/>
                  </a:cubicBezTo>
                  <a:cubicBezTo>
                    <a:pt x="2529" y="6584"/>
                    <a:pt x="2491" y="6594"/>
                    <a:pt x="2452" y="6604"/>
                  </a:cubicBezTo>
                  <a:lnTo>
                    <a:pt x="2203" y="10152"/>
                  </a:lnTo>
                  <a:cubicBezTo>
                    <a:pt x="2183" y="10426"/>
                    <a:pt x="1957" y="10635"/>
                    <a:pt x="1688" y="10635"/>
                  </a:cubicBezTo>
                  <a:cubicBezTo>
                    <a:pt x="1676" y="10635"/>
                    <a:pt x="1664" y="10634"/>
                    <a:pt x="1651" y="10633"/>
                  </a:cubicBezTo>
                  <a:cubicBezTo>
                    <a:pt x="1367" y="10613"/>
                    <a:pt x="1153" y="10365"/>
                    <a:pt x="1173" y="10079"/>
                  </a:cubicBezTo>
                  <a:lnTo>
                    <a:pt x="1404" y="6796"/>
                  </a:lnTo>
                  <a:cubicBezTo>
                    <a:pt x="1399" y="6791"/>
                    <a:pt x="1392" y="6789"/>
                    <a:pt x="1387" y="6783"/>
                  </a:cubicBezTo>
                  <a:lnTo>
                    <a:pt x="1280" y="6665"/>
                  </a:lnTo>
                  <a:cubicBezTo>
                    <a:pt x="770" y="6103"/>
                    <a:pt x="0" y="5254"/>
                    <a:pt x="237" y="4389"/>
                  </a:cubicBezTo>
                  <a:cubicBezTo>
                    <a:pt x="370" y="3905"/>
                    <a:pt x="739" y="3290"/>
                    <a:pt x="1113" y="2926"/>
                  </a:cubicBezTo>
                  <a:cubicBezTo>
                    <a:pt x="1327" y="2718"/>
                    <a:pt x="1604" y="2551"/>
                    <a:pt x="1887" y="2464"/>
                  </a:cubicBezTo>
                  <a:cubicBezTo>
                    <a:pt x="2067" y="2409"/>
                    <a:pt x="2255" y="2382"/>
                    <a:pt x="2443" y="2376"/>
                  </a:cubicBezTo>
                  <a:lnTo>
                    <a:pt x="2080" y="5437"/>
                  </a:lnTo>
                  <a:lnTo>
                    <a:pt x="2558" y="5931"/>
                  </a:lnTo>
                  <a:lnTo>
                    <a:pt x="2977" y="5437"/>
                  </a:lnTo>
                  <a:lnTo>
                    <a:pt x="2687" y="2375"/>
                  </a:lnTo>
                  <a:cubicBezTo>
                    <a:pt x="2874" y="2388"/>
                    <a:pt x="3062" y="2422"/>
                    <a:pt x="3240" y="2483"/>
                  </a:cubicBezTo>
                  <a:cubicBezTo>
                    <a:pt x="3493" y="2569"/>
                    <a:pt x="3749" y="2740"/>
                    <a:pt x="3939" y="2926"/>
                  </a:cubicBezTo>
                  <a:cubicBezTo>
                    <a:pt x="4314" y="3290"/>
                    <a:pt x="4682" y="3905"/>
                    <a:pt x="4815" y="4389"/>
                  </a:cubicBezTo>
                  <a:cubicBezTo>
                    <a:pt x="5053" y="5254"/>
                    <a:pt x="4282" y="6103"/>
                    <a:pt x="3773" y="6665"/>
                  </a:cubicBezTo>
                  <a:lnTo>
                    <a:pt x="3718" y="6726"/>
                  </a:lnTo>
                  <a:close/>
                  <a:moveTo>
                    <a:pt x="1590" y="3583"/>
                  </a:moveTo>
                  <a:cubicBezTo>
                    <a:pt x="1342" y="3858"/>
                    <a:pt x="1091" y="4291"/>
                    <a:pt x="1005" y="4602"/>
                  </a:cubicBezTo>
                  <a:cubicBezTo>
                    <a:pt x="923" y="4901"/>
                    <a:pt x="1193" y="5323"/>
                    <a:pt x="1482" y="5681"/>
                  </a:cubicBezTo>
                  <a:lnTo>
                    <a:pt x="1490" y="5574"/>
                  </a:lnTo>
                  <a:cubicBezTo>
                    <a:pt x="1491" y="5555"/>
                    <a:pt x="1496" y="5537"/>
                    <a:pt x="1499" y="5519"/>
                  </a:cubicBezTo>
                  <a:cubicBezTo>
                    <a:pt x="1533" y="4734"/>
                    <a:pt x="1571" y="3968"/>
                    <a:pt x="1590" y="3583"/>
                  </a:cubicBezTo>
                  <a:close/>
                  <a:moveTo>
                    <a:pt x="3640" y="5593"/>
                  </a:moveTo>
                  <a:cubicBezTo>
                    <a:pt x="3901" y="5255"/>
                    <a:pt x="4123" y="4877"/>
                    <a:pt x="4048" y="4602"/>
                  </a:cubicBezTo>
                  <a:cubicBezTo>
                    <a:pt x="3967" y="4309"/>
                    <a:pt x="3740" y="3909"/>
                    <a:pt x="3507" y="3634"/>
                  </a:cubicBezTo>
                  <a:cubicBezTo>
                    <a:pt x="3546" y="4105"/>
                    <a:pt x="3611" y="4948"/>
                    <a:pt x="3640" y="5593"/>
                  </a:cubicBezTo>
                  <a:close/>
                </a:path>
              </a:pathLst>
            </a:custGeom>
            <a:solidFill>
              <a:schemeClr val="bg1"/>
            </a:solidFill>
            <a:ln>
              <a:noFill/>
            </a:ln>
          </p:spPr>
          <p:txBody>
            <a:bodyPr wrap="square" lIns="91440" tIns="45720" rIns="91440" bIns="45720">
              <a:normAutofit fontScale="77500" lnSpcReduction="20000"/>
            </a:bodyPr>
            <a:lstStyle/>
            <a:p>
              <a:pPr>
                <a:lnSpc>
                  <a:spcPct val="120000"/>
                </a:lnSpc>
              </a:pPr>
              <a:endParaRPr lang="zh-CN" altLang="en-US">
                <a:latin typeface="微软雅黑" panose="020B0503020204020204" charset="-122"/>
                <a:ea typeface="微软雅黑" panose="020B0503020204020204" charset="-122"/>
              </a:endParaRPr>
            </a:p>
          </p:txBody>
        </p:sp>
        <p:sp>
          <p:nvSpPr>
            <p:cNvPr id="48" name="išḷiďe"/>
            <p:cNvSpPr/>
            <p:nvPr/>
          </p:nvSpPr>
          <p:spPr bwMode="auto">
            <a:xfrm>
              <a:off x="6687570" y="5299880"/>
              <a:ext cx="306850" cy="292251"/>
            </a:xfrm>
            <a:custGeom>
              <a:avLst/>
              <a:gdLst>
                <a:gd name="connsiteX0" fmla="*/ 84646 w 608725"/>
                <a:gd name="connsiteY0" fmla="*/ 529469 h 579764"/>
                <a:gd name="connsiteX1" fmla="*/ 75216 w 608725"/>
                <a:gd name="connsiteY1" fmla="*/ 543941 h 579764"/>
                <a:gd name="connsiteX2" fmla="*/ 89610 w 608725"/>
                <a:gd name="connsiteY2" fmla="*/ 553358 h 579764"/>
                <a:gd name="connsiteX3" fmla="*/ 99040 w 608725"/>
                <a:gd name="connsiteY3" fmla="*/ 538985 h 579764"/>
                <a:gd name="connsiteX4" fmla="*/ 84646 w 608725"/>
                <a:gd name="connsiteY4" fmla="*/ 529469 h 579764"/>
                <a:gd name="connsiteX5" fmla="*/ 455951 w 608725"/>
                <a:gd name="connsiteY5" fmla="*/ 488242 h 579764"/>
                <a:gd name="connsiteX6" fmla="*/ 512338 w 608725"/>
                <a:gd name="connsiteY6" fmla="*/ 488242 h 579764"/>
                <a:gd name="connsiteX7" fmla="*/ 525541 w 608725"/>
                <a:gd name="connsiteY7" fmla="*/ 546252 h 579764"/>
                <a:gd name="connsiteX8" fmla="*/ 504793 w 608725"/>
                <a:gd name="connsiteY8" fmla="*/ 579075 h 579764"/>
                <a:gd name="connsiteX9" fmla="*/ 471934 w 608725"/>
                <a:gd name="connsiteY9" fmla="*/ 558350 h 579764"/>
                <a:gd name="connsiteX10" fmla="*/ 553328 w 608725"/>
                <a:gd name="connsiteY10" fmla="*/ 304772 h 579764"/>
                <a:gd name="connsiteX11" fmla="*/ 562462 w 608725"/>
                <a:gd name="connsiteY11" fmla="*/ 317160 h 579764"/>
                <a:gd name="connsiteX12" fmla="*/ 562462 w 608725"/>
                <a:gd name="connsiteY12" fmla="*/ 350362 h 579764"/>
                <a:gd name="connsiteX13" fmla="*/ 592841 w 608725"/>
                <a:gd name="connsiteY13" fmla="*/ 350362 h 579764"/>
                <a:gd name="connsiteX14" fmla="*/ 608725 w 608725"/>
                <a:gd name="connsiteY14" fmla="*/ 366318 h 579764"/>
                <a:gd name="connsiteX15" fmla="*/ 608725 w 608725"/>
                <a:gd name="connsiteY15" fmla="*/ 452740 h 579764"/>
                <a:gd name="connsiteX16" fmla="*/ 592841 w 608725"/>
                <a:gd name="connsiteY16" fmla="*/ 468696 h 579764"/>
                <a:gd name="connsiteX17" fmla="*/ 434294 w 608725"/>
                <a:gd name="connsiteY17" fmla="*/ 468696 h 579764"/>
                <a:gd name="connsiteX18" fmla="*/ 418410 w 608725"/>
                <a:gd name="connsiteY18" fmla="*/ 452740 h 579764"/>
                <a:gd name="connsiteX19" fmla="*/ 418410 w 608725"/>
                <a:gd name="connsiteY19" fmla="*/ 366318 h 579764"/>
                <a:gd name="connsiteX20" fmla="*/ 434294 w 608725"/>
                <a:gd name="connsiteY20" fmla="*/ 350362 h 579764"/>
                <a:gd name="connsiteX21" fmla="*/ 464673 w 608725"/>
                <a:gd name="connsiteY21" fmla="*/ 350362 h 579764"/>
                <a:gd name="connsiteX22" fmla="*/ 464673 w 608725"/>
                <a:gd name="connsiteY22" fmla="*/ 323702 h 579764"/>
                <a:gd name="connsiteX23" fmla="*/ 490783 w 608725"/>
                <a:gd name="connsiteY23" fmla="*/ 335297 h 579764"/>
                <a:gd name="connsiteX24" fmla="*/ 490783 w 608725"/>
                <a:gd name="connsiteY24" fmla="*/ 350362 h 579764"/>
                <a:gd name="connsiteX25" fmla="*/ 536352 w 608725"/>
                <a:gd name="connsiteY25" fmla="*/ 350362 h 579764"/>
                <a:gd name="connsiteX26" fmla="*/ 536352 w 608725"/>
                <a:gd name="connsiteY26" fmla="*/ 330639 h 579764"/>
                <a:gd name="connsiteX27" fmla="*/ 550648 w 608725"/>
                <a:gd name="connsiteY27" fmla="*/ 312899 h 579764"/>
                <a:gd name="connsiteX28" fmla="*/ 553328 w 608725"/>
                <a:gd name="connsiteY28" fmla="*/ 304772 h 579764"/>
                <a:gd name="connsiteX29" fmla="*/ 376986 w 608725"/>
                <a:gd name="connsiteY29" fmla="*/ 115620 h 579764"/>
                <a:gd name="connsiteX30" fmla="*/ 437738 w 608725"/>
                <a:gd name="connsiteY30" fmla="*/ 120874 h 579764"/>
                <a:gd name="connsiteX31" fmla="*/ 468808 w 608725"/>
                <a:gd name="connsiteY31" fmla="*/ 157748 h 579764"/>
                <a:gd name="connsiteX32" fmla="*/ 463050 w 608725"/>
                <a:gd name="connsiteY32" fmla="*/ 224559 h 579764"/>
                <a:gd name="connsiteX33" fmla="*/ 432079 w 608725"/>
                <a:gd name="connsiteY33" fmla="*/ 155766 h 579764"/>
                <a:gd name="connsiteX34" fmla="*/ 446572 w 608725"/>
                <a:gd name="connsiteY34" fmla="*/ 241509 h 579764"/>
                <a:gd name="connsiteX35" fmla="*/ 518938 w 608725"/>
                <a:gd name="connsiteY35" fmla="*/ 273725 h 579764"/>
                <a:gd name="connsiteX36" fmla="*/ 528368 w 608725"/>
                <a:gd name="connsiteY36" fmla="*/ 307626 h 579764"/>
                <a:gd name="connsiteX37" fmla="*/ 500275 w 608725"/>
                <a:gd name="connsiteY37" fmla="*/ 315457 h 579764"/>
                <a:gd name="connsiteX38" fmla="*/ 416693 w 608725"/>
                <a:gd name="connsiteY38" fmla="*/ 278285 h 579764"/>
                <a:gd name="connsiteX39" fmla="*/ 403391 w 608725"/>
                <a:gd name="connsiteY39" fmla="*/ 261235 h 579764"/>
                <a:gd name="connsiteX40" fmla="*/ 387409 w 608725"/>
                <a:gd name="connsiteY40" fmla="*/ 166471 h 579764"/>
                <a:gd name="connsiteX41" fmla="*/ 381453 w 608725"/>
                <a:gd name="connsiteY41" fmla="*/ 259848 h 579764"/>
                <a:gd name="connsiteX42" fmla="*/ 407759 w 608725"/>
                <a:gd name="connsiteY42" fmla="*/ 298308 h 579764"/>
                <a:gd name="connsiteX43" fmla="*/ 445083 w 608725"/>
                <a:gd name="connsiteY43" fmla="*/ 314961 h 579764"/>
                <a:gd name="connsiteX44" fmla="*/ 444984 w 608725"/>
                <a:gd name="connsiteY44" fmla="*/ 330821 h 579764"/>
                <a:gd name="connsiteX45" fmla="*/ 434263 w 608725"/>
                <a:gd name="connsiteY45" fmla="*/ 330821 h 579764"/>
                <a:gd name="connsiteX46" fmla="*/ 405674 w 608725"/>
                <a:gd name="connsiteY46" fmla="*/ 345294 h 579764"/>
                <a:gd name="connsiteX47" fmla="*/ 397435 w 608725"/>
                <a:gd name="connsiteY47" fmla="*/ 327253 h 579764"/>
                <a:gd name="connsiteX48" fmla="*/ 382942 w 608725"/>
                <a:gd name="connsiteY48" fmla="*/ 325964 h 579764"/>
                <a:gd name="connsiteX49" fmla="*/ 398527 w 608725"/>
                <a:gd name="connsiteY49" fmla="*/ 425288 h 579764"/>
                <a:gd name="connsiteX50" fmla="*/ 397138 w 608725"/>
                <a:gd name="connsiteY50" fmla="*/ 439166 h 579764"/>
                <a:gd name="connsiteX51" fmla="*/ 350780 w 608725"/>
                <a:gd name="connsiteY51" fmla="*/ 561982 h 579764"/>
                <a:gd name="connsiteX52" fmla="*/ 315342 w 608725"/>
                <a:gd name="connsiteY52" fmla="*/ 577941 h 579764"/>
                <a:gd name="connsiteX53" fmla="*/ 299360 w 608725"/>
                <a:gd name="connsiteY53" fmla="*/ 542553 h 579764"/>
                <a:gd name="connsiteX54" fmla="*/ 343136 w 608725"/>
                <a:gd name="connsiteY54" fmla="*/ 426577 h 579764"/>
                <a:gd name="connsiteX55" fmla="*/ 326758 w 608725"/>
                <a:gd name="connsiteY55" fmla="*/ 322198 h 579764"/>
                <a:gd name="connsiteX56" fmla="*/ 334500 w 608725"/>
                <a:gd name="connsiteY56" fmla="*/ 211474 h 579764"/>
                <a:gd name="connsiteX57" fmla="*/ 317327 w 608725"/>
                <a:gd name="connsiteY57" fmla="*/ 226343 h 579764"/>
                <a:gd name="connsiteX58" fmla="*/ 266503 w 608725"/>
                <a:gd name="connsiteY58" fmla="*/ 309311 h 579764"/>
                <a:gd name="connsiteX59" fmla="*/ 250719 w 608725"/>
                <a:gd name="connsiteY59" fmla="*/ 319918 h 579764"/>
                <a:gd name="connsiteX60" fmla="*/ 119191 w 608725"/>
                <a:gd name="connsiteY60" fmla="*/ 520448 h 579764"/>
                <a:gd name="connsiteX61" fmla="*/ 124651 w 608725"/>
                <a:gd name="connsiteY61" fmla="*/ 533731 h 579764"/>
                <a:gd name="connsiteX62" fmla="*/ 94871 w 608725"/>
                <a:gd name="connsiteY62" fmla="*/ 578932 h 579764"/>
                <a:gd name="connsiteX63" fmla="*/ 49605 w 608725"/>
                <a:gd name="connsiteY63" fmla="*/ 549195 h 579764"/>
                <a:gd name="connsiteX64" fmla="*/ 49407 w 608725"/>
                <a:gd name="connsiteY64" fmla="*/ 534723 h 579764"/>
                <a:gd name="connsiteX65" fmla="*/ 9799 w 608725"/>
                <a:gd name="connsiteY65" fmla="*/ 508653 h 579764"/>
                <a:gd name="connsiteX66" fmla="*/ 3546 w 608725"/>
                <a:gd name="connsiteY66" fmla="*/ 478618 h 579764"/>
                <a:gd name="connsiteX67" fmla="*/ 124750 w 608725"/>
                <a:gd name="connsiteY67" fmla="*/ 293451 h 579764"/>
                <a:gd name="connsiteX68" fmla="*/ 154927 w 608725"/>
                <a:gd name="connsiteY68" fmla="*/ 287206 h 579764"/>
                <a:gd name="connsiteX69" fmla="*/ 214983 w 608725"/>
                <a:gd name="connsiteY69" fmla="*/ 326658 h 579764"/>
                <a:gd name="connsiteX70" fmla="*/ 226995 w 608725"/>
                <a:gd name="connsiteY70" fmla="*/ 308518 h 579764"/>
                <a:gd name="connsiteX71" fmla="*/ 227392 w 608725"/>
                <a:gd name="connsiteY71" fmla="*/ 285521 h 579764"/>
                <a:gd name="connsiteX72" fmla="*/ 280102 w 608725"/>
                <a:gd name="connsiteY72" fmla="*/ 199480 h 579764"/>
                <a:gd name="connsiteX73" fmla="*/ 284768 w 608725"/>
                <a:gd name="connsiteY73" fmla="*/ 194028 h 579764"/>
                <a:gd name="connsiteX74" fmla="*/ 340059 w 608725"/>
                <a:gd name="connsiteY74" fmla="*/ 146349 h 579764"/>
                <a:gd name="connsiteX75" fmla="*/ 376986 w 608725"/>
                <a:gd name="connsiteY75" fmla="*/ 115620 h 579764"/>
                <a:gd name="connsiteX76" fmla="*/ 421974 w 608725"/>
                <a:gd name="connsiteY76" fmla="*/ 0 h 579764"/>
                <a:gd name="connsiteX77" fmla="*/ 472534 w 608725"/>
                <a:gd name="connsiteY77" fmla="*/ 50525 h 579764"/>
                <a:gd name="connsiteX78" fmla="*/ 421974 w 608725"/>
                <a:gd name="connsiteY78" fmla="*/ 101050 h 579764"/>
                <a:gd name="connsiteX79" fmla="*/ 371414 w 608725"/>
                <a:gd name="connsiteY79" fmla="*/ 50525 h 579764"/>
                <a:gd name="connsiteX80" fmla="*/ 421974 w 608725"/>
                <a:gd name="connsiteY80" fmla="*/ 0 h 5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725" h="579764">
                  <a:moveTo>
                    <a:pt x="84646" y="529469"/>
                  </a:moveTo>
                  <a:cubicBezTo>
                    <a:pt x="78095" y="530857"/>
                    <a:pt x="73826" y="537300"/>
                    <a:pt x="75216" y="543941"/>
                  </a:cubicBezTo>
                  <a:cubicBezTo>
                    <a:pt x="76507" y="550285"/>
                    <a:pt x="82860" y="554746"/>
                    <a:pt x="89610" y="553358"/>
                  </a:cubicBezTo>
                  <a:cubicBezTo>
                    <a:pt x="96261" y="551970"/>
                    <a:pt x="100430" y="545527"/>
                    <a:pt x="99040" y="538985"/>
                  </a:cubicBezTo>
                  <a:cubicBezTo>
                    <a:pt x="97750" y="532542"/>
                    <a:pt x="91396" y="528081"/>
                    <a:pt x="84646" y="529469"/>
                  </a:cubicBezTo>
                  <a:close/>
                  <a:moveTo>
                    <a:pt x="455951" y="488242"/>
                  </a:moveTo>
                  <a:lnTo>
                    <a:pt x="512338" y="488242"/>
                  </a:lnTo>
                  <a:lnTo>
                    <a:pt x="525541" y="546252"/>
                  </a:lnTo>
                  <a:cubicBezTo>
                    <a:pt x="528916" y="561028"/>
                    <a:pt x="519584" y="575704"/>
                    <a:pt x="504793" y="579075"/>
                  </a:cubicBezTo>
                  <a:cubicBezTo>
                    <a:pt x="490001" y="582447"/>
                    <a:pt x="475309" y="573126"/>
                    <a:pt x="471934" y="558350"/>
                  </a:cubicBezTo>
                  <a:close/>
                  <a:moveTo>
                    <a:pt x="553328" y="304772"/>
                  </a:moveTo>
                  <a:cubicBezTo>
                    <a:pt x="558689" y="306457"/>
                    <a:pt x="562462" y="311313"/>
                    <a:pt x="562462" y="317160"/>
                  </a:cubicBezTo>
                  <a:lnTo>
                    <a:pt x="562462" y="350362"/>
                  </a:lnTo>
                  <a:lnTo>
                    <a:pt x="592841" y="350362"/>
                  </a:lnTo>
                  <a:cubicBezTo>
                    <a:pt x="601378" y="350362"/>
                    <a:pt x="608725" y="357398"/>
                    <a:pt x="608725" y="366318"/>
                  </a:cubicBezTo>
                  <a:lnTo>
                    <a:pt x="608725" y="452740"/>
                  </a:lnTo>
                  <a:cubicBezTo>
                    <a:pt x="608725" y="461560"/>
                    <a:pt x="601577" y="468696"/>
                    <a:pt x="592841" y="468696"/>
                  </a:cubicBezTo>
                  <a:lnTo>
                    <a:pt x="434294" y="468696"/>
                  </a:lnTo>
                  <a:cubicBezTo>
                    <a:pt x="425558" y="468696"/>
                    <a:pt x="418410" y="461560"/>
                    <a:pt x="418410" y="452740"/>
                  </a:cubicBezTo>
                  <a:lnTo>
                    <a:pt x="418410" y="366318"/>
                  </a:lnTo>
                  <a:cubicBezTo>
                    <a:pt x="418410" y="357497"/>
                    <a:pt x="425558" y="350362"/>
                    <a:pt x="434294" y="350362"/>
                  </a:cubicBezTo>
                  <a:lnTo>
                    <a:pt x="464673" y="350362"/>
                  </a:lnTo>
                  <a:lnTo>
                    <a:pt x="464673" y="323702"/>
                  </a:lnTo>
                  <a:lnTo>
                    <a:pt x="490783" y="335297"/>
                  </a:lnTo>
                  <a:lnTo>
                    <a:pt x="490783" y="350362"/>
                  </a:lnTo>
                  <a:lnTo>
                    <a:pt x="536352" y="350362"/>
                  </a:lnTo>
                  <a:lnTo>
                    <a:pt x="536352" y="330639"/>
                  </a:lnTo>
                  <a:cubicBezTo>
                    <a:pt x="542408" y="326080"/>
                    <a:pt x="547371" y="320035"/>
                    <a:pt x="550648" y="312899"/>
                  </a:cubicBezTo>
                  <a:cubicBezTo>
                    <a:pt x="551839" y="310223"/>
                    <a:pt x="552732" y="307547"/>
                    <a:pt x="553328" y="304772"/>
                  </a:cubicBezTo>
                  <a:close/>
                  <a:moveTo>
                    <a:pt x="376986" y="115620"/>
                  </a:moveTo>
                  <a:lnTo>
                    <a:pt x="437738" y="120874"/>
                  </a:lnTo>
                  <a:cubicBezTo>
                    <a:pt x="456499" y="122460"/>
                    <a:pt x="470396" y="139014"/>
                    <a:pt x="468808" y="157748"/>
                  </a:cubicBezTo>
                  <a:lnTo>
                    <a:pt x="463050" y="224559"/>
                  </a:lnTo>
                  <a:lnTo>
                    <a:pt x="432079" y="155766"/>
                  </a:lnTo>
                  <a:lnTo>
                    <a:pt x="446572" y="241509"/>
                  </a:lnTo>
                  <a:lnTo>
                    <a:pt x="518938" y="273725"/>
                  </a:lnTo>
                  <a:cubicBezTo>
                    <a:pt x="531842" y="279474"/>
                    <a:pt x="536607" y="295731"/>
                    <a:pt x="528368" y="307626"/>
                  </a:cubicBezTo>
                  <a:cubicBezTo>
                    <a:pt x="522213" y="316547"/>
                    <a:pt x="510401" y="320017"/>
                    <a:pt x="500275" y="315457"/>
                  </a:cubicBezTo>
                  <a:lnTo>
                    <a:pt x="416693" y="278285"/>
                  </a:lnTo>
                  <a:cubicBezTo>
                    <a:pt x="409645" y="275212"/>
                    <a:pt x="404682" y="268769"/>
                    <a:pt x="403391" y="261235"/>
                  </a:cubicBezTo>
                  <a:lnTo>
                    <a:pt x="387409" y="166471"/>
                  </a:lnTo>
                  <a:lnTo>
                    <a:pt x="381453" y="259848"/>
                  </a:lnTo>
                  <a:cubicBezTo>
                    <a:pt x="380758" y="271049"/>
                    <a:pt x="389097" y="290081"/>
                    <a:pt x="407759" y="298308"/>
                  </a:cubicBezTo>
                  <a:lnTo>
                    <a:pt x="445083" y="314961"/>
                  </a:lnTo>
                  <a:cubicBezTo>
                    <a:pt x="444984" y="316646"/>
                    <a:pt x="444984" y="315853"/>
                    <a:pt x="444984" y="330821"/>
                  </a:cubicBezTo>
                  <a:cubicBezTo>
                    <a:pt x="441013" y="330821"/>
                    <a:pt x="438432" y="330821"/>
                    <a:pt x="434263" y="330821"/>
                  </a:cubicBezTo>
                  <a:cubicBezTo>
                    <a:pt x="422550" y="330821"/>
                    <a:pt x="412127" y="336571"/>
                    <a:pt x="405674" y="345294"/>
                  </a:cubicBezTo>
                  <a:lnTo>
                    <a:pt x="397435" y="327253"/>
                  </a:lnTo>
                  <a:lnTo>
                    <a:pt x="382942" y="325964"/>
                  </a:lnTo>
                  <a:lnTo>
                    <a:pt x="398527" y="425288"/>
                  </a:lnTo>
                  <a:cubicBezTo>
                    <a:pt x="399321" y="430343"/>
                    <a:pt x="398626" y="435101"/>
                    <a:pt x="397138" y="439166"/>
                  </a:cubicBezTo>
                  <a:lnTo>
                    <a:pt x="350780" y="561982"/>
                  </a:lnTo>
                  <a:cubicBezTo>
                    <a:pt x="345420" y="576157"/>
                    <a:pt x="329537" y="583294"/>
                    <a:pt x="315342" y="577941"/>
                  </a:cubicBezTo>
                  <a:cubicBezTo>
                    <a:pt x="301147" y="572588"/>
                    <a:pt x="294000" y="556728"/>
                    <a:pt x="299360" y="542553"/>
                  </a:cubicBezTo>
                  <a:lnTo>
                    <a:pt x="343136" y="426577"/>
                  </a:lnTo>
                  <a:lnTo>
                    <a:pt x="326758" y="322198"/>
                  </a:lnTo>
                  <a:cubicBezTo>
                    <a:pt x="326658" y="321900"/>
                    <a:pt x="334500" y="211474"/>
                    <a:pt x="334500" y="211474"/>
                  </a:cubicBezTo>
                  <a:lnTo>
                    <a:pt x="317327" y="226343"/>
                  </a:lnTo>
                  <a:lnTo>
                    <a:pt x="266503" y="309311"/>
                  </a:lnTo>
                  <a:cubicBezTo>
                    <a:pt x="262830" y="315259"/>
                    <a:pt x="256973" y="318926"/>
                    <a:pt x="250719" y="319918"/>
                  </a:cubicBezTo>
                  <a:cubicBezTo>
                    <a:pt x="187089" y="416565"/>
                    <a:pt x="209027" y="383160"/>
                    <a:pt x="119191" y="520448"/>
                  </a:cubicBezTo>
                  <a:cubicBezTo>
                    <a:pt x="121772" y="524413"/>
                    <a:pt x="123658" y="528874"/>
                    <a:pt x="124651" y="533731"/>
                  </a:cubicBezTo>
                  <a:cubicBezTo>
                    <a:pt x="128919" y="554448"/>
                    <a:pt x="115618" y="574670"/>
                    <a:pt x="94871" y="578932"/>
                  </a:cubicBezTo>
                  <a:cubicBezTo>
                    <a:pt x="73926" y="583294"/>
                    <a:pt x="53874" y="569516"/>
                    <a:pt x="49605" y="549195"/>
                  </a:cubicBezTo>
                  <a:cubicBezTo>
                    <a:pt x="48613" y="544338"/>
                    <a:pt x="48513" y="539481"/>
                    <a:pt x="49407" y="534723"/>
                  </a:cubicBezTo>
                  <a:lnTo>
                    <a:pt x="9799" y="508653"/>
                  </a:lnTo>
                  <a:cubicBezTo>
                    <a:pt x="-227" y="502110"/>
                    <a:pt x="-3006" y="488629"/>
                    <a:pt x="3546" y="478618"/>
                  </a:cubicBezTo>
                  <a:lnTo>
                    <a:pt x="124750" y="293451"/>
                  </a:lnTo>
                  <a:cubicBezTo>
                    <a:pt x="131401" y="283439"/>
                    <a:pt x="144901" y="280565"/>
                    <a:pt x="154927" y="287206"/>
                  </a:cubicBezTo>
                  <a:lnTo>
                    <a:pt x="214983" y="326658"/>
                  </a:lnTo>
                  <a:lnTo>
                    <a:pt x="226995" y="308518"/>
                  </a:lnTo>
                  <a:cubicBezTo>
                    <a:pt x="223123" y="301579"/>
                    <a:pt x="223024" y="292757"/>
                    <a:pt x="227392" y="285521"/>
                  </a:cubicBezTo>
                  <a:lnTo>
                    <a:pt x="280102" y="199480"/>
                  </a:lnTo>
                  <a:cubicBezTo>
                    <a:pt x="281393" y="197399"/>
                    <a:pt x="282882" y="195614"/>
                    <a:pt x="284768" y="194028"/>
                  </a:cubicBezTo>
                  <a:lnTo>
                    <a:pt x="340059" y="146349"/>
                  </a:lnTo>
                  <a:cubicBezTo>
                    <a:pt x="341846" y="127812"/>
                    <a:pt x="358324" y="114034"/>
                    <a:pt x="376986" y="115620"/>
                  </a:cubicBezTo>
                  <a:close/>
                  <a:moveTo>
                    <a:pt x="421974" y="0"/>
                  </a:moveTo>
                  <a:cubicBezTo>
                    <a:pt x="449898" y="0"/>
                    <a:pt x="472534" y="22621"/>
                    <a:pt x="472534" y="50525"/>
                  </a:cubicBezTo>
                  <a:cubicBezTo>
                    <a:pt x="472534" y="78429"/>
                    <a:pt x="449898" y="101050"/>
                    <a:pt x="421974" y="101050"/>
                  </a:cubicBezTo>
                  <a:cubicBezTo>
                    <a:pt x="394050" y="101050"/>
                    <a:pt x="371414" y="78429"/>
                    <a:pt x="371414" y="50525"/>
                  </a:cubicBezTo>
                  <a:cubicBezTo>
                    <a:pt x="371414" y="22621"/>
                    <a:pt x="394050" y="0"/>
                    <a:pt x="421974" y="0"/>
                  </a:cubicBezTo>
                  <a:close/>
                </a:path>
              </a:pathLst>
            </a:custGeom>
            <a:solidFill>
              <a:schemeClr val="bg1"/>
            </a:solidFill>
            <a:ln>
              <a:noFill/>
            </a:ln>
          </p:spPr>
          <p:txBody>
            <a:bodyPr wrap="square" lIns="91440" tIns="45720" rIns="91440" bIns="45720">
              <a:normAutofit fontScale="70000" lnSpcReduction="20000"/>
            </a:bodyPr>
            <a:lstStyle/>
            <a:p>
              <a:pPr>
                <a:lnSpc>
                  <a:spcPct val="120000"/>
                </a:lnSpc>
              </a:pPr>
              <a:endParaRPr lang="zh-CN" altLang="en-US">
                <a:latin typeface="微软雅黑" panose="020B0503020204020204" charset="-122"/>
                <a:ea typeface="微软雅黑" panose="020B0503020204020204" charset="-122"/>
              </a:endParaRPr>
            </a:p>
          </p:txBody>
        </p:sp>
        <p:sp>
          <p:nvSpPr>
            <p:cNvPr id="49" name="ïşḷïdé"/>
            <p:cNvSpPr/>
            <p:nvPr/>
          </p:nvSpPr>
          <p:spPr>
            <a:xfrm>
              <a:off x="5279473" y="3638095"/>
              <a:ext cx="1433195" cy="713105"/>
            </a:xfrm>
            <a:prstGeom prst="rect">
              <a:avLst/>
            </a:prstGeom>
            <a:noFill/>
          </p:spPr>
          <p:txBody>
            <a:bodyPr wrap="square" lIns="91440" tIns="45720" rIns="91440" bIns="45720" anchor="ctr">
              <a:normAutofit lnSpcReduction="10000"/>
            </a:bodyPr>
            <a:lstStyle/>
            <a:p>
              <a:pPr lvl="0" algn="ctr" defTabSz="914400">
                <a:spcBef>
                  <a:spcPct val="0"/>
                </a:spcBef>
                <a:defRPr/>
              </a:pPr>
              <a:r>
                <a:rPr lang="zh-CN" altLang="en-US" sz="2000" b="1" u="sng" dirty="0">
                  <a:latin typeface="微软雅黑" panose="020B0503020204020204" charset="-122"/>
                  <a:ea typeface="微软雅黑" panose="020B0503020204020204" charset="-122"/>
                </a:rPr>
                <a:t>证券市场的</a:t>
              </a:r>
              <a:r>
                <a:rPr lang="zh-CN" altLang="en-US" sz="2000" b="1" u="sng" dirty="0">
                  <a:latin typeface="微软雅黑" panose="020B0503020204020204" charset="-122"/>
                  <a:ea typeface="微软雅黑" panose="020B0503020204020204" charset="-122"/>
                </a:rPr>
                <a:t>主体</a:t>
              </a:r>
              <a:endParaRPr lang="zh-CN" altLang="en-US" sz="2000" b="1" u="sng" dirty="0">
                <a:latin typeface="微软雅黑" panose="020B0503020204020204" charset="-122"/>
                <a:ea typeface="微软雅黑" panose="020B0503020204020204" charset="-122"/>
              </a:endParaRPr>
            </a:p>
          </p:txBody>
        </p:sp>
      </p:grpSp>
      <p:grpSp>
        <p:nvGrpSpPr>
          <p:cNvPr id="50" name="ïŝ1íďe"/>
          <p:cNvGrpSpPr/>
          <p:nvPr/>
        </p:nvGrpSpPr>
        <p:grpSpPr>
          <a:xfrm>
            <a:off x="7421140" y="1779141"/>
            <a:ext cx="2578029" cy="1046002"/>
            <a:chOff x="3032743" y="3092870"/>
            <a:chExt cx="2578029" cy="1046002"/>
          </a:xfrm>
        </p:grpSpPr>
        <p:sp>
          <p:nvSpPr>
            <p:cNvPr id="51" name="îṩḻide"/>
            <p:cNvSpPr txBox="1"/>
            <p:nvPr/>
          </p:nvSpPr>
          <p:spPr>
            <a:xfrm>
              <a:off x="3032743" y="3413864"/>
              <a:ext cx="2578029" cy="725008"/>
            </a:xfrm>
            <a:prstGeom prst="rect">
              <a:avLst/>
            </a:prstGeom>
            <a:noFill/>
          </p:spPr>
          <p:txBody>
            <a:bodyPr wrap="square" lIns="91440" tIns="45720" rIns="91440" bIns="45720" anchor="t">
              <a:noAutofit/>
            </a:bodyPr>
            <a:lstStyle/>
            <a:p>
              <a:r>
                <a:rPr lang="zh-CN" altLang="en-US" sz="1600" dirty="0">
                  <a:latin typeface="微软雅黑" panose="020B0503020204020204" charset="-122"/>
                  <a:ea typeface="微软雅黑" panose="020B0503020204020204" charset="-122"/>
                  <a:cs typeface="微软雅黑" panose="020B0503020204020204" charset="-122"/>
                </a:rPr>
                <a:t>证券</a:t>
              </a:r>
              <a:r>
                <a:rPr lang="zh-CN" altLang="en-US" sz="1600" dirty="0">
                  <a:latin typeface="微软雅黑" panose="020B0503020204020204" charset="-122"/>
                  <a:ea typeface="微软雅黑" panose="020B0503020204020204" charset="-122"/>
                  <a:cs typeface="微软雅黑" panose="020B0503020204020204" charset="-122"/>
                </a:rPr>
                <a:t>市场买卖者，也是证券融资方式的资金供给者</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52" name="îṥḻïḓè"/>
            <p:cNvSpPr/>
            <p:nvPr/>
          </p:nvSpPr>
          <p:spPr>
            <a:xfrm>
              <a:off x="3032743" y="3092870"/>
              <a:ext cx="1505585" cy="321310"/>
            </a:xfrm>
            <a:prstGeom prst="rect">
              <a:avLst/>
            </a:prstGeom>
            <a:noFill/>
          </p:spPr>
          <p:txBody>
            <a:bodyPr wrap="square" lIns="91440" tIns="45720" rIns="91440" bIns="45720" anchor="b">
              <a:noAutofit/>
            </a:bodyPr>
            <a:lstStyle/>
            <a:p>
              <a:pPr lvl="0" algn="r" defTabSz="914400">
                <a:lnSpc>
                  <a:spcPct val="110000"/>
                </a:lnSpc>
                <a:spcBef>
                  <a:spcPct val="0"/>
                </a:spcBef>
                <a:defRPr/>
              </a:pPr>
              <a:r>
                <a:rPr lang="zh-CN" altLang="en-US" sz="2000" b="1" dirty="0">
                  <a:latin typeface="微软雅黑" panose="020B0503020204020204" charset="-122"/>
                  <a:ea typeface="微软雅黑" panose="020B0503020204020204" charset="-122"/>
                  <a:sym typeface="+mn-ea"/>
                </a:rPr>
                <a:t>投资者</a:t>
              </a:r>
              <a:endParaRPr lang="zh-CN" altLang="en-US" sz="2000" b="1" dirty="0">
                <a:latin typeface="微软雅黑" panose="020B0503020204020204" charset="-122"/>
                <a:ea typeface="微软雅黑" panose="020B0503020204020204" charset="-122"/>
                <a:sym typeface="+mn-ea"/>
              </a:endParaRPr>
            </a:p>
          </p:txBody>
        </p:sp>
      </p:grpSp>
      <p:grpSp>
        <p:nvGrpSpPr>
          <p:cNvPr id="53" name="is1îḓê"/>
          <p:cNvGrpSpPr/>
          <p:nvPr/>
        </p:nvGrpSpPr>
        <p:grpSpPr>
          <a:xfrm>
            <a:off x="1946859" y="1779141"/>
            <a:ext cx="2578100" cy="1046480"/>
            <a:chOff x="3032743" y="3092870"/>
            <a:chExt cx="2578100" cy="1046480"/>
          </a:xfrm>
        </p:grpSpPr>
        <p:sp>
          <p:nvSpPr>
            <p:cNvPr id="54" name="ïṥḷíḍe"/>
            <p:cNvSpPr txBox="1"/>
            <p:nvPr/>
          </p:nvSpPr>
          <p:spPr>
            <a:xfrm>
              <a:off x="3977623" y="3414180"/>
              <a:ext cx="1633220" cy="725170"/>
            </a:xfrm>
            <a:prstGeom prst="rect">
              <a:avLst/>
            </a:prstGeom>
            <a:noFill/>
          </p:spPr>
          <p:txBody>
            <a:bodyPr wrap="square" lIns="91440" tIns="45720" rIns="91440" bIns="45720" anchor="t">
              <a:noAutofit/>
            </a:bodyPr>
            <a:lstStyle/>
            <a:p>
              <a:pPr algn="l"/>
              <a:r>
                <a:rPr lang="zh-CN" altLang="en-US" sz="1600" dirty="0">
                  <a:latin typeface="微软雅黑" panose="020B0503020204020204" charset="-122"/>
                  <a:ea typeface="微软雅黑" panose="020B0503020204020204" charset="-122"/>
                  <a:cs typeface="微软雅黑" panose="020B0503020204020204" charset="-122"/>
                </a:rPr>
                <a:t>证券市场上发行证券的单位</a:t>
              </a:r>
              <a:endParaRPr lang="zh-CN" altLang="en-US" sz="1600" dirty="0">
                <a:latin typeface="微软雅黑" panose="020B0503020204020204" charset="-122"/>
                <a:ea typeface="微软雅黑" panose="020B0503020204020204" charset="-122"/>
                <a:cs typeface="微软雅黑" panose="020B0503020204020204" charset="-122"/>
              </a:endParaRPr>
            </a:p>
            <a:p>
              <a:pPr algn="l"/>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55" name="íşļíďe"/>
            <p:cNvSpPr/>
            <p:nvPr/>
          </p:nvSpPr>
          <p:spPr>
            <a:xfrm>
              <a:off x="3032743" y="3092870"/>
              <a:ext cx="2578029" cy="320994"/>
            </a:xfrm>
            <a:prstGeom prst="rect">
              <a:avLst/>
            </a:prstGeom>
            <a:noFill/>
          </p:spPr>
          <p:txBody>
            <a:bodyPr wrap="square" lIns="91440" tIns="45720" rIns="91440" bIns="45720" anchor="b">
              <a:noAutofit/>
            </a:bodyPr>
            <a:lstStyle/>
            <a:p>
              <a:pPr lvl="0" algn="r" defTabSz="914400">
                <a:lnSpc>
                  <a:spcPct val="110000"/>
                </a:lnSpc>
                <a:spcBef>
                  <a:spcPct val="0"/>
                </a:spcBef>
                <a:defRPr/>
              </a:pPr>
              <a:r>
                <a:rPr lang="zh-CN" altLang="en-US" sz="2000" b="1" dirty="0">
                  <a:latin typeface="微软雅黑" panose="020B0503020204020204" charset="-122"/>
                  <a:ea typeface="微软雅黑" panose="020B0503020204020204" charset="-122"/>
                </a:rPr>
                <a:t>证券发行人</a:t>
              </a:r>
              <a:endParaRPr lang="zh-CN" altLang="en-US" sz="2000" b="1" dirty="0">
                <a:latin typeface="微软雅黑" panose="020B0503020204020204" charset="-122"/>
                <a:ea typeface="微软雅黑" panose="020B0503020204020204" charset="-122"/>
              </a:endParaRPr>
            </a:p>
          </p:txBody>
        </p:sp>
      </p:grpSp>
      <p:grpSp>
        <p:nvGrpSpPr>
          <p:cNvPr id="56" name="íṡlíďé"/>
          <p:cNvGrpSpPr/>
          <p:nvPr/>
        </p:nvGrpSpPr>
        <p:grpSpPr>
          <a:xfrm>
            <a:off x="7434475" y="4779618"/>
            <a:ext cx="2802184" cy="1046002"/>
            <a:chOff x="3032743" y="3092870"/>
            <a:chExt cx="2802184" cy="1046002"/>
          </a:xfrm>
        </p:grpSpPr>
        <p:sp>
          <p:nvSpPr>
            <p:cNvPr id="57" name="iśļíḑé"/>
            <p:cNvSpPr txBox="1"/>
            <p:nvPr/>
          </p:nvSpPr>
          <p:spPr>
            <a:xfrm>
              <a:off x="3032743" y="3413864"/>
              <a:ext cx="2578029" cy="725008"/>
            </a:xfrm>
            <a:prstGeom prst="rect">
              <a:avLst/>
            </a:prstGeom>
            <a:noFill/>
          </p:spPr>
          <p:txBody>
            <a:bodyPr wrap="square" lIns="91440" tIns="45720" rIns="91440" bIns="45720" anchor="t">
              <a:noAutofit/>
            </a:bodyPr>
            <a:lstStyle/>
            <a:p>
              <a:r>
                <a:rPr lang="zh-CN" altLang="en-US" sz="1600" dirty="0">
                  <a:latin typeface="微软雅黑" panose="020B0503020204020204" charset="-122"/>
                  <a:ea typeface="微软雅黑" panose="020B0503020204020204" charset="-122"/>
                  <a:cs typeface="微软雅黑" panose="020B0503020204020204" charset="-122"/>
                </a:rPr>
                <a:t>代表政府对证券市场进行监督管理的机构</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58" name="ïṡḷîďe"/>
            <p:cNvSpPr/>
            <p:nvPr/>
          </p:nvSpPr>
          <p:spPr>
            <a:xfrm>
              <a:off x="3256898" y="3092870"/>
              <a:ext cx="2578029" cy="320994"/>
            </a:xfrm>
            <a:prstGeom prst="rect">
              <a:avLst/>
            </a:prstGeom>
            <a:noFill/>
          </p:spPr>
          <p:txBody>
            <a:bodyPr wrap="square" lIns="91440" tIns="45720" rIns="91440" bIns="45720" anchor="b">
              <a:noAutofit/>
            </a:bodyPr>
            <a:lstStyle/>
            <a:p>
              <a:pPr lvl="0" defTabSz="914400">
                <a:lnSpc>
                  <a:spcPct val="110000"/>
                </a:lnSpc>
                <a:spcBef>
                  <a:spcPct val="0"/>
                </a:spcBef>
                <a:defRPr/>
              </a:pPr>
              <a:r>
                <a:rPr lang="zh-CN" altLang="en-US" sz="2000" b="1" dirty="0">
                  <a:latin typeface="微软雅黑" panose="020B0503020204020204" charset="-122"/>
                  <a:ea typeface="微软雅黑" panose="020B0503020204020204" charset="-122"/>
                </a:rPr>
                <a:t>证券监管机构</a:t>
              </a:r>
              <a:endParaRPr lang="zh-CN" altLang="en-US" sz="2000" b="1" dirty="0">
                <a:latin typeface="微软雅黑" panose="020B0503020204020204" charset="-122"/>
                <a:ea typeface="微软雅黑" panose="020B0503020204020204" charset="-122"/>
              </a:endParaRPr>
            </a:p>
          </p:txBody>
        </p:sp>
      </p:grpSp>
      <p:grpSp>
        <p:nvGrpSpPr>
          <p:cNvPr id="59" name="îṥ1ïḑe"/>
          <p:cNvGrpSpPr/>
          <p:nvPr/>
        </p:nvGrpSpPr>
        <p:grpSpPr>
          <a:xfrm>
            <a:off x="1983054" y="4793588"/>
            <a:ext cx="2578029" cy="1046002"/>
            <a:chOff x="3032743" y="3092870"/>
            <a:chExt cx="2578029" cy="1046002"/>
          </a:xfrm>
        </p:grpSpPr>
        <p:sp>
          <p:nvSpPr>
            <p:cNvPr id="60" name="iṡlíḓé"/>
            <p:cNvSpPr txBox="1"/>
            <p:nvPr/>
          </p:nvSpPr>
          <p:spPr>
            <a:xfrm>
              <a:off x="3032743" y="3413864"/>
              <a:ext cx="2578029" cy="725008"/>
            </a:xfrm>
            <a:prstGeom prst="rect">
              <a:avLst/>
            </a:prstGeom>
            <a:noFill/>
          </p:spPr>
          <p:txBody>
            <a:bodyPr wrap="square" lIns="91440" tIns="45720" rIns="91440" bIns="45720" anchor="t">
              <a:noAutofit/>
            </a:bodyPr>
            <a:lstStyle/>
            <a:p>
              <a:pPr algn="r"/>
              <a:r>
                <a:rPr lang="zh-CN" altLang="en-US" sz="1600" dirty="0">
                  <a:latin typeface="微软雅黑" panose="020B0503020204020204" charset="-122"/>
                  <a:ea typeface="微软雅黑" panose="020B0503020204020204" charset="-122"/>
                  <a:cs typeface="微软雅黑" panose="020B0503020204020204" charset="-122"/>
                </a:rPr>
                <a:t>通常是指证券业行业协会</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61" name="ï$líḋè"/>
            <p:cNvSpPr/>
            <p:nvPr/>
          </p:nvSpPr>
          <p:spPr>
            <a:xfrm>
              <a:off x="3032743" y="3092870"/>
              <a:ext cx="2340610" cy="321310"/>
            </a:xfrm>
            <a:prstGeom prst="rect">
              <a:avLst/>
            </a:prstGeom>
            <a:noFill/>
          </p:spPr>
          <p:txBody>
            <a:bodyPr wrap="square" lIns="91440" tIns="45720" rIns="91440" bIns="45720" anchor="b">
              <a:noAutofit/>
            </a:bodyPr>
            <a:lstStyle/>
            <a:p>
              <a:pPr lvl="0" algn="r" defTabSz="914400">
                <a:lnSpc>
                  <a:spcPct val="110000"/>
                </a:lnSpc>
                <a:spcBef>
                  <a:spcPct val="0"/>
                </a:spcBef>
                <a:defRPr/>
              </a:pPr>
              <a:r>
                <a:rPr lang="zh-CN" altLang="en-US" sz="2000" b="1" dirty="0">
                  <a:latin typeface="微软雅黑" panose="020B0503020204020204" charset="-122"/>
                  <a:ea typeface="微软雅黑" panose="020B0503020204020204" charset="-122"/>
                </a:rPr>
                <a:t>证券自律性组织</a:t>
              </a:r>
              <a:endParaRPr lang="zh-CN" altLang="en-US" sz="2000" b="1" dirty="0">
                <a:latin typeface="微软雅黑" panose="020B0503020204020204" charset="-122"/>
                <a:ea typeface="微软雅黑" panose="020B0503020204020204" charset="-122"/>
              </a:endParaRPr>
            </a:p>
          </p:txBody>
        </p:sp>
      </p:grpSp>
      <p:grpSp>
        <p:nvGrpSpPr>
          <p:cNvPr id="62" name="îŝ1íďe"/>
          <p:cNvGrpSpPr/>
          <p:nvPr/>
        </p:nvGrpSpPr>
        <p:grpSpPr>
          <a:xfrm>
            <a:off x="1043418" y="3232005"/>
            <a:ext cx="2578100" cy="1046480"/>
            <a:chOff x="3032743" y="3092870"/>
            <a:chExt cx="2578100" cy="1046480"/>
          </a:xfrm>
        </p:grpSpPr>
        <p:sp>
          <p:nvSpPr>
            <p:cNvPr id="63" name="íṩľîḍe"/>
            <p:cNvSpPr txBox="1"/>
            <p:nvPr/>
          </p:nvSpPr>
          <p:spPr>
            <a:xfrm>
              <a:off x="3287378" y="3414180"/>
              <a:ext cx="2323465" cy="725170"/>
            </a:xfrm>
            <a:prstGeom prst="rect">
              <a:avLst/>
            </a:prstGeom>
            <a:noFill/>
          </p:spPr>
          <p:txBody>
            <a:bodyPr wrap="square" lIns="91440" tIns="45720" rIns="91440" bIns="45720" anchor="t">
              <a:noAutofit/>
            </a:bodyPr>
            <a:lstStyle/>
            <a:p>
              <a:pPr algn="l"/>
              <a:r>
                <a:rPr lang="zh-CN" altLang="en-US" sz="1600" dirty="0">
                  <a:latin typeface="微软雅黑" panose="020B0503020204020204" charset="-122"/>
                  <a:ea typeface="微软雅黑" panose="020B0503020204020204" charset="-122"/>
                  <a:cs typeface="微软雅黑" panose="020B0503020204020204" charset="-122"/>
                </a:rPr>
                <a:t>为证券发行和交易提供服务的各种中介机构</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64" name="ï$ļïdê"/>
            <p:cNvSpPr/>
            <p:nvPr/>
          </p:nvSpPr>
          <p:spPr>
            <a:xfrm>
              <a:off x="3032743" y="3092870"/>
              <a:ext cx="2232025" cy="321310"/>
            </a:xfrm>
            <a:prstGeom prst="rect">
              <a:avLst/>
            </a:prstGeom>
            <a:noFill/>
          </p:spPr>
          <p:txBody>
            <a:bodyPr wrap="square" lIns="91440" tIns="45720" rIns="91440" bIns="45720" anchor="b">
              <a:noAutofit/>
            </a:bodyPr>
            <a:lstStyle/>
            <a:p>
              <a:pPr lvl="0" algn="r" defTabSz="914400">
                <a:lnSpc>
                  <a:spcPct val="110000"/>
                </a:lnSpc>
                <a:spcBef>
                  <a:spcPct val="0"/>
                </a:spcBef>
                <a:defRPr/>
              </a:pPr>
              <a:r>
                <a:rPr lang="zh-CN" altLang="en-US" sz="2000" b="1" dirty="0">
                  <a:latin typeface="微软雅黑" panose="020B0503020204020204" charset="-122"/>
                  <a:ea typeface="微软雅黑" panose="020B0503020204020204" charset="-122"/>
                </a:rPr>
                <a:t>证券中介机构</a:t>
              </a:r>
              <a:endParaRPr lang="zh-CN" altLang="en-US" sz="2000" b="1" dirty="0">
                <a:latin typeface="微软雅黑" panose="020B0503020204020204" charset="-122"/>
                <a:ea typeface="微软雅黑" panose="020B0503020204020204" charset="-122"/>
              </a:endParaRPr>
            </a:p>
          </p:txBody>
        </p:sp>
      </p:grpSp>
      <p:grpSp>
        <p:nvGrpSpPr>
          <p:cNvPr id="65" name="iṧḷïḓè"/>
          <p:cNvGrpSpPr/>
          <p:nvPr/>
        </p:nvGrpSpPr>
        <p:grpSpPr>
          <a:xfrm>
            <a:off x="8370528" y="3232005"/>
            <a:ext cx="2682804" cy="1046480"/>
            <a:chOff x="2927968" y="3092870"/>
            <a:chExt cx="2682804" cy="1046480"/>
          </a:xfrm>
        </p:grpSpPr>
        <p:sp>
          <p:nvSpPr>
            <p:cNvPr id="66" name="í$ḻídè"/>
            <p:cNvSpPr txBox="1"/>
            <p:nvPr/>
          </p:nvSpPr>
          <p:spPr>
            <a:xfrm>
              <a:off x="2927968" y="3414180"/>
              <a:ext cx="2512695" cy="725170"/>
            </a:xfrm>
            <a:prstGeom prst="rect">
              <a:avLst/>
            </a:prstGeom>
            <a:noFill/>
          </p:spPr>
          <p:txBody>
            <a:bodyPr wrap="square" lIns="91440" tIns="45720" rIns="91440" bIns="45720" anchor="t">
              <a:noAutofit/>
            </a:bodyPr>
            <a:lstStyle/>
            <a:p>
              <a:r>
                <a:rPr lang="zh-CN" altLang="en-US" sz="1600" dirty="0">
                  <a:latin typeface="微软雅黑" panose="020B0503020204020204" charset="-122"/>
                  <a:ea typeface="微软雅黑" panose="020B0503020204020204" charset="-122"/>
                  <a:cs typeface="微软雅黑" panose="020B0503020204020204" charset="-122"/>
                </a:rPr>
                <a:t>为证券发行和交易提供场所和设施的服务机构</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67" name="îSļîḍe"/>
            <p:cNvSpPr/>
            <p:nvPr/>
          </p:nvSpPr>
          <p:spPr>
            <a:xfrm>
              <a:off x="3032743" y="3092870"/>
              <a:ext cx="2578029" cy="320994"/>
            </a:xfrm>
            <a:prstGeom prst="rect">
              <a:avLst/>
            </a:prstGeom>
            <a:noFill/>
          </p:spPr>
          <p:txBody>
            <a:bodyPr wrap="square" lIns="91440" tIns="45720" rIns="91440" bIns="45720" anchor="b">
              <a:noAutofit/>
            </a:bodyPr>
            <a:lstStyle/>
            <a:p>
              <a:pPr lvl="0" defTabSz="914400">
                <a:lnSpc>
                  <a:spcPct val="110000"/>
                </a:lnSpc>
                <a:spcBef>
                  <a:spcPct val="0"/>
                </a:spcBef>
                <a:defRPr/>
              </a:pPr>
              <a:r>
                <a:rPr lang="zh-CN" altLang="en-US" sz="2000" b="1" dirty="0">
                  <a:latin typeface="微软雅黑" panose="020B0503020204020204" charset="-122"/>
                  <a:ea typeface="微软雅黑" panose="020B0503020204020204" charset="-122"/>
                </a:rPr>
                <a:t>证券交易场所</a:t>
              </a:r>
              <a:endParaRPr lang="zh-CN" altLang="en-US" sz="2000" b="1" dirty="0">
                <a:latin typeface="微软雅黑" panose="020B0503020204020204" charset="-122"/>
                <a:ea typeface="微软雅黑" panose="020B0503020204020204" charset="-122"/>
              </a:endParaRPr>
            </a:p>
          </p:txBody>
        </p:sp>
      </p:gr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8" name="图片 67" descr="LOGO橙字"/>
          <p:cNvPicPr>
            <a:picLocks noChangeAspect="1"/>
          </p:cNvPicPr>
          <p:nvPr/>
        </p:nvPicPr>
        <p:blipFill>
          <a:blip r:embed="rId1"/>
          <a:stretch>
            <a:fillRect/>
          </a:stretch>
        </p:blipFill>
        <p:spPr>
          <a:xfrm>
            <a:off x="9860915" y="6175375"/>
            <a:ext cx="1988185" cy="429260"/>
          </a:xfrm>
          <a:prstGeom prst="rect">
            <a:avLst/>
          </a:prstGeom>
        </p:spPr>
      </p:pic>
      <p:sp>
        <p:nvSpPr>
          <p:cNvPr id="69" name="矩形 68"/>
          <p:cNvSpPr/>
          <p:nvPr/>
        </p:nvSpPr>
        <p:spPr>
          <a:xfrm>
            <a:off x="659226" y="236090"/>
            <a:ext cx="31743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3.3</a:t>
            </a:r>
            <a:r>
              <a:rPr lang="zh-CN" altLang="en-US" sz="2800" dirty="0">
                <a:solidFill>
                  <a:srgbClr val="FF9618"/>
                </a:solidFill>
                <a:latin typeface="微软雅黑" panose="020B0503020204020204" charset="-122"/>
                <a:ea typeface="微软雅黑" panose="020B0503020204020204" charset="-122"/>
                <a:sym typeface="+mn-ea"/>
              </a:rPr>
              <a:t>证券市场的主体</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0-#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additive="base">
                                        <p:cTn id="18" dur="500" fill="hold"/>
                                        <p:tgtEl>
                                          <p:spTgt spid="50"/>
                                        </p:tgtEl>
                                        <p:attrNameLst>
                                          <p:attrName>ppt_x</p:attrName>
                                        </p:attrNameLst>
                                      </p:cBhvr>
                                      <p:tavLst>
                                        <p:tav tm="0">
                                          <p:val>
                                            <p:strVal val="1+#ppt_w/2"/>
                                          </p:val>
                                        </p:tav>
                                        <p:tav tm="100000">
                                          <p:val>
                                            <p:strVal val="#ppt_x"/>
                                          </p:val>
                                        </p:tav>
                                      </p:tavLst>
                                    </p:anim>
                                    <p:anim calcmode="lin" valueType="num">
                                      <p:cBhvr additive="base">
                                        <p:cTn id="19" dur="500" fill="hold"/>
                                        <p:tgtEl>
                                          <p:spTgt spid="50"/>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0-#ppt_w/2"/>
                                          </p:val>
                                        </p:tav>
                                        <p:tav tm="100000">
                                          <p:val>
                                            <p:strVal val="#ppt_x"/>
                                          </p:val>
                                        </p:tav>
                                      </p:tavLst>
                                    </p:anim>
                                    <p:anim calcmode="lin" valueType="num">
                                      <p:cBhvr additive="base">
                                        <p:cTn id="24" dur="500" fill="hold"/>
                                        <p:tgtEl>
                                          <p:spTgt spid="62"/>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500" fill="hold"/>
                                        <p:tgtEl>
                                          <p:spTgt spid="65"/>
                                        </p:tgtEl>
                                        <p:attrNameLst>
                                          <p:attrName>ppt_x</p:attrName>
                                        </p:attrNameLst>
                                      </p:cBhvr>
                                      <p:tavLst>
                                        <p:tav tm="0">
                                          <p:val>
                                            <p:strVal val="1+#ppt_w/2"/>
                                          </p:val>
                                        </p:tav>
                                        <p:tav tm="100000">
                                          <p:val>
                                            <p:strVal val="#ppt_x"/>
                                          </p:val>
                                        </p:tav>
                                      </p:tavLst>
                                    </p:anim>
                                    <p:anim calcmode="lin" valueType="num">
                                      <p:cBhvr additive="base">
                                        <p:cTn id="29" dur="500" fill="hold"/>
                                        <p:tgtEl>
                                          <p:spTgt spid="65"/>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nodeType="after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fill="hold"/>
                                        <p:tgtEl>
                                          <p:spTgt spid="59"/>
                                        </p:tgtEl>
                                        <p:attrNameLst>
                                          <p:attrName>ppt_x</p:attrName>
                                        </p:attrNameLst>
                                      </p:cBhvr>
                                      <p:tavLst>
                                        <p:tav tm="0">
                                          <p:val>
                                            <p:strVal val="0-#ppt_w/2"/>
                                          </p:val>
                                        </p:tav>
                                        <p:tav tm="100000">
                                          <p:val>
                                            <p:strVal val="#ppt_x"/>
                                          </p:val>
                                        </p:tav>
                                      </p:tavLst>
                                    </p:anim>
                                    <p:anim calcmode="lin" valueType="num">
                                      <p:cBhvr additive="base">
                                        <p:cTn id="34" dur="500" fill="hold"/>
                                        <p:tgtEl>
                                          <p:spTgt spid="5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2"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 calcmode="lin" valueType="num">
                                      <p:cBhvr additive="base">
                                        <p:cTn id="38" dur="500" fill="hold"/>
                                        <p:tgtEl>
                                          <p:spTgt spid="56"/>
                                        </p:tgtEl>
                                        <p:attrNameLst>
                                          <p:attrName>ppt_x</p:attrName>
                                        </p:attrNameLst>
                                      </p:cBhvr>
                                      <p:tavLst>
                                        <p:tav tm="0">
                                          <p:val>
                                            <p:strVal val="1+#ppt_w/2"/>
                                          </p:val>
                                        </p:tav>
                                        <p:tav tm="100000">
                                          <p:val>
                                            <p:strVal val="#ppt_x"/>
                                          </p:val>
                                        </p:tav>
                                      </p:tavLst>
                                    </p:anim>
                                    <p:anim calcmode="lin" valueType="num">
                                      <p:cBhvr additive="base">
                                        <p:cTn id="39"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a:off x="0" y="704215"/>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418465" y="172720"/>
            <a:ext cx="2453005" cy="521970"/>
          </a:xfrm>
          <a:prstGeom prst="rect">
            <a:avLst/>
          </a:prstGeom>
        </p:spPr>
        <p:txBody>
          <a:bodyPr wrap="square">
            <a:spAutoFit/>
          </a:bodyPr>
          <a:p>
            <a:pPr lvl="0" algn="ctr"/>
            <a:r>
              <a:rPr lang="zh-CN" altLang="en-US" sz="2800" dirty="0">
                <a:solidFill>
                  <a:srgbClr val="FF9618"/>
                </a:solidFill>
                <a:latin typeface="微软雅黑" panose="020B0503020204020204" charset="-122"/>
                <a:ea typeface="微软雅黑" panose="020B0503020204020204" charset="-122"/>
                <a:sym typeface="+mn-ea"/>
              </a:rPr>
              <a:t>小明的一天</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29" name="Rectangle 6"/>
          <p:cNvSpPr>
            <a:spLocks noChangeArrowheads="1"/>
          </p:cNvSpPr>
          <p:nvPr/>
        </p:nvSpPr>
        <p:spPr bwMode="auto">
          <a:xfrm>
            <a:off x="1133280" y="1541732"/>
            <a:ext cx="1754188" cy="1752600"/>
          </a:xfrm>
          <a:prstGeom prst="ellipse">
            <a:avLst/>
          </a:pr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ndParaRPr>
          </a:p>
        </p:txBody>
      </p:sp>
      <p:sp>
        <p:nvSpPr>
          <p:cNvPr id="27" name="Rectangle 9"/>
          <p:cNvSpPr>
            <a:spLocks noChangeArrowheads="1"/>
          </p:cNvSpPr>
          <p:nvPr/>
        </p:nvSpPr>
        <p:spPr bwMode="auto">
          <a:xfrm>
            <a:off x="3878767" y="1541732"/>
            <a:ext cx="1752600" cy="1752600"/>
          </a:xfrm>
          <a:prstGeom prst="ellipse">
            <a:avLst/>
          </a:pr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ndParaRPr>
          </a:p>
        </p:txBody>
      </p:sp>
      <p:sp>
        <p:nvSpPr>
          <p:cNvPr id="24" name="Rectangle 12"/>
          <p:cNvSpPr>
            <a:spLocks noChangeArrowheads="1"/>
          </p:cNvSpPr>
          <p:nvPr/>
        </p:nvSpPr>
        <p:spPr bwMode="auto">
          <a:xfrm>
            <a:off x="6622666" y="1541732"/>
            <a:ext cx="1752600" cy="1752600"/>
          </a:xfrm>
          <a:prstGeom prst="ellipse">
            <a:avLst/>
          </a:pr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ndParaRPr>
          </a:p>
        </p:txBody>
      </p:sp>
      <p:sp>
        <p:nvSpPr>
          <p:cNvPr id="22" name="Rectangle 15"/>
          <p:cNvSpPr>
            <a:spLocks noChangeArrowheads="1"/>
          </p:cNvSpPr>
          <p:nvPr/>
        </p:nvSpPr>
        <p:spPr bwMode="auto">
          <a:xfrm>
            <a:off x="9366567" y="1541732"/>
            <a:ext cx="1754188" cy="1752600"/>
          </a:xfrm>
          <a:prstGeom prst="ellipse">
            <a:avLst/>
          </a:pr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ndParaRPr>
          </a:p>
        </p:txBody>
      </p:sp>
      <p:pic>
        <p:nvPicPr>
          <p:cNvPr id="2" name="图片 1" descr="微信图片_20220714150154"/>
          <p:cNvPicPr>
            <a:picLocks noChangeAspect="1"/>
          </p:cNvPicPr>
          <p:nvPr/>
        </p:nvPicPr>
        <p:blipFill>
          <a:blip r:embed="rId1"/>
          <a:stretch>
            <a:fillRect/>
          </a:stretch>
        </p:blipFill>
        <p:spPr>
          <a:xfrm>
            <a:off x="1302385" y="1658620"/>
            <a:ext cx="1416050" cy="1209040"/>
          </a:xfrm>
          <a:prstGeom prst="rect">
            <a:avLst/>
          </a:prstGeom>
        </p:spPr>
      </p:pic>
      <p:pic>
        <p:nvPicPr>
          <p:cNvPr id="3" name="图片 2" descr="d67b2b5925ab698ddee9b1500a99e1b5"/>
          <p:cNvPicPr>
            <a:picLocks noChangeAspect="1"/>
          </p:cNvPicPr>
          <p:nvPr/>
        </p:nvPicPr>
        <p:blipFill>
          <a:blip r:embed="rId2"/>
          <a:stretch>
            <a:fillRect/>
          </a:stretch>
        </p:blipFill>
        <p:spPr>
          <a:xfrm>
            <a:off x="3978275" y="1470025"/>
            <a:ext cx="1652905" cy="1896110"/>
          </a:xfrm>
          <a:prstGeom prst="rect">
            <a:avLst/>
          </a:prstGeom>
        </p:spPr>
      </p:pic>
      <p:pic>
        <p:nvPicPr>
          <p:cNvPr id="4" name="图片 3" descr="7947efe50f795802fbd644679d526695"/>
          <p:cNvPicPr>
            <a:picLocks noChangeAspect="1"/>
          </p:cNvPicPr>
          <p:nvPr/>
        </p:nvPicPr>
        <p:blipFill>
          <a:blip r:embed="rId3"/>
          <a:stretch>
            <a:fillRect/>
          </a:stretch>
        </p:blipFill>
        <p:spPr>
          <a:xfrm>
            <a:off x="6535420" y="638810"/>
            <a:ext cx="1926590" cy="3427730"/>
          </a:xfrm>
          <a:prstGeom prst="rect">
            <a:avLst/>
          </a:prstGeom>
        </p:spPr>
      </p:pic>
      <p:pic>
        <p:nvPicPr>
          <p:cNvPr id="5" name="图片 4" descr="a7f32f35102ecaccc517268b984aa3b0"/>
          <p:cNvPicPr>
            <a:picLocks noChangeAspect="1"/>
          </p:cNvPicPr>
          <p:nvPr/>
        </p:nvPicPr>
        <p:blipFill>
          <a:blip r:embed="rId4"/>
          <a:stretch>
            <a:fillRect/>
          </a:stretch>
        </p:blipFill>
        <p:spPr>
          <a:xfrm>
            <a:off x="9446260" y="1623060"/>
            <a:ext cx="1539875" cy="1535430"/>
          </a:xfrm>
          <a:prstGeom prst="rect">
            <a:avLst/>
          </a:prstGeom>
        </p:spPr>
      </p:pic>
      <p:sp>
        <p:nvSpPr>
          <p:cNvPr id="15" name="Rectangle 28"/>
          <p:cNvSpPr/>
          <p:nvPr/>
        </p:nvSpPr>
        <p:spPr>
          <a:xfrm>
            <a:off x="841375" y="3561715"/>
            <a:ext cx="2313940" cy="1660525"/>
          </a:xfrm>
          <a:prstGeom prst="rect">
            <a:avLst/>
          </a:prstGeom>
          <a:noFill/>
        </p:spPr>
        <p:txBody>
          <a:bodyPr wrap="square">
            <a:spAutoFit/>
          </a:bodyPr>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早上</a:t>
            </a:r>
            <a:r>
              <a:rPr kumimoji="0" lang="en-US" altLang="zh-CN"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8:00</a:t>
            </a:r>
            <a:r>
              <a:rPr kumimoji="0" lang="zh-CN" altLang="en-US"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zh-CN" altLang="en-US" sz="16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小明打开电视，早间新闻正在披露央行今日开展1000亿元7天期逆回购。</a:t>
            </a:r>
            <a:endParaRPr kumimoji="0" lang="zh-CN" altLang="en-US" sz="16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7" name="Rectangle 32"/>
          <p:cNvSpPr/>
          <p:nvPr/>
        </p:nvSpPr>
        <p:spPr>
          <a:xfrm>
            <a:off x="3702554" y="3507162"/>
            <a:ext cx="2105026" cy="2030095"/>
          </a:xfrm>
          <a:prstGeom prst="rect">
            <a:avLst/>
          </a:prstGeom>
          <a:noFill/>
        </p:spPr>
        <p:txBody>
          <a:bodyPr wrap="square">
            <a:spAutoFit/>
          </a:bodyPr>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早上</a:t>
            </a:r>
            <a:r>
              <a:rPr kumimoji="0" lang="en-US" altLang="zh-CN"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10:00</a:t>
            </a:r>
            <a:r>
              <a:rPr kumimoji="0" lang="zh-CN" altLang="en-US"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zh-CN" altLang="en-US" sz="16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小明在便利店自助买单，在摄像头面前识别人脸，“滴”，成功地完成了一笔交易。</a:t>
            </a:r>
            <a:endParaRPr kumimoji="0" lang="zh-CN" altLang="en-US" sz="16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9" name="Rectangle 35"/>
          <p:cNvSpPr/>
          <p:nvPr/>
        </p:nvSpPr>
        <p:spPr>
          <a:xfrm>
            <a:off x="6446453" y="3507162"/>
            <a:ext cx="2105026" cy="1660525"/>
          </a:xfrm>
          <a:prstGeom prst="rect">
            <a:avLst/>
          </a:prstGeom>
          <a:noFill/>
        </p:spPr>
        <p:txBody>
          <a:bodyPr wrap="square">
            <a:spAutoFit/>
          </a:bodyPr>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下午</a:t>
            </a:r>
            <a:r>
              <a:rPr kumimoji="0" lang="en-US" altLang="zh-CN"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2:00</a:t>
            </a:r>
            <a:r>
              <a:rPr kumimoji="0" lang="zh-CN" altLang="en-US"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zh-CN" altLang="en-US" sz="160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小明</a:t>
            </a:r>
            <a:r>
              <a:rPr kumimoji="0" lang="zh-CN" altLang="en-US" sz="16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打开天天基金APP，在账户里认购明星基金经理新发的基金。</a:t>
            </a:r>
            <a:endParaRPr kumimoji="0" lang="zh-CN" altLang="en-US" sz="16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1" name="Rectangle 38"/>
          <p:cNvSpPr/>
          <p:nvPr/>
        </p:nvSpPr>
        <p:spPr>
          <a:xfrm>
            <a:off x="9190353" y="3507162"/>
            <a:ext cx="2105026" cy="1660525"/>
          </a:xfrm>
          <a:prstGeom prst="rect">
            <a:avLst/>
          </a:prstGeom>
          <a:noFill/>
        </p:spPr>
        <p:txBody>
          <a:bodyPr wrap="square">
            <a:spAutoFit/>
          </a:bodyPr>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下午</a:t>
            </a:r>
            <a:r>
              <a:rPr kumimoji="0" lang="en-US" altLang="zh-CN"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4:00</a:t>
            </a:r>
            <a:r>
              <a:rPr kumimoji="0" lang="zh-CN" altLang="en-US" sz="2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zh-CN" altLang="en-US" sz="16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小明为</a:t>
            </a:r>
            <a:r>
              <a:rPr kumimoji="0" lang="zh-CN" altLang="en-US" sz="16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出国深造做准备，到中国银行柜台，咨询外汇牌价。</a:t>
            </a:r>
            <a:endParaRPr kumimoji="0" lang="zh-CN" altLang="en-US" sz="16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6" name="矩形: 圆角 35"/>
          <p:cNvSpPr/>
          <p:nvPr/>
        </p:nvSpPr>
        <p:spPr>
          <a:xfrm>
            <a:off x="3702685" y="5749925"/>
            <a:ext cx="4101465" cy="475615"/>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生活中处处有金融！</a:t>
            </a:r>
            <a:endParaRPr kumimoji="0" lang="zh-CN" altLang="en-US" sz="28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 presetClass="entr" presetSubtype="4"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42"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par>
                          <p:cTn id="43" fill="hold">
                            <p:stCondLst>
                              <p:cond delay="5000"/>
                            </p:stCondLst>
                            <p:childTnLst>
                              <p:par>
                                <p:cTn id="44" presetID="42"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par>
                          <p:cTn id="49" fill="hold">
                            <p:stCondLst>
                              <p:cond delay="6000"/>
                            </p:stCondLst>
                            <p:childTnLst>
                              <p:par>
                                <p:cTn id="50" presetID="2" presetClass="entr" presetSubtype="4"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par>
                          <p:cTn id="54" fill="hold">
                            <p:stCondLst>
                              <p:cond delay="6500"/>
                            </p:stCondLst>
                            <p:childTnLst>
                              <p:par>
                                <p:cTn id="55" presetID="2" presetClass="entr" presetSubtype="4"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par>
                          <p:cTn id="59" fill="hold">
                            <p:stCondLst>
                              <p:cond delay="7000"/>
                            </p:stCondLst>
                            <p:childTnLst>
                              <p:par>
                                <p:cTn id="60" presetID="2" presetClass="entr" presetSubtype="4"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ppt_x"/>
                                          </p:val>
                                        </p:tav>
                                        <p:tav tm="100000">
                                          <p:val>
                                            <p:strVal val="#ppt_x"/>
                                          </p:val>
                                        </p:tav>
                                      </p:tavLst>
                                    </p:anim>
                                    <p:anim calcmode="lin" valueType="num">
                                      <p:cBhvr additive="base">
                                        <p:cTn id="63" dur="500" fill="hold"/>
                                        <p:tgtEl>
                                          <p:spTgt spid="22"/>
                                        </p:tgtEl>
                                        <p:attrNameLst>
                                          <p:attrName>ppt_y</p:attrName>
                                        </p:attrNameLst>
                                      </p:cBhvr>
                                      <p:tavLst>
                                        <p:tav tm="0">
                                          <p:val>
                                            <p:strVal val="1+#ppt_h/2"/>
                                          </p:val>
                                        </p:tav>
                                        <p:tav tm="100000">
                                          <p:val>
                                            <p:strVal val="#ppt_y"/>
                                          </p:val>
                                        </p:tav>
                                      </p:tavLst>
                                    </p:anim>
                                  </p:childTnLst>
                                </p:cTn>
                              </p:par>
                            </p:childTnLst>
                          </p:cTn>
                        </p:par>
                        <p:par>
                          <p:cTn id="64" fill="hold">
                            <p:stCondLst>
                              <p:cond delay="7500"/>
                            </p:stCondLst>
                            <p:childTnLst>
                              <p:par>
                                <p:cTn id="65" presetID="42"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p:cTn id="74" dur="500" fill="hold"/>
                                        <p:tgtEl>
                                          <p:spTgt spid="36"/>
                                        </p:tgtEl>
                                        <p:attrNameLst>
                                          <p:attrName>ppt_w</p:attrName>
                                        </p:attrNameLst>
                                      </p:cBhvr>
                                      <p:tavLst>
                                        <p:tav tm="0">
                                          <p:val>
                                            <p:fltVal val="0"/>
                                          </p:val>
                                        </p:tav>
                                        <p:tav tm="100000">
                                          <p:val>
                                            <p:strVal val="#ppt_w"/>
                                          </p:val>
                                        </p:tav>
                                      </p:tavLst>
                                    </p:anim>
                                    <p:anim calcmode="lin" valueType="num">
                                      <p:cBhvr>
                                        <p:cTn id="75" dur="500" fill="hold"/>
                                        <p:tgtEl>
                                          <p:spTgt spid="36"/>
                                        </p:tgtEl>
                                        <p:attrNameLst>
                                          <p:attrName>ppt_h</p:attrName>
                                        </p:attrNameLst>
                                      </p:cBhvr>
                                      <p:tavLst>
                                        <p:tav tm="0">
                                          <p:val>
                                            <p:fltVal val="0"/>
                                          </p:val>
                                        </p:tav>
                                        <p:tav tm="100000">
                                          <p:val>
                                            <p:strVal val="#ppt_h"/>
                                          </p:val>
                                        </p:tav>
                                      </p:tavLst>
                                    </p:anim>
                                    <p:anim calcmode="lin" valueType="num">
                                      <p:cBhvr>
                                        <p:cTn id="76" dur="500" fill="hold"/>
                                        <p:tgtEl>
                                          <p:spTgt spid="36"/>
                                        </p:tgtEl>
                                        <p:attrNameLst>
                                          <p:attrName>style.rotation</p:attrName>
                                        </p:attrNameLst>
                                      </p:cBhvr>
                                      <p:tavLst>
                                        <p:tav tm="0">
                                          <p:val>
                                            <p:fltVal val="360"/>
                                          </p:val>
                                        </p:tav>
                                        <p:tav tm="100000">
                                          <p:val>
                                            <p:fltVal val="0"/>
                                          </p:val>
                                        </p:tav>
                                      </p:tavLst>
                                    </p:anim>
                                    <p:animEffect transition="in" filter="fade">
                                      <p:cBhvr>
                                        <p:cTn id="7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29" grpId="1" animBg="1"/>
      <p:bldP spid="15" grpId="0"/>
      <p:bldP spid="15" grpId="1"/>
      <p:bldP spid="27" grpId="0" bldLvl="0" animBg="1"/>
      <p:bldP spid="27" grpId="1" animBg="1"/>
      <p:bldP spid="17" grpId="0"/>
      <p:bldP spid="17" grpId="1"/>
      <p:bldP spid="24" grpId="0" bldLvl="0" animBg="1"/>
      <p:bldP spid="24" grpId="1" animBg="1"/>
      <p:bldP spid="19" grpId="0"/>
      <p:bldP spid="19" grpId="1"/>
      <p:bldP spid="22" grpId="0" bldLvl="0" animBg="1"/>
      <p:bldP spid="22" grpId="1" animBg="1"/>
      <p:bldP spid="21" grpId="0"/>
      <p:bldP spid="21" grpId="1"/>
      <p:bldP spid="36" grpId="0" bldLvl="0" animBg="1"/>
      <p:bldP spid="3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179820" y="325755"/>
            <a:ext cx="6000750" cy="6252845"/>
          </a:xfrm>
          <a:prstGeom prst="rect">
            <a:avLst/>
          </a:prstGeom>
        </p:spPr>
      </p:pic>
      <p:grpSp>
        <p:nvGrpSpPr>
          <p:cNvPr id="53" name="íṩľîḑè"/>
          <p:cNvGrpSpPr/>
          <p:nvPr/>
        </p:nvGrpSpPr>
        <p:grpSpPr>
          <a:xfrm rot="0">
            <a:off x="4547235" y="32512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grpSp>
        <p:nvGrpSpPr>
          <p:cNvPr id="57" name="组合 56"/>
          <p:cNvGrpSpPr/>
          <p:nvPr/>
        </p:nvGrpSpPr>
        <p:grpSpPr>
          <a:xfrm>
            <a:off x="769644" y="2023035"/>
            <a:ext cx="7282815" cy="1532965"/>
            <a:chOff x="2860064" y="1502335"/>
            <a:chExt cx="7282815" cy="1532965"/>
          </a:xfrm>
        </p:grpSpPr>
        <p:sp>
          <p:nvSpPr>
            <p:cNvPr id="58" name="îṧliďe"/>
            <p:cNvSpPr/>
            <p:nvPr/>
          </p:nvSpPr>
          <p:spPr>
            <a:xfrm>
              <a:off x="2860064" y="1502335"/>
              <a:ext cx="108000" cy="1532965"/>
            </a:xfrm>
            <a:prstGeom prst="rect">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9" name="文本框 58"/>
            <p:cNvSpPr txBox="1"/>
            <p:nvPr/>
          </p:nvSpPr>
          <p:spPr>
            <a:xfrm>
              <a:off x="2968014" y="2111935"/>
              <a:ext cx="7174865" cy="706755"/>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cs typeface="+mn-ea"/>
                  <a:sym typeface="+mn-lt"/>
                </a:rPr>
                <a:t>证券市场参与及风险</a:t>
              </a:r>
              <a:endParaRPr lang="zh-CN" altLang="en-US" sz="4000" b="1" dirty="0">
                <a:latin typeface="微软雅黑" panose="020B0503020204020204" charset="-122"/>
                <a:ea typeface="微软雅黑" panose="020B0503020204020204" charset="-122"/>
                <a:cs typeface="+mn-ea"/>
                <a:sym typeface="+mn-lt"/>
              </a:endParaRPr>
            </a:p>
          </p:txBody>
        </p:sp>
        <p:sp>
          <p:nvSpPr>
            <p:cNvPr id="60" name="íṩľîḑé"/>
            <p:cNvSpPr/>
            <p:nvPr/>
          </p:nvSpPr>
          <p:spPr>
            <a:xfrm>
              <a:off x="2968064" y="1595319"/>
              <a:ext cx="1552772" cy="446763"/>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5400" b="1" dirty="0">
                  <a:solidFill>
                    <a:schemeClr val="accent2"/>
                  </a:solidFill>
                </a:rPr>
                <a:t>04</a:t>
              </a:r>
              <a:endParaRPr lang="en-US" altLang="zh-CN" sz="5400" b="1" dirty="0">
                <a:solidFill>
                  <a:schemeClr val="accent2"/>
                </a:solidFill>
              </a:endParaRPr>
            </a:p>
          </p:txBody>
        </p:sp>
      </p:grpSp>
      <p:pic>
        <p:nvPicPr>
          <p:cNvPr id="10" name="图片 9" descr="logo"/>
          <p:cNvPicPr>
            <a:picLocks noChangeAspect="1"/>
          </p:cNvPicPr>
          <p:nvPr/>
        </p:nvPicPr>
        <p:blipFill>
          <a:blip r:embed="rId2"/>
          <a:stretch>
            <a:fillRect/>
          </a:stretch>
        </p:blipFill>
        <p:spPr>
          <a:xfrm>
            <a:off x="121285" y="-615315"/>
            <a:ext cx="4124960" cy="27501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58" name="矩形 57"/>
          <p:cNvSpPr/>
          <p:nvPr/>
        </p:nvSpPr>
        <p:spPr>
          <a:xfrm>
            <a:off x="665576" y="264030"/>
            <a:ext cx="28187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4.1</a:t>
            </a:r>
            <a:r>
              <a:rPr lang="zh-CN" altLang="en-US" sz="2800" dirty="0">
                <a:solidFill>
                  <a:srgbClr val="FF9618"/>
                </a:solidFill>
                <a:latin typeface="微软雅黑" panose="020B0503020204020204" charset="-122"/>
                <a:ea typeface="微软雅黑" panose="020B0503020204020204" charset="-122"/>
                <a:sym typeface="+mn-ea"/>
              </a:rPr>
              <a:t>证券市场参与</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21" name="文本框 20"/>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
        <p:nvSpPr>
          <p:cNvPr id="51" name="Freeform 23"/>
          <p:cNvSpPr/>
          <p:nvPr/>
        </p:nvSpPr>
        <p:spPr bwMode="auto">
          <a:xfrm>
            <a:off x="5941651" y="5610708"/>
            <a:ext cx="0" cy="563563"/>
          </a:xfrm>
          <a:custGeom>
            <a:avLst/>
            <a:gdLst>
              <a:gd name="T0" fmla="*/ 0 h 355"/>
              <a:gd name="T1" fmla="*/ 355 h 355"/>
              <a:gd name="T2" fmla="*/ 0 h 355"/>
            </a:gdLst>
            <a:ahLst/>
            <a:cxnLst>
              <a:cxn ang="0">
                <a:pos x="0" y="T0"/>
              </a:cxn>
              <a:cxn ang="0">
                <a:pos x="0" y="T1"/>
              </a:cxn>
              <a:cxn ang="0">
                <a:pos x="0" y="T2"/>
              </a:cxn>
            </a:cxnLst>
            <a:rect l="0" t="0" r="r" b="b"/>
            <a:pathLst>
              <a:path h="355">
                <a:moveTo>
                  <a:pt x="0" y="0"/>
                </a:moveTo>
                <a:lnTo>
                  <a:pt x="0" y="355"/>
                </a:lnTo>
                <a:lnTo>
                  <a:pt x="0" y="0"/>
                </a:lnTo>
                <a:close/>
              </a:path>
            </a:pathLst>
          </a:custGeom>
          <a:solidFill>
            <a:srgbClr val="313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grpSp>
        <p:nvGrpSpPr>
          <p:cNvPr id="107" name="组合 106"/>
          <p:cNvGrpSpPr/>
          <p:nvPr/>
        </p:nvGrpSpPr>
        <p:grpSpPr>
          <a:xfrm>
            <a:off x="1288415" y="2156460"/>
            <a:ext cx="9420225" cy="3429000"/>
            <a:chOff x="2029" y="3396"/>
            <a:chExt cx="14835" cy="5400"/>
          </a:xfrm>
        </p:grpSpPr>
        <p:sp>
          <p:nvSpPr>
            <p:cNvPr id="22" name="Freeform 7"/>
            <p:cNvSpPr/>
            <p:nvPr/>
          </p:nvSpPr>
          <p:spPr bwMode="auto">
            <a:xfrm>
              <a:off x="9344" y="3756"/>
              <a:ext cx="40" cy="955"/>
            </a:xfrm>
            <a:custGeom>
              <a:avLst/>
              <a:gdLst>
                <a:gd name="T0" fmla="*/ 6 w 12"/>
                <a:gd name="T1" fmla="*/ 276 h 276"/>
                <a:gd name="T2" fmla="*/ 0 w 12"/>
                <a:gd name="T3" fmla="*/ 268 h 276"/>
                <a:gd name="T4" fmla="*/ 0 w 12"/>
                <a:gd name="T5" fmla="*/ 9 h 276"/>
                <a:gd name="T6" fmla="*/ 6 w 12"/>
                <a:gd name="T7" fmla="*/ 0 h 276"/>
                <a:gd name="T8" fmla="*/ 12 w 12"/>
                <a:gd name="T9" fmla="*/ 9 h 276"/>
                <a:gd name="T10" fmla="*/ 12 w 12"/>
                <a:gd name="T11" fmla="*/ 268 h 276"/>
                <a:gd name="T12" fmla="*/ 6 w 12"/>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2" h="276">
                  <a:moveTo>
                    <a:pt x="6" y="276"/>
                  </a:moveTo>
                  <a:cubicBezTo>
                    <a:pt x="3" y="276"/>
                    <a:pt x="0" y="273"/>
                    <a:pt x="0" y="268"/>
                  </a:cubicBezTo>
                  <a:cubicBezTo>
                    <a:pt x="0" y="9"/>
                    <a:pt x="0" y="9"/>
                    <a:pt x="0" y="9"/>
                  </a:cubicBezTo>
                  <a:cubicBezTo>
                    <a:pt x="0" y="4"/>
                    <a:pt x="3" y="0"/>
                    <a:pt x="6" y="0"/>
                  </a:cubicBezTo>
                  <a:cubicBezTo>
                    <a:pt x="10" y="0"/>
                    <a:pt x="12" y="4"/>
                    <a:pt x="12" y="9"/>
                  </a:cubicBezTo>
                  <a:cubicBezTo>
                    <a:pt x="12" y="268"/>
                    <a:pt x="12" y="268"/>
                    <a:pt x="12" y="268"/>
                  </a:cubicBezTo>
                  <a:cubicBezTo>
                    <a:pt x="12" y="273"/>
                    <a:pt x="10" y="276"/>
                    <a:pt x="6" y="276"/>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23" name="Freeform 5"/>
            <p:cNvSpPr/>
            <p:nvPr/>
          </p:nvSpPr>
          <p:spPr bwMode="auto">
            <a:xfrm>
              <a:off x="9357" y="3791"/>
              <a:ext cx="0" cy="888"/>
            </a:xfrm>
            <a:custGeom>
              <a:avLst/>
              <a:gdLst>
                <a:gd name="T0" fmla="*/ 0 h 355"/>
                <a:gd name="T1" fmla="*/ 355 h 355"/>
                <a:gd name="T2" fmla="*/ 0 h 355"/>
              </a:gdLst>
              <a:ahLst/>
              <a:cxnLst>
                <a:cxn ang="0">
                  <a:pos x="0" y="T0"/>
                </a:cxn>
                <a:cxn ang="0">
                  <a:pos x="0" y="T1"/>
                </a:cxn>
                <a:cxn ang="0">
                  <a:pos x="0" y="T2"/>
                </a:cxn>
              </a:cxnLst>
              <a:rect l="0" t="0" r="r" b="b"/>
              <a:pathLst>
                <a:path h="355">
                  <a:moveTo>
                    <a:pt x="0" y="0"/>
                  </a:moveTo>
                  <a:lnTo>
                    <a:pt x="0" y="355"/>
                  </a:lnTo>
                  <a:lnTo>
                    <a:pt x="0" y="0"/>
                  </a:lnTo>
                  <a:close/>
                </a:path>
              </a:pathLst>
            </a:custGeom>
            <a:solidFill>
              <a:srgbClr val="E6A7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24" name="Freeform 8"/>
            <p:cNvSpPr/>
            <p:nvPr/>
          </p:nvSpPr>
          <p:spPr bwMode="auto">
            <a:xfrm>
              <a:off x="9357" y="4663"/>
              <a:ext cx="0" cy="998"/>
            </a:xfrm>
            <a:custGeom>
              <a:avLst/>
              <a:gdLst>
                <a:gd name="T0" fmla="*/ 0 h 399"/>
                <a:gd name="T1" fmla="*/ 399 h 399"/>
                <a:gd name="T2" fmla="*/ 0 h 399"/>
              </a:gdLst>
              <a:ahLst/>
              <a:cxnLst>
                <a:cxn ang="0">
                  <a:pos x="0" y="T0"/>
                </a:cxn>
                <a:cxn ang="0">
                  <a:pos x="0" y="T1"/>
                </a:cxn>
                <a:cxn ang="0">
                  <a:pos x="0" y="T2"/>
                </a:cxn>
              </a:cxnLst>
              <a:rect l="0" t="0" r="r" b="b"/>
              <a:pathLst>
                <a:path h="399">
                  <a:moveTo>
                    <a:pt x="0" y="0"/>
                  </a:moveTo>
                  <a:lnTo>
                    <a:pt x="0" y="399"/>
                  </a:lnTo>
                  <a:lnTo>
                    <a:pt x="0" y="0"/>
                  </a:lnTo>
                  <a:close/>
                </a:path>
              </a:pathLst>
            </a:custGeom>
            <a:solidFill>
              <a:srgbClr val="FA66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25" name="Freeform 10"/>
            <p:cNvSpPr/>
            <p:nvPr/>
          </p:nvSpPr>
          <p:spPr bwMode="auto">
            <a:xfrm>
              <a:off x="9344" y="4628"/>
              <a:ext cx="40" cy="1073"/>
            </a:xfrm>
            <a:custGeom>
              <a:avLst/>
              <a:gdLst>
                <a:gd name="T0" fmla="*/ 6 w 12"/>
                <a:gd name="T1" fmla="*/ 309 h 309"/>
                <a:gd name="T2" fmla="*/ 0 w 12"/>
                <a:gd name="T3" fmla="*/ 299 h 309"/>
                <a:gd name="T4" fmla="*/ 0 w 12"/>
                <a:gd name="T5" fmla="*/ 10 h 309"/>
                <a:gd name="T6" fmla="*/ 6 w 12"/>
                <a:gd name="T7" fmla="*/ 0 h 309"/>
                <a:gd name="T8" fmla="*/ 12 w 12"/>
                <a:gd name="T9" fmla="*/ 10 h 309"/>
                <a:gd name="T10" fmla="*/ 12 w 12"/>
                <a:gd name="T11" fmla="*/ 299 h 309"/>
                <a:gd name="T12" fmla="*/ 6 w 12"/>
                <a:gd name="T13" fmla="*/ 309 h 309"/>
              </a:gdLst>
              <a:ahLst/>
              <a:cxnLst>
                <a:cxn ang="0">
                  <a:pos x="T0" y="T1"/>
                </a:cxn>
                <a:cxn ang="0">
                  <a:pos x="T2" y="T3"/>
                </a:cxn>
                <a:cxn ang="0">
                  <a:pos x="T4" y="T5"/>
                </a:cxn>
                <a:cxn ang="0">
                  <a:pos x="T6" y="T7"/>
                </a:cxn>
                <a:cxn ang="0">
                  <a:pos x="T8" y="T9"/>
                </a:cxn>
                <a:cxn ang="0">
                  <a:pos x="T10" y="T11"/>
                </a:cxn>
                <a:cxn ang="0">
                  <a:pos x="T12" y="T13"/>
                </a:cxn>
              </a:cxnLst>
              <a:rect l="0" t="0" r="r" b="b"/>
              <a:pathLst>
                <a:path w="12" h="309">
                  <a:moveTo>
                    <a:pt x="6" y="309"/>
                  </a:moveTo>
                  <a:cubicBezTo>
                    <a:pt x="3" y="309"/>
                    <a:pt x="0" y="304"/>
                    <a:pt x="0" y="299"/>
                  </a:cubicBezTo>
                  <a:cubicBezTo>
                    <a:pt x="0" y="10"/>
                    <a:pt x="0" y="10"/>
                    <a:pt x="0" y="10"/>
                  </a:cubicBezTo>
                  <a:cubicBezTo>
                    <a:pt x="0" y="4"/>
                    <a:pt x="3" y="0"/>
                    <a:pt x="6" y="0"/>
                  </a:cubicBezTo>
                  <a:cubicBezTo>
                    <a:pt x="10" y="0"/>
                    <a:pt x="12" y="4"/>
                    <a:pt x="12" y="10"/>
                  </a:cubicBezTo>
                  <a:cubicBezTo>
                    <a:pt x="12" y="299"/>
                    <a:pt x="12" y="299"/>
                    <a:pt x="12" y="299"/>
                  </a:cubicBezTo>
                  <a:cubicBezTo>
                    <a:pt x="12" y="304"/>
                    <a:pt x="10" y="309"/>
                    <a:pt x="6" y="309"/>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26" name="Freeform 11"/>
            <p:cNvSpPr/>
            <p:nvPr/>
          </p:nvSpPr>
          <p:spPr bwMode="auto">
            <a:xfrm>
              <a:off x="9357" y="5703"/>
              <a:ext cx="0" cy="860"/>
            </a:xfrm>
            <a:custGeom>
              <a:avLst/>
              <a:gdLst>
                <a:gd name="T0" fmla="*/ 0 h 344"/>
                <a:gd name="T1" fmla="*/ 344 h 344"/>
                <a:gd name="T2" fmla="*/ 0 h 344"/>
              </a:gdLst>
              <a:ahLst/>
              <a:cxnLst>
                <a:cxn ang="0">
                  <a:pos x="0" y="T0"/>
                </a:cxn>
                <a:cxn ang="0">
                  <a:pos x="0" y="T1"/>
                </a:cxn>
                <a:cxn ang="0">
                  <a:pos x="0" y="T2"/>
                </a:cxn>
              </a:cxnLst>
              <a:rect l="0" t="0" r="r" b="b"/>
              <a:pathLst>
                <a:path h="344">
                  <a:moveTo>
                    <a:pt x="0" y="0"/>
                  </a:moveTo>
                  <a:lnTo>
                    <a:pt x="0" y="344"/>
                  </a:lnTo>
                  <a:lnTo>
                    <a:pt x="0" y="0"/>
                  </a:lnTo>
                  <a:close/>
                </a:path>
              </a:pathLst>
            </a:custGeom>
            <a:solidFill>
              <a:srgbClr val="DF53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27" name="Freeform 13"/>
            <p:cNvSpPr/>
            <p:nvPr/>
          </p:nvSpPr>
          <p:spPr bwMode="auto">
            <a:xfrm>
              <a:off x="9344" y="5668"/>
              <a:ext cx="40" cy="923"/>
            </a:xfrm>
            <a:custGeom>
              <a:avLst/>
              <a:gdLst>
                <a:gd name="T0" fmla="*/ 6 w 12"/>
                <a:gd name="T1" fmla="*/ 266 h 266"/>
                <a:gd name="T2" fmla="*/ 0 w 12"/>
                <a:gd name="T3" fmla="*/ 258 h 266"/>
                <a:gd name="T4" fmla="*/ 0 w 12"/>
                <a:gd name="T5" fmla="*/ 8 h 266"/>
                <a:gd name="T6" fmla="*/ 6 w 12"/>
                <a:gd name="T7" fmla="*/ 0 h 266"/>
                <a:gd name="T8" fmla="*/ 12 w 12"/>
                <a:gd name="T9" fmla="*/ 8 h 266"/>
                <a:gd name="T10" fmla="*/ 12 w 12"/>
                <a:gd name="T11" fmla="*/ 258 h 266"/>
                <a:gd name="T12" fmla="*/ 6 w 1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12" h="266">
                  <a:moveTo>
                    <a:pt x="6" y="266"/>
                  </a:moveTo>
                  <a:cubicBezTo>
                    <a:pt x="3" y="266"/>
                    <a:pt x="0" y="263"/>
                    <a:pt x="0" y="258"/>
                  </a:cubicBezTo>
                  <a:cubicBezTo>
                    <a:pt x="0" y="8"/>
                    <a:pt x="0" y="8"/>
                    <a:pt x="0" y="8"/>
                  </a:cubicBezTo>
                  <a:cubicBezTo>
                    <a:pt x="0" y="4"/>
                    <a:pt x="3" y="0"/>
                    <a:pt x="6" y="0"/>
                  </a:cubicBezTo>
                  <a:cubicBezTo>
                    <a:pt x="10" y="0"/>
                    <a:pt x="12" y="4"/>
                    <a:pt x="12" y="8"/>
                  </a:cubicBezTo>
                  <a:cubicBezTo>
                    <a:pt x="12" y="258"/>
                    <a:pt x="12" y="258"/>
                    <a:pt x="12" y="258"/>
                  </a:cubicBezTo>
                  <a:cubicBezTo>
                    <a:pt x="12" y="263"/>
                    <a:pt x="10" y="266"/>
                    <a:pt x="6" y="266"/>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28" name="Freeform 14"/>
            <p:cNvSpPr/>
            <p:nvPr/>
          </p:nvSpPr>
          <p:spPr bwMode="auto">
            <a:xfrm>
              <a:off x="9357" y="6591"/>
              <a:ext cx="0" cy="1083"/>
            </a:xfrm>
            <a:custGeom>
              <a:avLst/>
              <a:gdLst>
                <a:gd name="T0" fmla="*/ 0 h 433"/>
                <a:gd name="T1" fmla="*/ 433 h 433"/>
                <a:gd name="T2" fmla="*/ 0 h 433"/>
              </a:gdLst>
              <a:ahLst/>
              <a:cxnLst>
                <a:cxn ang="0">
                  <a:pos x="0" y="T0"/>
                </a:cxn>
                <a:cxn ang="0">
                  <a:pos x="0" y="T1"/>
                </a:cxn>
                <a:cxn ang="0">
                  <a:pos x="0" y="T2"/>
                </a:cxn>
              </a:cxnLst>
              <a:rect l="0" t="0" r="r" b="b"/>
              <a:pathLst>
                <a:path h="433">
                  <a:moveTo>
                    <a:pt x="0" y="0"/>
                  </a:moveTo>
                  <a:lnTo>
                    <a:pt x="0" y="433"/>
                  </a:lnTo>
                  <a:lnTo>
                    <a:pt x="0" y="0"/>
                  </a:lnTo>
                  <a:close/>
                </a:path>
              </a:pathLst>
            </a:custGeom>
            <a:solidFill>
              <a:srgbClr val="DF53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46" name="Freeform 16"/>
            <p:cNvSpPr/>
            <p:nvPr/>
          </p:nvSpPr>
          <p:spPr bwMode="auto">
            <a:xfrm>
              <a:off x="9344" y="6543"/>
              <a:ext cx="40" cy="1170"/>
            </a:xfrm>
            <a:custGeom>
              <a:avLst/>
              <a:gdLst>
                <a:gd name="T0" fmla="*/ 6 w 12"/>
                <a:gd name="T1" fmla="*/ 338 h 338"/>
                <a:gd name="T2" fmla="*/ 0 w 12"/>
                <a:gd name="T3" fmla="*/ 328 h 338"/>
                <a:gd name="T4" fmla="*/ 0 w 12"/>
                <a:gd name="T5" fmla="*/ 11 h 338"/>
                <a:gd name="T6" fmla="*/ 6 w 12"/>
                <a:gd name="T7" fmla="*/ 0 h 338"/>
                <a:gd name="T8" fmla="*/ 12 w 12"/>
                <a:gd name="T9" fmla="*/ 11 h 338"/>
                <a:gd name="T10" fmla="*/ 12 w 12"/>
                <a:gd name="T11" fmla="*/ 328 h 338"/>
                <a:gd name="T12" fmla="*/ 6 w 12"/>
                <a:gd name="T13" fmla="*/ 338 h 338"/>
              </a:gdLst>
              <a:ahLst/>
              <a:cxnLst>
                <a:cxn ang="0">
                  <a:pos x="T0" y="T1"/>
                </a:cxn>
                <a:cxn ang="0">
                  <a:pos x="T2" y="T3"/>
                </a:cxn>
                <a:cxn ang="0">
                  <a:pos x="T4" y="T5"/>
                </a:cxn>
                <a:cxn ang="0">
                  <a:pos x="T6" y="T7"/>
                </a:cxn>
                <a:cxn ang="0">
                  <a:pos x="T8" y="T9"/>
                </a:cxn>
                <a:cxn ang="0">
                  <a:pos x="T10" y="T11"/>
                </a:cxn>
                <a:cxn ang="0">
                  <a:pos x="T12" y="T13"/>
                </a:cxn>
              </a:cxnLst>
              <a:rect l="0" t="0" r="r" b="b"/>
              <a:pathLst>
                <a:path w="12" h="338">
                  <a:moveTo>
                    <a:pt x="6" y="338"/>
                  </a:moveTo>
                  <a:cubicBezTo>
                    <a:pt x="3" y="338"/>
                    <a:pt x="0" y="334"/>
                    <a:pt x="0" y="328"/>
                  </a:cubicBezTo>
                  <a:cubicBezTo>
                    <a:pt x="0" y="11"/>
                    <a:pt x="0" y="11"/>
                    <a:pt x="0" y="11"/>
                  </a:cubicBezTo>
                  <a:cubicBezTo>
                    <a:pt x="0" y="5"/>
                    <a:pt x="3" y="0"/>
                    <a:pt x="6" y="0"/>
                  </a:cubicBezTo>
                  <a:cubicBezTo>
                    <a:pt x="10" y="0"/>
                    <a:pt x="12" y="5"/>
                    <a:pt x="12" y="11"/>
                  </a:cubicBezTo>
                  <a:cubicBezTo>
                    <a:pt x="12" y="328"/>
                    <a:pt x="12" y="328"/>
                    <a:pt x="12" y="328"/>
                  </a:cubicBezTo>
                  <a:cubicBezTo>
                    <a:pt x="12" y="334"/>
                    <a:pt x="10" y="338"/>
                    <a:pt x="6" y="338"/>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47" name="Freeform 17"/>
            <p:cNvSpPr/>
            <p:nvPr/>
          </p:nvSpPr>
          <p:spPr bwMode="auto">
            <a:xfrm>
              <a:off x="9357" y="7686"/>
              <a:ext cx="0" cy="958"/>
            </a:xfrm>
            <a:custGeom>
              <a:avLst/>
              <a:gdLst>
                <a:gd name="T0" fmla="*/ 0 h 383"/>
                <a:gd name="T1" fmla="*/ 383 h 383"/>
                <a:gd name="T2" fmla="*/ 0 h 383"/>
              </a:gdLst>
              <a:ahLst/>
              <a:cxnLst>
                <a:cxn ang="0">
                  <a:pos x="0" y="T0"/>
                </a:cxn>
                <a:cxn ang="0">
                  <a:pos x="0" y="T1"/>
                </a:cxn>
                <a:cxn ang="0">
                  <a:pos x="0" y="T2"/>
                </a:cxn>
              </a:cxnLst>
              <a:rect l="0" t="0" r="r" b="b"/>
              <a:pathLst>
                <a:path h="383">
                  <a:moveTo>
                    <a:pt x="0" y="0"/>
                  </a:moveTo>
                  <a:lnTo>
                    <a:pt x="0" y="383"/>
                  </a:lnTo>
                  <a:lnTo>
                    <a:pt x="0" y="0"/>
                  </a:lnTo>
                  <a:close/>
                </a:path>
              </a:pathLst>
            </a:custGeom>
            <a:solidFill>
              <a:srgbClr val="84B6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49" name="Freeform 20"/>
            <p:cNvSpPr/>
            <p:nvPr/>
          </p:nvSpPr>
          <p:spPr bwMode="auto">
            <a:xfrm>
              <a:off x="9357" y="7756"/>
              <a:ext cx="0" cy="1040"/>
            </a:xfrm>
            <a:custGeom>
              <a:avLst/>
              <a:gdLst>
                <a:gd name="T0" fmla="*/ 0 h 416"/>
                <a:gd name="T1" fmla="*/ 416 h 416"/>
                <a:gd name="T2" fmla="*/ 0 h 416"/>
              </a:gdLst>
              <a:ahLst/>
              <a:cxnLst>
                <a:cxn ang="0">
                  <a:pos x="0" y="T0"/>
                </a:cxn>
                <a:cxn ang="0">
                  <a:pos x="0" y="T1"/>
                </a:cxn>
                <a:cxn ang="0">
                  <a:pos x="0" y="T2"/>
                </a:cxn>
              </a:cxnLst>
              <a:rect l="0" t="0" r="r" b="b"/>
              <a:pathLst>
                <a:path h="416">
                  <a:moveTo>
                    <a:pt x="0" y="0"/>
                  </a:moveTo>
                  <a:lnTo>
                    <a:pt x="0" y="416"/>
                  </a:lnTo>
                  <a:lnTo>
                    <a:pt x="0" y="0"/>
                  </a:lnTo>
                  <a:close/>
                </a:path>
              </a:pathLst>
            </a:custGeom>
            <a:solidFill>
              <a:srgbClr val="2480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52" name="Freeform 26"/>
            <p:cNvSpPr/>
            <p:nvPr/>
          </p:nvSpPr>
          <p:spPr bwMode="auto">
            <a:xfrm>
              <a:off x="9852" y="3471"/>
              <a:ext cx="1684" cy="585"/>
            </a:xfrm>
            <a:custGeom>
              <a:avLst/>
              <a:gdLst>
                <a:gd name="T0" fmla="*/ 196 w 1150"/>
                <a:gd name="T1" fmla="*/ 1 h 234"/>
                <a:gd name="T2" fmla="*/ 0 w 1150"/>
                <a:gd name="T3" fmla="*/ 118 h 234"/>
                <a:gd name="T4" fmla="*/ 196 w 1150"/>
                <a:gd name="T5" fmla="*/ 234 h 234"/>
                <a:gd name="T6" fmla="*/ 196 w 1150"/>
                <a:gd name="T7" fmla="*/ 233 h 234"/>
                <a:gd name="T8" fmla="*/ 1150 w 1150"/>
                <a:gd name="T9" fmla="*/ 233 h 234"/>
                <a:gd name="T10" fmla="*/ 1150 w 1150"/>
                <a:gd name="T11" fmla="*/ 0 h 234"/>
                <a:gd name="T12" fmla="*/ 196 w 1150"/>
                <a:gd name="T13" fmla="*/ 0 h 234"/>
                <a:gd name="T14" fmla="*/ 196 w 1150"/>
                <a:gd name="T15" fmla="*/ 1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0" h="234">
                  <a:moveTo>
                    <a:pt x="196" y="1"/>
                  </a:moveTo>
                  <a:lnTo>
                    <a:pt x="0" y="118"/>
                  </a:lnTo>
                  <a:lnTo>
                    <a:pt x="196" y="234"/>
                  </a:lnTo>
                  <a:lnTo>
                    <a:pt x="196" y="233"/>
                  </a:lnTo>
                  <a:lnTo>
                    <a:pt x="1150" y="233"/>
                  </a:lnTo>
                  <a:lnTo>
                    <a:pt x="1150" y="0"/>
                  </a:lnTo>
                  <a:lnTo>
                    <a:pt x="196" y="0"/>
                  </a:lnTo>
                  <a:lnTo>
                    <a:pt x="196" y="1"/>
                  </a:lnTo>
                  <a:close/>
                </a:path>
              </a:pathLst>
            </a:custGeom>
            <a:solidFill>
              <a:srgbClr val="526573"/>
            </a:solidFill>
            <a:ln>
              <a:noFill/>
            </a:ln>
          </p:spPr>
          <p:txBody>
            <a:bodyPr vert="horz" wrap="square" lIns="91440" tIns="45720" rIns="91440" bIns="45720" numCol="1" anchor="ctr" anchorCtr="0" compatLnSpc="1"/>
            <a:lstStyle/>
            <a:p>
              <a:pPr algn="ctr"/>
              <a:r>
                <a:rPr lang="en-US" altLang="zh-CN" b="1" dirty="0">
                  <a:solidFill>
                    <a:schemeClr val="bg1"/>
                  </a:solidFill>
                  <a:latin typeface="微软雅黑" panose="020B0503020204020204" charset="-122"/>
                  <a:ea typeface="微软雅黑" panose="020B0503020204020204" charset="-122"/>
                  <a:cs typeface="+mn-ea"/>
                  <a:sym typeface="思源黑体 CN Medium" panose="020B0600000000000000" charset="-122"/>
                </a:rPr>
                <a:t>01</a:t>
              </a:r>
              <a:endParaRPr lang="en-US" b="1" dirty="0">
                <a:solidFill>
                  <a:schemeClr val="bg1"/>
                </a:solidFill>
                <a:latin typeface="微软雅黑" panose="020B0503020204020204" charset="-122"/>
                <a:ea typeface="微软雅黑" panose="020B0503020204020204" charset="-122"/>
                <a:cs typeface="+mn-ea"/>
                <a:sym typeface="思源黑体 CN Medium" panose="020B0600000000000000" charset="-122"/>
              </a:endParaRPr>
            </a:p>
          </p:txBody>
        </p:sp>
        <p:sp>
          <p:nvSpPr>
            <p:cNvPr id="53" name="Freeform 27"/>
            <p:cNvSpPr/>
            <p:nvPr/>
          </p:nvSpPr>
          <p:spPr bwMode="auto">
            <a:xfrm>
              <a:off x="9852" y="5371"/>
              <a:ext cx="1684" cy="585"/>
            </a:xfrm>
            <a:custGeom>
              <a:avLst/>
              <a:gdLst>
                <a:gd name="T0" fmla="*/ 196 w 1150"/>
                <a:gd name="T1" fmla="*/ 1 h 234"/>
                <a:gd name="T2" fmla="*/ 0 w 1150"/>
                <a:gd name="T3" fmla="*/ 118 h 234"/>
                <a:gd name="T4" fmla="*/ 196 w 1150"/>
                <a:gd name="T5" fmla="*/ 234 h 234"/>
                <a:gd name="T6" fmla="*/ 196 w 1150"/>
                <a:gd name="T7" fmla="*/ 233 h 234"/>
                <a:gd name="T8" fmla="*/ 1150 w 1150"/>
                <a:gd name="T9" fmla="*/ 233 h 234"/>
                <a:gd name="T10" fmla="*/ 1150 w 1150"/>
                <a:gd name="T11" fmla="*/ 0 h 234"/>
                <a:gd name="T12" fmla="*/ 196 w 1150"/>
                <a:gd name="T13" fmla="*/ 0 h 234"/>
                <a:gd name="T14" fmla="*/ 196 w 1150"/>
                <a:gd name="T15" fmla="*/ 1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0" h="234">
                  <a:moveTo>
                    <a:pt x="196" y="1"/>
                  </a:moveTo>
                  <a:lnTo>
                    <a:pt x="0" y="118"/>
                  </a:lnTo>
                  <a:lnTo>
                    <a:pt x="196" y="234"/>
                  </a:lnTo>
                  <a:lnTo>
                    <a:pt x="196" y="233"/>
                  </a:lnTo>
                  <a:lnTo>
                    <a:pt x="1150" y="233"/>
                  </a:lnTo>
                  <a:lnTo>
                    <a:pt x="1150" y="0"/>
                  </a:lnTo>
                  <a:lnTo>
                    <a:pt x="196" y="0"/>
                  </a:lnTo>
                  <a:lnTo>
                    <a:pt x="196" y="1"/>
                  </a:lnTo>
                  <a:close/>
                </a:path>
              </a:pathLst>
            </a:custGeom>
            <a:solidFill>
              <a:srgbClr val="526573"/>
            </a:solidFill>
            <a:ln>
              <a:noFill/>
            </a:ln>
          </p:spPr>
          <p:txBody>
            <a:bodyPr vert="horz" wrap="square" lIns="91440" tIns="45720" rIns="91440" bIns="45720" numCol="1" anchor="ctr" anchorCtr="0" compatLnSpc="1"/>
            <a:lstStyle/>
            <a:p>
              <a:pPr algn="ctr"/>
              <a:r>
                <a:rPr lang="en-US" altLang="zh-CN" b="1" dirty="0">
                  <a:solidFill>
                    <a:schemeClr val="bg1"/>
                  </a:solidFill>
                  <a:latin typeface="微软雅黑" panose="020B0503020204020204" charset="-122"/>
                  <a:ea typeface="微软雅黑" panose="020B0503020204020204" charset="-122"/>
                  <a:cs typeface="+mn-ea"/>
                  <a:sym typeface="思源黑体 CN Medium" panose="020B0600000000000000" charset="-122"/>
                </a:rPr>
                <a:t>03</a:t>
              </a:r>
              <a:endParaRPr lang="en-US" b="1" dirty="0">
                <a:solidFill>
                  <a:schemeClr val="bg1"/>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54" name="Freeform 28"/>
            <p:cNvSpPr/>
            <p:nvPr/>
          </p:nvSpPr>
          <p:spPr bwMode="auto">
            <a:xfrm>
              <a:off x="9852" y="7423"/>
              <a:ext cx="1684" cy="585"/>
            </a:xfrm>
            <a:custGeom>
              <a:avLst/>
              <a:gdLst>
                <a:gd name="T0" fmla="*/ 196 w 1150"/>
                <a:gd name="T1" fmla="*/ 1 h 234"/>
                <a:gd name="T2" fmla="*/ 0 w 1150"/>
                <a:gd name="T3" fmla="*/ 118 h 234"/>
                <a:gd name="T4" fmla="*/ 196 w 1150"/>
                <a:gd name="T5" fmla="*/ 234 h 234"/>
                <a:gd name="T6" fmla="*/ 196 w 1150"/>
                <a:gd name="T7" fmla="*/ 233 h 234"/>
                <a:gd name="T8" fmla="*/ 1150 w 1150"/>
                <a:gd name="T9" fmla="*/ 233 h 234"/>
                <a:gd name="T10" fmla="*/ 1150 w 1150"/>
                <a:gd name="T11" fmla="*/ 0 h 234"/>
                <a:gd name="T12" fmla="*/ 196 w 1150"/>
                <a:gd name="T13" fmla="*/ 0 h 234"/>
                <a:gd name="T14" fmla="*/ 196 w 1150"/>
                <a:gd name="T15" fmla="*/ 1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0" h="234">
                  <a:moveTo>
                    <a:pt x="196" y="1"/>
                  </a:moveTo>
                  <a:lnTo>
                    <a:pt x="0" y="118"/>
                  </a:lnTo>
                  <a:lnTo>
                    <a:pt x="196" y="234"/>
                  </a:lnTo>
                  <a:lnTo>
                    <a:pt x="196" y="233"/>
                  </a:lnTo>
                  <a:lnTo>
                    <a:pt x="1150" y="233"/>
                  </a:lnTo>
                  <a:lnTo>
                    <a:pt x="1150" y="0"/>
                  </a:lnTo>
                  <a:lnTo>
                    <a:pt x="196" y="0"/>
                  </a:lnTo>
                  <a:lnTo>
                    <a:pt x="196" y="1"/>
                  </a:lnTo>
                  <a:close/>
                </a:path>
              </a:pathLst>
            </a:custGeom>
            <a:solidFill>
              <a:srgbClr val="526573"/>
            </a:solidFill>
            <a:ln>
              <a:noFill/>
            </a:ln>
          </p:spPr>
          <p:txBody>
            <a:bodyPr vert="horz" wrap="square" lIns="91440" tIns="45720" rIns="91440" bIns="45720" numCol="1" anchor="ctr" anchorCtr="0" compatLnSpc="1"/>
            <a:lstStyle/>
            <a:p>
              <a:pPr algn="ctr"/>
              <a:r>
                <a:rPr lang="en-US" altLang="zh-CN" b="1" dirty="0">
                  <a:solidFill>
                    <a:schemeClr val="bg1"/>
                  </a:solidFill>
                  <a:latin typeface="微软雅黑" panose="020B0503020204020204" charset="-122"/>
                  <a:ea typeface="微软雅黑" panose="020B0503020204020204" charset="-122"/>
                  <a:cs typeface="+mn-ea"/>
                  <a:sym typeface="思源黑体 CN Medium" panose="020B0600000000000000" charset="-122"/>
                </a:rPr>
                <a:t>05</a:t>
              </a:r>
              <a:endParaRPr lang="en-US" b="1" dirty="0">
                <a:solidFill>
                  <a:schemeClr val="bg1"/>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56" name="Freeform 30"/>
            <p:cNvSpPr/>
            <p:nvPr/>
          </p:nvSpPr>
          <p:spPr bwMode="auto">
            <a:xfrm>
              <a:off x="7164" y="4401"/>
              <a:ext cx="1684" cy="585"/>
            </a:xfrm>
            <a:custGeom>
              <a:avLst/>
              <a:gdLst>
                <a:gd name="T0" fmla="*/ 954 w 1151"/>
                <a:gd name="T1" fmla="*/ 1 h 234"/>
                <a:gd name="T2" fmla="*/ 1151 w 1151"/>
                <a:gd name="T3" fmla="*/ 118 h 234"/>
                <a:gd name="T4" fmla="*/ 954 w 1151"/>
                <a:gd name="T5" fmla="*/ 234 h 234"/>
                <a:gd name="T6" fmla="*/ 954 w 1151"/>
                <a:gd name="T7" fmla="*/ 233 h 234"/>
                <a:gd name="T8" fmla="*/ 0 w 1151"/>
                <a:gd name="T9" fmla="*/ 233 h 234"/>
                <a:gd name="T10" fmla="*/ 0 w 1151"/>
                <a:gd name="T11" fmla="*/ 0 h 234"/>
                <a:gd name="T12" fmla="*/ 954 w 1151"/>
                <a:gd name="T13" fmla="*/ 0 h 234"/>
                <a:gd name="T14" fmla="*/ 954 w 1151"/>
                <a:gd name="T15" fmla="*/ 1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1" h="234">
                  <a:moveTo>
                    <a:pt x="954" y="1"/>
                  </a:moveTo>
                  <a:lnTo>
                    <a:pt x="1151" y="118"/>
                  </a:lnTo>
                  <a:lnTo>
                    <a:pt x="954" y="234"/>
                  </a:lnTo>
                  <a:lnTo>
                    <a:pt x="954" y="233"/>
                  </a:lnTo>
                  <a:lnTo>
                    <a:pt x="0" y="233"/>
                  </a:lnTo>
                  <a:lnTo>
                    <a:pt x="0" y="0"/>
                  </a:lnTo>
                  <a:lnTo>
                    <a:pt x="954" y="0"/>
                  </a:lnTo>
                  <a:lnTo>
                    <a:pt x="954" y="1"/>
                  </a:lnTo>
                  <a:close/>
                </a:path>
              </a:pathLst>
            </a:custGeom>
            <a:solidFill>
              <a:srgbClr val="FD9F2F"/>
            </a:solidFill>
            <a:ln>
              <a:noFill/>
            </a:ln>
          </p:spPr>
          <p:txBody>
            <a:bodyPr vert="horz" wrap="square" lIns="91440" tIns="45720" rIns="91440" bIns="45720" numCol="1" anchor="ctr" anchorCtr="0" compatLnSpc="1"/>
            <a:lstStyle/>
            <a:p>
              <a:pPr algn="ctr"/>
              <a:r>
                <a:rPr lang="en-US" altLang="zh-CN" b="1" dirty="0">
                  <a:solidFill>
                    <a:schemeClr val="bg1"/>
                  </a:solidFill>
                  <a:latin typeface="微软雅黑" panose="020B0503020204020204" charset="-122"/>
                  <a:ea typeface="微软雅黑" panose="020B0503020204020204" charset="-122"/>
                  <a:cs typeface="+mn-ea"/>
                  <a:sym typeface="思源黑体 CN Medium" panose="020B0600000000000000" charset="-122"/>
                </a:rPr>
                <a:t>02</a:t>
              </a:r>
              <a:endParaRPr lang="en-US" b="1" dirty="0">
                <a:solidFill>
                  <a:schemeClr val="bg1"/>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57" name="Freeform 31"/>
            <p:cNvSpPr/>
            <p:nvPr/>
          </p:nvSpPr>
          <p:spPr bwMode="auto">
            <a:xfrm>
              <a:off x="7216" y="6403"/>
              <a:ext cx="1684" cy="585"/>
            </a:xfrm>
            <a:custGeom>
              <a:avLst/>
              <a:gdLst>
                <a:gd name="T0" fmla="*/ 954 w 1151"/>
                <a:gd name="T1" fmla="*/ 1 h 234"/>
                <a:gd name="T2" fmla="*/ 1151 w 1151"/>
                <a:gd name="T3" fmla="*/ 117 h 234"/>
                <a:gd name="T4" fmla="*/ 954 w 1151"/>
                <a:gd name="T5" fmla="*/ 234 h 234"/>
                <a:gd name="T6" fmla="*/ 954 w 1151"/>
                <a:gd name="T7" fmla="*/ 233 h 234"/>
                <a:gd name="T8" fmla="*/ 0 w 1151"/>
                <a:gd name="T9" fmla="*/ 233 h 234"/>
                <a:gd name="T10" fmla="*/ 0 w 1151"/>
                <a:gd name="T11" fmla="*/ 0 h 234"/>
                <a:gd name="T12" fmla="*/ 954 w 1151"/>
                <a:gd name="T13" fmla="*/ 0 h 234"/>
                <a:gd name="T14" fmla="*/ 954 w 1151"/>
                <a:gd name="T15" fmla="*/ 1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1" h="234">
                  <a:moveTo>
                    <a:pt x="954" y="1"/>
                  </a:moveTo>
                  <a:lnTo>
                    <a:pt x="1151" y="117"/>
                  </a:lnTo>
                  <a:lnTo>
                    <a:pt x="954" y="234"/>
                  </a:lnTo>
                  <a:lnTo>
                    <a:pt x="954" y="233"/>
                  </a:lnTo>
                  <a:lnTo>
                    <a:pt x="0" y="233"/>
                  </a:lnTo>
                  <a:lnTo>
                    <a:pt x="0" y="0"/>
                  </a:lnTo>
                  <a:lnTo>
                    <a:pt x="954" y="0"/>
                  </a:lnTo>
                  <a:lnTo>
                    <a:pt x="954" y="1"/>
                  </a:lnTo>
                  <a:close/>
                </a:path>
              </a:pathLst>
            </a:custGeom>
            <a:solidFill>
              <a:srgbClr val="FD9F2F"/>
            </a:solidFill>
            <a:ln>
              <a:noFill/>
            </a:ln>
          </p:spPr>
          <p:txBody>
            <a:bodyPr vert="horz" wrap="square" lIns="91440" tIns="45720" rIns="91440" bIns="45720" numCol="1" anchor="ctr" anchorCtr="0" compatLnSpc="1"/>
            <a:lstStyle/>
            <a:p>
              <a:pPr algn="ctr"/>
              <a:r>
                <a:rPr lang="en-US" altLang="zh-CN" b="1" dirty="0">
                  <a:solidFill>
                    <a:schemeClr val="bg1"/>
                  </a:solidFill>
                  <a:latin typeface="微软雅黑" panose="020B0503020204020204" charset="-122"/>
                  <a:ea typeface="微软雅黑" panose="020B0503020204020204" charset="-122"/>
                  <a:cs typeface="+mn-ea"/>
                  <a:sym typeface="思源黑体 CN Medium" panose="020B0600000000000000" charset="-122"/>
                </a:rPr>
                <a:t>04</a:t>
              </a:r>
              <a:endParaRPr lang="en-US" b="1" dirty="0">
                <a:solidFill>
                  <a:schemeClr val="bg1"/>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60" name="Oval 34"/>
            <p:cNvSpPr>
              <a:spLocks noChangeArrowheads="1"/>
            </p:cNvSpPr>
            <p:nvPr/>
          </p:nvSpPr>
          <p:spPr bwMode="auto">
            <a:xfrm>
              <a:off x="9242" y="3641"/>
              <a:ext cx="248" cy="24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61" name="Oval 39"/>
            <p:cNvSpPr>
              <a:spLocks noChangeArrowheads="1"/>
            </p:cNvSpPr>
            <p:nvPr/>
          </p:nvSpPr>
          <p:spPr bwMode="auto">
            <a:xfrm>
              <a:off x="9242" y="7551"/>
              <a:ext cx="248" cy="243"/>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grpSp>
          <p:nvGrpSpPr>
            <p:cNvPr id="64" name="Group 51"/>
            <p:cNvGrpSpPr/>
            <p:nvPr/>
          </p:nvGrpSpPr>
          <p:grpSpPr>
            <a:xfrm>
              <a:off x="9664" y="6478"/>
              <a:ext cx="705" cy="335"/>
              <a:chOff x="10028238" y="2828925"/>
              <a:chExt cx="577850" cy="274638"/>
            </a:xfrm>
            <a:solidFill>
              <a:schemeClr val="tx1">
                <a:lumMod val="75000"/>
                <a:lumOff val="25000"/>
              </a:schemeClr>
            </a:solidFill>
          </p:grpSpPr>
          <p:sp>
            <p:nvSpPr>
              <p:cNvPr id="65" name="Freeform 91"/>
              <p:cNvSpPr>
                <a:spLocks noEditPoints="1"/>
              </p:cNvSpPr>
              <p:nvPr/>
            </p:nvSpPr>
            <p:spPr bwMode="auto">
              <a:xfrm>
                <a:off x="10028238" y="2828925"/>
                <a:ext cx="577850" cy="274638"/>
              </a:xfrm>
              <a:custGeom>
                <a:avLst/>
                <a:gdLst>
                  <a:gd name="T0" fmla="*/ 227 w 3643"/>
                  <a:gd name="T1" fmla="*/ 1180 h 1728"/>
                  <a:gd name="T2" fmla="*/ 163 w 3643"/>
                  <a:gd name="T3" fmla="*/ 1377 h 1728"/>
                  <a:gd name="T4" fmla="*/ 282 w 3643"/>
                  <a:gd name="T5" fmla="*/ 1542 h 1728"/>
                  <a:gd name="T6" fmla="*/ 491 w 3643"/>
                  <a:gd name="T7" fmla="*/ 1542 h 1728"/>
                  <a:gd name="T8" fmla="*/ 611 w 3643"/>
                  <a:gd name="T9" fmla="*/ 1377 h 1728"/>
                  <a:gd name="T10" fmla="*/ 548 w 3643"/>
                  <a:gd name="T11" fmla="*/ 1180 h 1728"/>
                  <a:gd name="T12" fmla="*/ 2303 w 3643"/>
                  <a:gd name="T13" fmla="*/ 1114 h 1728"/>
                  <a:gd name="T14" fmla="*/ 2120 w 3643"/>
                  <a:gd name="T15" fmla="*/ 1207 h 1728"/>
                  <a:gd name="T16" fmla="*/ 2088 w 3643"/>
                  <a:gd name="T17" fmla="*/ 1413 h 1728"/>
                  <a:gd name="T18" fmla="*/ 2232 w 3643"/>
                  <a:gd name="T19" fmla="*/ 1556 h 1728"/>
                  <a:gd name="T20" fmla="*/ 2438 w 3643"/>
                  <a:gd name="T21" fmla="*/ 1523 h 1728"/>
                  <a:gd name="T22" fmla="*/ 2531 w 3643"/>
                  <a:gd name="T23" fmla="*/ 1341 h 1728"/>
                  <a:gd name="T24" fmla="*/ 2438 w 3643"/>
                  <a:gd name="T25" fmla="*/ 1157 h 1728"/>
                  <a:gd name="T26" fmla="*/ 3220 w 3643"/>
                  <a:gd name="T27" fmla="*/ 163 h 1728"/>
                  <a:gd name="T28" fmla="*/ 3055 w 3643"/>
                  <a:gd name="T29" fmla="*/ 282 h 1728"/>
                  <a:gd name="T30" fmla="*/ 3055 w 3643"/>
                  <a:gd name="T31" fmla="*/ 492 h 1728"/>
                  <a:gd name="T32" fmla="*/ 3220 w 3643"/>
                  <a:gd name="T33" fmla="*/ 611 h 1728"/>
                  <a:gd name="T34" fmla="*/ 3417 w 3643"/>
                  <a:gd name="T35" fmla="*/ 547 h 1728"/>
                  <a:gd name="T36" fmla="*/ 3480 w 3643"/>
                  <a:gd name="T37" fmla="*/ 350 h 1728"/>
                  <a:gd name="T38" fmla="*/ 3360 w 3643"/>
                  <a:gd name="T39" fmla="*/ 185 h 1728"/>
                  <a:gd name="T40" fmla="*/ 1268 w 3643"/>
                  <a:gd name="T41" fmla="*/ 172 h 1728"/>
                  <a:gd name="T42" fmla="*/ 1124 w 3643"/>
                  <a:gd name="T43" fmla="*/ 316 h 1728"/>
                  <a:gd name="T44" fmla="*/ 1157 w 3643"/>
                  <a:gd name="T45" fmla="*/ 522 h 1728"/>
                  <a:gd name="T46" fmla="*/ 1339 w 3643"/>
                  <a:gd name="T47" fmla="*/ 615 h 1728"/>
                  <a:gd name="T48" fmla="*/ 1523 w 3643"/>
                  <a:gd name="T49" fmla="*/ 522 h 1728"/>
                  <a:gd name="T50" fmla="*/ 1555 w 3643"/>
                  <a:gd name="T51" fmla="*/ 316 h 1728"/>
                  <a:gd name="T52" fmla="*/ 1411 w 3643"/>
                  <a:gd name="T53" fmla="*/ 172 h 1728"/>
                  <a:gd name="T54" fmla="*/ 3396 w 3643"/>
                  <a:gd name="T55" fmla="*/ 26 h 1728"/>
                  <a:gd name="T56" fmla="*/ 3598 w 3643"/>
                  <a:gd name="T57" fmla="*/ 205 h 1728"/>
                  <a:gd name="T58" fmla="*/ 3631 w 3643"/>
                  <a:gd name="T59" fmla="*/ 482 h 1728"/>
                  <a:gd name="T60" fmla="*/ 3477 w 3643"/>
                  <a:gd name="T61" fmla="*/ 704 h 1728"/>
                  <a:gd name="T62" fmla="*/ 3210 w 3643"/>
                  <a:gd name="T63" fmla="*/ 772 h 1728"/>
                  <a:gd name="T64" fmla="*/ 2649 w 3643"/>
                  <a:gd name="T65" fmla="*/ 1167 h 1728"/>
                  <a:gd name="T66" fmla="*/ 2678 w 3643"/>
                  <a:gd name="T67" fmla="*/ 1436 h 1728"/>
                  <a:gd name="T68" fmla="*/ 2524 w 3643"/>
                  <a:gd name="T69" fmla="*/ 1658 h 1728"/>
                  <a:gd name="T70" fmla="*/ 2255 w 3643"/>
                  <a:gd name="T71" fmla="*/ 1725 h 1728"/>
                  <a:gd name="T72" fmla="*/ 2014 w 3643"/>
                  <a:gd name="T73" fmla="*/ 1597 h 1728"/>
                  <a:gd name="T74" fmla="*/ 1917 w 3643"/>
                  <a:gd name="T75" fmla="*/ 1341 h 1728"/>
                  <a:gd name="T76" fmla="*/ 1551 w 3643"/>
                  <a:gd name="T77" fmla="*/ 711 h 1728"/>
                  <a:gd name="T78" fmla="*/ 1294 w 3643"/>
                  <a:gd name="T79" fmla="*/ 772 h 1728"/>
                  <a:gd name="T80" fmla="*/ 732 w 3643"/>
                  <a:gd name="T81" fmla="*/ 1167 h 1728"/>
                  <a:gd name="T82" fmla="*/ 762 w 3643"/>
                  <a:gd name="T83" fmla="*/ 1436 h 1728"/>
                  <a:gd name="T84" fmla="*/ 607 w 3643"/>
                  <a:gd name="T85" fmla="*/ 1658 h 1728"/>
                  <a:gd name="T86" fmla="*/ 338 w 3643"/>
                  <a:gd name="T87" fmla="*/ 1725 h 1728"/>
                  <a:gd name="T88" fmla="*/ 97 w 3643"/>
                  <a:gd name="T89" fmla="*/ 1597 h 1728"/>
                  <a:gd name="T90" fmla="*/ 0 w 3643"/>
                  <a:gd name="T91" fmla="*/ 1341 h 1728"/>
                  <a:gd name="T92" fmla="*/ 97 w 3643"/>
                  <a:gd name="T93" fmla="*/ 1084 h 1728"/>
                  <a:gd name="T94" fmla="*/ 338 w 3643"/>
                  <a:gd name="T95" fmla="*/ 957 h 1728"/>
                  <a:gd name="T96" fmla="*/ 597 w 3643"/>
                  <a:gd name="T97" fmla="*/ 1016 h 1728"/>
                  <a:gd name="T98" fmla="*/ 952 w 3643"/>
                  <a:gd name="T99" fmla="*/ 387 h 1728"/>
                  <a:gd name="T100" fmla="*/ 1051 w 3643"/>
                  <a:gd name="T101" fmla="*/ 130 h 1728"/>
                  <a:gd name="T102" fmla="*/ 1291 w 3643"/>
                  <a:gd name="T103" fmla="*/ 2 h 1728"/>
                  <a:gd name="T104" fmla="*/ 1561 w 3643"/>
                  <a:gd name="T105" fmla="*/ 69 h 1728"/>
                  <a:gd name="T106" fmla="*/ 1714 w 3643"/>
                  <a:gd name="T107" fmla="*/ 291 h 1728"/>
                  <a:gd name="T108" fmla="*/ 1686 w 3643"/>
                  <a:gd name="T109" fmla="*/ 560 h 1728"/>
                  <a:gd name="T110" fmla="*/ 2255 w 3643"/>
                  <a:gd name="T111" fmla="*/ 957 h 1728"/>
                  <a:gd name="T112" fmla="*/ 2514 w 3643"/>
                  <a:gd name="T113" fmla="*/ 1016 h 1728"/>
                  <a:gd name="T114" fmla="*/ 2869 w 3643"/>
                  <a:gd name="T115" fmla="*/ 387 h 1728"/>
                  <a:gd name="T116" fmla="*/ 2968 w 3643"/>
                  <a:gd name="T117" fmla="*/ 130 h 1728"/>
                  <a:gd name="T118" fmla="*/ 3208 w 3643"/>
                  <a:gd name="T119" fmla="*/ 2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43" h="1728">
                    <a:moveTo>
                      <a:pt x="387" y="1114"/>
                    </a:moveTo>
                    <a:lnTo>
                      <a:pt x="350" y="1116"/>
                    </a:lnTo>
                    <a:lnTo>
                      <a:pt x="315" y="1125"/>
                    </a:lnTo>
                    <a:lnTo>
                      <a:pt x="282" y="1139"/>
                    </a:lnTo>
                    <a:lnTo>
                      <a:pt x="253" y="1157"/>
                    </a:lnTo>
                    <a:lnTo>
                      <a:pt x="227" y="1180"/>
                    </a:lnTo>
                    <a:lnTo>
                      <a:pt x="204" y="1207"/>
                    </a:lnTo>
                    <a:lnTo>
                      <a:pt x="185" y="1237"/>
                    </a:lnTo>
                    <a:lnTo>
                      <a:pt x="171" y="1269"/>
                    </a:lnTo>
                    <a:lnTo>
                      <a:pt x="163" y="1304"/>
                    </a:lnTo>
                    <a:lnTo>
                      <a:pt x="160" y="1341"/>
                    </a:lnTo>
                    <a:lnTo>
                      <a:pt x="163" y="1377"/>
                    </a:lnTo>
                    <a:lnTo>
                      <a:pt x="171" y="1413"/>
                    </a:lnTo>
                    <a:lnTo>
                      <a:pt x="185" y="1445"/>
                    </a:lnTo>
                    <a:lnTo>
                      <a:pt x="204" y="1475"/>
                    </a:lnTo>
                    <a:lnTo>
                      <a:pt x="227" y="1501"/>
                    </a:lnTo>
                    <a:lnTo>
                      <a:pt x="253" y="1523"/>
                    </a:lnTo>
                    <a:lnTo>
                      <a:pt x="282" y="1542"/>
                    </a:lnTo>
                    <a:lnTo>
                      <a:pt x="315" y="1556"/>
                    </a:lnTo>
                    <a:lnTo>
                      <a:pt x="350" y="1564"/>
                    </a:lnTo>
                    <a:lnTo>
                      <a:pt x="387" y="1568"/>
                    </a:lnTo>
                    <a:lnTo>
                      <a:pt x="424" y="1564"/>
                    </a:lnTo>
                    <a:lnTo>
                      <a:pt x="458" y="1556"/>
                    </a:lnTo>
                    <a:lnTo>
                      <a:pt x="491" y="1542"/>
                    </a:lnTo>
                    <a:lnTo>
                      <a:pt x="521" y="1523"/>
                    </a:lnTo>
                    <a:lnTo>
                      <a:pt x="548" y="1501"/>
                    </a:lnTo>
                    <a:lnTo>
                      <a:pt x="570" y="1475"/>
                    </a:lnTo>
                    <a:lnTo>
                      <a:pt x="588" y="1445"/>
                    </a:lnTo>
                    <a:lnTo>
                      <a:pt x="602" y="1413"/>
                    </a:lnTo>
                    <a:lnTo>
                      <a:pt x="611" y="1377"/>
                    </a:lnTo>
                    <a:lnTo>
                      <a:pt x="614" y="1341"/>
                    </a:lnTo>
                    <a:lnTo>
                      <a:pt x="611" y="1304"/>
                    </a:lnTo>
                    <a:lnTo>
                      <a:pt x="602" y="1269"/>
                    </a:lnTo>
                    <a:lnTo>
                      <a:pt x="588" y="1237"/>
                    </a:lnTo>
                    <a:lnTo>
                      <a:pt x="570" y="1207"/>
                    </a:lnTo>
                    <a:lnTo>
                      <a:pt x="548" y="1180"/>
                    </a:lnTo>
                    <a:lnTo>
                      <a:pt x="521" y="1157"/>
                    </a:lnTo>
                    <a:lnTo>
                      <a:pt x="491" y="1139"/>
                    </a:lnTo>
                    <a:lnTo>
                      <a:pt x="458" y="1125"/>
                    </a:lnTo>
                    <a:lnTo>
                      <a:pt x="424" y="1116"/>
                    </a:lnTo>
                    <a:lnTo>
                      <a:pt x="387" y="1114"/>
                    </a:lnTo>
                    <a:close/>
                    <a:moveTo>
                      <a:pt x="2303" y="1114"/>
                    </a:moveTo>
                    <a:lnTo>
                      <a:pt x="2266" y="1116"/>
                    </a:lnTo>
                    <a:lnTo>
                      <a:pt x="2232" y="1125"/>
                    </a:lnTo>
                    <a:lnTo>
                      <a:pt x="2199" y="1139"/>
                    </a:lnTo>
                    <a:lnTo>
                      <a:pt x="2169" y="1157"/>
                    </a:lnTo>
                    <a:lnTo>
                      <a:pt x="2142" y="1180"/>
                    </a:lnTo>
                    <a:lnTo>
                      <a:pt x="2120" y="1207"/>
                    </a:lnTo>
                    <a:lnTo>
                      <a:pt x="2102" y="1237"/>
                    </a:lnTo>
                    <a:lnTo>
                      <a:pt x="2088" y="1269"/>
                    </a:lnTo>
                    <a:lnTo>
                      <a:pt x="2079" y="1304"/>
                    </a:lnTo>
                    <a:lnTo>
                      <a:pt x="2076" y="1341"/>
                    </a:lnTo>
                    <a:lnTo>
                      <a:pt x="2079" y="1377"/>
                    </a:lnTo>
                    <a:lnTo>
                      <a:pt x="2088" y="1413"/>
                    </a:lnTo>
                    <a:lnTo>
                      <a:pt x="2102" y="1445"/>
                    </a:lnTo>
                    <a:lnTo>
                      <a:pt x="2120" y="1475"/>
                    </a:lnTo>
                    <a:lnTo>
                      <a:pt x="2142" y="1501"/>
                    </a:lnTo>
                    <a:lnTo>
                      <a:pt x="2169" y="1523"/>
                    </a:lnTo>
                    <a:lnTo>
                      <a:pt x="2199" y="1542"/>
                    </a:lnTo>
                    <a:lnTo>
                      <a:pt x="2232" y="1556"/>
                    </a:lnTo>
                    <a:lnTo>
                      <a:pt x="2266" y="1564"/>
                    </a:lnTo>
                    <a:lnTo>
                      <a:pt x="2303" y="1568"/>
                    </a:lnTo>
                    <a:lnTo>
                      <a:pt x="2340" y="1564"/>
                    </a:lnTo>
                    <a:lnTo>
                      <a:pt x="2375" y="1556"/>
                    </a:lnTo>
                    <a:lnTo>
                      <a:pt x="2408" y="1542"/>
                    </a:lnTo>
                    <a:lnTo>
                      <a:pt x="2438" y="1523"/>
                    </a:lnTo>
                    <a:lnTo>
                      <a:pt x="2463" y="1501"/>
                    </a:lnTo>
                    <a:lnTo>
                      <a:pt x="2486" y="1475"/>
                    </a:lnTo>
                    <a:lnTo>
                      <a:pt x="2505" y="1445"/>
                    </a:lnTo>
                    <a:lnTo>
                      <a:pt x="2519" y="1413"/>
                    </a:lnTo>
                    <a:lnTo>
                      <a:pt x="2527" y="1377"/>
                    </a:lnTo>
                    <a:lnTo>
                      <a:pt x="2531" y="1341"/>
                    </a:lnTo>
                    <a:lnTo>
                      <a:pt x="2527" y="1304"/>
                    </a:lnTo>
                    <a:lnTo>
                      <a:pt x="2519" y="1269"/>
                    </a:lnTo>
                    <a:lnTo>
                      <a:pt x="2505" y="1237"/>
                    </a:lnTo>
                    <a:lnTo>
                      <a:pt x="2486" y="1207"/>
                    </a:lnTo>
                    <a:lnTo>
                      <a:pt x="2463" y="1180"/>
                    </a:lnTo>
                    <a:lnTo>
                      <a:pt x="2438" y="1157"/>
                    </a:lnTo>
                    <a:lnTo>
                      <a:pt x="2408" y="1139"/>
                    </a:lnTo>
                    <a:lnTo>
                      <a:pt x="2375" y="1125"/>
                    </a:lnTo>
                    <a:lnTo>
                      <a:pt x="2340" y="1116"/>
                    </a:lnTo>
                    <a:lnTo>
                      <a:pt x="2303" y="1114"/>
                    </a:lnTo>
                    <a:close/>
                    <a:moveTo>
                      <a:pt x="3256" y="160"/>
                    </a:moveTo>
                    <a:lnTo>
                      <a:pt x="3220" y="163"/>
                    </a:lnTo>
                    <a:lnTo>
                      <a:pt x="3184" y="172"/>
                    </a:lnTo>
                    <a:lnTo>
                      <a:pt x="3152" y="185"/>
                    </a:lnTo>
                    <a:lnTo>
                      <a:pt x="3122" y="204"/>
                    </a:lnTo>
                    <a:lnTo>
                      <a:pt x="3096" y="226"/>
                    </a:lnTo>
                    <a:lnTo>
                      <a:pt x="3073" y="253"/>
                    </a:lnTo>
                    <a:lnTo>
                      <a:pt x="3055" y="282"/>
                    </a:lnTo>
                    <a:lnTo>
                      <a:pt x="3041" y="316"/>
                    </a:lnTo>
                    <a:lnTo>
                      <a:pt x="3032" y="350"/>
                    </a:lnTo>
                    <a:lnTo>
                      <a:pt x="3030" y="387"/>
                    </a:lnTo>
                    <a:lnTo>
                      <a:pt x="3032" y="424"/>
                    </a:lnTo>
                    <a:lnTo>
                      <a:pt x="3041" y="458"/>
                    </a:lnTo>
                    <a:lnTo>
                      <a:pt x="3055" y="492"/>
                    </a:lnTo>
                    <a:lnTo>
                      <a:pt x="3073" y="522"/>
                    </a:lnTo>
                    <a:lnTo>
                      <a:pt x="3096" y="547"/>
                    </a:lnTo>
                    <a:lnTo>
                      <a:pt x="3122" y="570"/>
                    </a:lnTo>
                    <a:lnTo>
                      <a:pt x="3152" y="589"/>
                    </a:lnTo>
                    <a:lnTo>
                      <a:pt x="3184" y="602"/>
                    </a:lnTo>
                    <a:lnTo>
                      <a:pt x="3220" y="611"/>
                    </a:lnTo>
                    <a:lnTo>
                      <a:pt x="3256" y="615"/>
                    </a:lnTo>
                    <a:lnTo>
                      <a:pt x="3293" y="611"/>
                    </a:lnTo>
                    <a:lnTo>
                      <a:pt x="3328" y="602"/>
                    </a:lnTo>
                    <a:lnTo>
                      <a:pt x="3360" y="589"/>
                    </a:lnTo>
                    <a:lnTo>
                      <a:pt x="3390" y="570"/>
                    </a:lnTo>
                    <a:lnTo>
                      <a:pt x="3417" y="547"/>
                    </a:lnTo>
                    <a:lnTo>
                      <a:pt x="3439" y="522"/>
                    </a:lnTo>
                    <a:lnTo>
                      <a:pt x="3458" y="492"/>
                    </a:lnTo>
                    <a:lnTo>
                      <a:pt x="3472" y="458"/>
                    </a:lnTo>
                    <a:lnTo>
                      <a:pt x="3480" y="424"/>
                    </a:lnTo>
                    <a:lnTo>
                      <a:pt x="3483" y="387"/>
                    </a:lnTo>
                    <a:lnTo>
                      <a:pt x="3480" y="350"/>
                    </a:lnTo>
                    <a:lnTo>
                      <a:pt x="3472" y="316"/>
                    </a:lnTo>
                    <a:lnTo>
                      <a:pt x="3458" y="282"/>
                    </a:lnTo>
                    <a:lnTo>
                      <a:pt x="3439" y="253"/>
                    </a:lnTo>
                    <a:lnTo>
                      <a:pt x="3417" y="226"/>
                    </a:lnTo>
                    <a:lnTo>
                      <a:pt x="3390" y="204"/>
                    </a:lnTo>
                    <a:lnTo>
                      <a:pt x="3360" y="185"/>
                    </a:lnTo>
                    <a:lnTo>
                      <a:pt x="3328" y="172"/>
                    </a:lnTo>
                    <a:lnTo>
                      <a:pt x="3293" y="163"/>
                    </a:lnTo>
                    <a:lnTo>
                      <a:pt x="3256" y="160"/>
                    </a:lnTo>
                    <a:close/>
                    <a:moveTo>
                      <a:pt x="1339" y="160"/>
                    </a:moveTo>
                    <a:lnTo>
                      <a:pt x="1303" y="163"/>
                    </a:lnTo>
                    <a:lnTo>
                      <a:pt x="1268" y="172"/>
                    </a:lnTo>
                    <a:lnTo>
                      <a:pt x="1235" y="185"/>
                    </a:lnTo>
                    <a:lnTo>
                      <a:pt x="1206" y="204"/>
                    </a:lnTo>
                    <a:lnTo>
                      <a:pt x="1179" y="226"/>
                    </a:lnTo>
                    <a:lnTo>
                      <a:pt x="1157" y="253"/>
                    </a:lnTo>
                    <a:lnTo>
                      <a:pt x="1138" y="282"/>
                    </a:lnTo>
                    <a:lnTo>
                      <a:pt x="1124" y="316"/>
                    </a:lnTo>
                    <a:lnTo>
                      <a:pt x="1116" y="350"/>
                    </a:lnTo>
                    <a:lnTo>
                      <a:pt x="1113" y="387"/>
                    </a:lnTo>
                    <a:lnTo>
                      <a:pt x="1116" y="424"/>
                    </a:lnTo>
                    <a:lnTo>
                      <a:pt x="1124" y="458"/>
                    </a:lnTo>
                    <a:lnTo>
                      <a:pt x="1138" y="492"/>
                    </a:lnTo>
                    <a:lnTo>
                      <a:pt x="1157" y="522"/>
                    </a:lnTo>
                    <a:lnTo>
                      <a:pt x="1179" y="547"/>
                    </a:lnTo>
                    <a:lnTo>
                      <a:pt x="1206" y="570"/>
                    </a:lnTo>
                    <a:lnTo>
                      <a:pt x="1235" y="589"/>
                    </a:lnTo>
                    <a:lnTo>
                      <a:pt x="1268" y="602"/>
                    </a:lnTo>
                    <a:lnTo>
                      <a:pt x="1303" y="611"/>
                    </a:lnTo>
                    <a:lnTo>
                      <a:pt x="1339" y="615"/>
                    </a:lnTo>
                    <a:lnTo>
                      <a:pt x="1376" y="611"/>
                    </a:lnTo>
                    <a:lnTo>
                      <a:pt x="1411" y="602"/>
                    </a:lnTo>
                    <a:lnTo>
                      <a:pt x="1443" y="589"/>
                    </a:lnTo>
                    <a:lnTo>
                      <a:pt x="1473" y="570"/>
                    </a:lnTo>
                    <a:lnTo>
                      <a:pt x="1500" y="547"/>
                    </a:lnTo>
                    <a:lnTo>
                      <a:pt x="1523" y="522"/>
                    </a:lnTo>
                    <a:lnTo>
                      <a:pt x="1541" y="492"/>
                    </a:lnTo>
                    <a:lnTo>
                      <a:pt x="1555" y="458"/>
                    </a:lnTo>
                    <a:lnTo>
                      <a:pt x="1564" y="424"/>
                    </a:lnTo>
                    <a:lnTo>
                      <a:pt x="1566" y="387"/>
                    </a:lnTo>
                    <a:lnTo>
                      <a:pt x="1564" y="350"/>
                    </a:lnTo>
                    <a:lnTo>
                      <a:pt x="1555" y="316"/>
                    </a:lnTo>
                    <a:lnTo>
                      <a:pt x="1541" y="282"/>
                    </a:lnTo>
                    <a:lnTo>
                      <a:pt x="1523" y="253"/>
                    </a:lnTo>
                    <a:lnTo>
                      <a:pt x="1500" y="226"/>
                    </a:lnTo>
                    <a:lnTo>
                      <a:pt x="1473" y="204"/>
                    </a:lnTo>
                    <a:lnTo>
                      <a:pt x="1443" y="185"/>
                    </a:lnTo>
                    <a:lnTo>
                      <a:pt x="1411" y="172"/>
                    </a:lnTo>
                    <a:lnTo>
                      <a:pt x="1376" y="163"/>
                    </a:lnTo>
                    <a:lnTo>
                      <a:pt x="1339" y="160"/>
                    </a:lnTo>
                    <a:close/>
                    <a:moveTo>
                      <a:pt x="3256" y="0"/>
                    </a:moveTo>
                    <a:lnTo>
                      <a:pt x="3305" y="2"/>
                    </a:lnTo>
                    <a:lnTo>
                      <a:pt x="3351" y="11"/>
                    </a:lnTo>
                    <a:lnTo>
                      <a:pt x="3396" y="26"/>
                    </a:lnTo>
                    <a:lnTo>
                      <a:pt x="3438" y="46"/>
                    </a:lnTo>
                    <a:lnTo>
                      <a:pt x="3477" y="69"/>
                    </a:lnTo>
                    <a:lnTo>
                      <a:pt x="3513" y="98"/>
                    </a:lnTo>
                    <a:lnTo>
                      <a:pt x="3545" y="130"/>
                    </a:lnTo>
                    <a:lnTo>
                      <a:pt x="3574" y="166"/>
                    </a:lnTo>
                    <a:lnTo>
                      <a:pt x="3598" y="205"/>
                    </a:lnTo>
                    <a:lnTo>
                      <a:pt x="3617" y="247"/>
                    </a:lnTo>
                    <a:lnTo>
                      <a:pt x="3631" y="291"/>
                    </a:lnTo>
                    <a:lnTo>
                      <a:pt x="3640" y="339"/>
                    </a:lnTo>
                    <a:lnTo>
                      <a:pt x="3643" y="387"/>
                    </a:lnTo>
                    <a:lnTo>
                      <a:pt x="3640" y="435"/>
                    </a:lnTo>
                    <a:lnTo>
                      <a:pt x="3631" y="482"/>
                    </a:lnTo>
                    <a:lnTo>
                      <a:pt x="3617" y="527"/>
                    </a:lnTo>
                    <a:lnTo>
                      <a:pt x="3598" y="569"/>
                    </a:lnTo>
                    <a:lnTo>
                      <a:pt x="3574" y="608"/>
                    </a:lnTo>
                    <a:lnTo>
                      <a:pt x="3545" y="644"/>
                    </a:lnTo>
                    <a:lnTo>
                      <a:pt x="3513" y="676"/>
                    </a:lnTo>
                    <a:lnTo>
                      <a:pt x="3477" y="704"/>
                    </a:lnTo>
                    <a:lnTo>
                      <a:pt x="3438" y="729"/>
                    </a:lnTo>
                    <a:lnTo>
                      <a:pt x="3396" y="748"/>
                    </a:lnTo>
                    <a:lnTo>
                      <a:pt x="3351" y="762"/>
                    </a:lnTo>
                    <a:lnTo>
                      <a:pt x="3305" y="771"/>
                    </a:lnTo>
                    <a:lnTo>
                      <a:pt x="3256" y="774"/>
                    </a:lnTo>
                    <a:lnTo>
                      <a:pt x="3210" y="772"/>
                    </a:lnTo>
                    <a:lnTo>
                      <a:pt x="3166" y="763"/>
                    </a:lnTo>
                    <a:lnTo>
                      <a:pt x="3124" y="751"/>
                    </a:lnTo>
                    <a:lnTo>
                      <a:pt x="3083" y="733"/>
                    </a:lnTo>
                    <a:lnTo>
                      <a:pt x="3045" y="711"/>
                    </a:lnTo>
                    <a:lnTo>
                      <a:pt x="2627" y="1129"/>
                    </a:lnTo>
                    <a:lnTo>
                      <a:pt x="2649" y="1167"/>
                    </a:lnTo>
                    <a:lnTo>
                      <a:pt x="2667" y="1208"/>
                    </a:lnTo>
                    <a:lnTo>
                      <a:pt x="2679" y="1250"/>
                    </a:lnTo>
                    <a:lnTo>
                      <a:pt x="2688" y="1294"/>
                    </a:lnTo>
                    <a:lnTo>
                      <a:pt x="2690" y="1341"/>
                    </a:lnTo>
                    <a:lnTo>
                      <a:pt x="2687" y="1389"/>
                    </a:lnTo>
                    <a:lnTo>
                      <a:pt x="2678" y="1436"/>
                    </a:lnTo>
                    <a:lnTo>
                      <a:pt x="2665" y="1480"/>
                    </a:lnTo>
                    <a:lnTo>
                      <a:pt x="2645" y="1522"/>
                    </a:lnTo>
                    <a:lnTo>
                      <a:pt x="2620" y="1562"/>
                    </a:lnTo>
                    <a:lnTo>
                      <a:pt x="2593" y="1597"/>
                    </a:lnTo>
                    <a:lnTo>
                      <a:pt x="2561" y="1629"/>
                    </a:lnTo>
                    <a:lnTo>
                      <a:pt x="2524" y="1658"/>
                    </a:lnTo>
                    <a:lnTo>
                      <a:pt x="2485" y="1683"/>
                    </a:lnTo>
                    <a:lnTo>
                      <a:pt x="2443" y="1701"/>
                    </a:lnTo>
                    <a:lnTo>
                      <a:pt x="2398" y="1716"/>
                    </a:lnTo>
                    <a:lnTo>
                      <a:pt x="2351" y="1725"/>
                    </a:lnTo>
                    <a:lnTo>
                      <a:pt x="2303" y="1728"/>
                    </a:lnTo>
                    <a:lnTo>
                      <a:pt x="2255" y="1725"/>
                    </a:lnTo>
                    <a:lnTo>
                      <a:pt x="2208" y="1716"/>
                    </a:lnTo>
                    <a:lnTo>
                      <a:pt x="2163" y="1701"/>
                    </a:lnTo>
                    <a:lnTo>
                      <a:pt x="2121" y="1683"/>
                    </a:lnTo>
                    <a:lnTo>
                      <a:pt x="2083" y="1658"/>
                    </a:lnTo>
                    <a:lnTo>
                      <a:pt x="2046" y="1629"/>
                    </a:lnTo>
                    <a:lnTo>
                      <a:pt x="2014" y="1597"/>
                    </a:lnTo>
                    <a:lnTo>
                      <a:pt x="1985" y="1562"/>
                    </a:lnTo>
                    <a:lnTo>
                      <a:pt x="1962" y="1522"/>
                    </a:lnTo>
                    <a:lnTo>
                      <a:pt x="1942" y="1480"/>
                    </a:lnTo>
                    <a:lnTo>
                      <a:pt x="1928" y="1436"/>
                    </a:lnTo>
                    <a:lnTo>
                      <a:pt x="1919" y="1389"/>
                    </a:lnTo>
                    <a:lnTo>
                      <a:pt x="1917" y="1341"/>
                    </a:lnTo>
                    <a:lnTo>
                      <a:pt x="1919" y="1296"/>
                    </a:lnTo>
                    <a:lnTo>
                      <a:pt x="1927" y="1253"/>
                    </a:lnTo>
                    <a:lnTo>
                      <a:pt x="1939" y="1212"/>
                    </a:lnTo>
                    <a:lnTo>
                      <a:pt x="1954" y="1172"/>
                    </a:lnTo>
                    <a:lnTo>
                      <a:pt x="1975" y="1136"/>
                    </a:lnTo>
                    <a:lnTo>
                      <a:pt x="1551" y="711"/>
                    </a:lnTo>
                    <a:lnTo>
                      <a:pt x="1513" y="733"/>
                    </a:lnTo>
                    <a:lnTo>
                      <a:pt x="1472" y="751"/>
                    </a:lnTo>
                    <a:lnTo>
                      <a:pt x="1430" y="763"/>
                    </a:lnTo>
                    <a:lnTo>
                      <a:pt x="1386" y="772"/>
                    </a:lnTo>
                    <a:lnTo>
                      <a:pt x="1339" y="774"/>
                    </a:lnTo>
                    <a:lnTo>
                      <a:pt x="1294" y="772"/>
                    </a:lnTo>
                    <a:lnTo>
                      <a:pt x="1249" y="763"/>
                    </a:lnTo>
                    <a:lnTo>
                      <a:pt x="1207" y="751"/>
                    </a:lnTo>
                    <a:lnTo>
                      <a:pt x="1167" y="733"/>
                    </a:lnTo>
                    <a:lnTo>
                      <a:pt x="1128" y="711"/>
                    </a:lnTo>
                    <a:lnTo>
                      <a:pt x="711" y="1129"/>
                    </a:lnTo>
                    <a:lnTo>
                      <a:pt x="732" y="1167"/>
                    </a:lnTo>
                    <a:lnTo>
                      <a:pt x="750" y="1208"/>
                    </a:lnTo>
                    <a:lnTo>
                      <a:pt x="763" y="1250"/>
                    </a:lnTo>
                    <a:lnTo>
                      <a:pt x="771" y="1294"/>
                    </a:lnTo>
                    <a:lnTo>
                      <a:pt x="773" y="1341"/>
                    </a:lnTo>
                    <a:lnTo>
                      <a:pt x="771" y="1389"/>
                    </a:lnTo>
                    <a:lnTo>
                      <a:pt x="762" y="1436"/>
                    </a:lnTo>
                    <a:lnTo>
                      <a:pt x="748" y="1480"/>
                    </a:lnTo>
                    <a:lnTo>
                      <a:pt x="728" y="1522"/>
                    </a:lnTo>
                    <a:lnTo>
                      <a:pt x="705" y="1562"/>
                    </a:lnTo>
                    <a:lnTo>
                      <a:pt x="676" y="1597"/>
                    </a:lnTo>
                    <a:lnTo>
                      <a:pt x="644" y="1629"/>
                    </a:lnTo>
                    <a:lnTo>
                      <a:pt x="607" y="1658"/>
                    </a:lnTo>
                    <a:lnTo>
                      <a:pt x="569" y="1683"/>
                    </a:lnTo>
                    <a:lnTo>
                      <a:pt x="526" y="1701"/>
                    </a:lnTo>
                    <a:lnTo>
                      <a:pt x="482" y="1716"/>
                    </a:lnTo>
                    <a:lnTo>
                      <a:pt x="436" y="1725"/>
                    </a:lnTo>
                    <a:lnTo>
                      <a:pt x="387" y="1728"/>
                    </a:lnTo>
                    <a:lnTo>
                      <a:pt x="338" y="1725"/>
                    </a:lnTo>
                    <a:lnTo>
                      <a:pt x="292" y="1716"/>
                    </a:lnTo>
                    <a:lnTo>
                      <a:pt x="247" y="1701"/>
                    </a:lnTo>
                    <a:lnTo>
                      <a:pt x="205" y="1683"/>
                    </a:lnTo>
                    <a:lnTo>
                      <a:pt x="166" y="1658"/>
                    </a:lnTo>
                    <a:lnTo>
                      <a:pt x="131" y="1629"/>
                    </a:lnTo>
                    <a:lnTo>
                      <a:pt x="97" y="1597"/>
                    </a:lnTo>
                    <a:lnTo>
                      <a:pt x="70" y="1562"/>
                    </a:lnTo>
                    <a:lnTo>
                      <a:pt x="45" y="1522"/>
                    </a:lnTo>
                    <a:lnTo>
                      <a:pt x="27" y="1480"/>
                    </a:lnTo>
                    <a:lnTo>
                      <a:pt x="12" y="1436"/>
                    </a:lnTo>
                    <a:lnTo>
                      <a:pt x="3" y="1389"/>
                    </a:lnTo>
                    <a:lnTo>
                      <a:pt x="0" y="1341"/>
                    </a:lnTo>
                    <a:lnTo>
                      <a:pt x="3" y="1292"/>
                    </a:lnTo>
                    <a:lnTo>
                      <a:pt x="12" y="1245"/>
                    </a:lnTo>
                    <a:lnTo>
                      <a:pt x="27" y="1201"/>
                    </a:lnTo>
                    <a:lnTo>
                      <a:pt x="45" y="1159"/>
                    </a:lnTo>
                    <a:lnTo>
                      <a:pt x="70" y="1119"/>
                    </a:lnTo>
                    <a:lnTo>
                      <a:pt x="97" y="1084"/>
                    </a:lnTo>
                    <a:lnTo>
                      <a:pt x="131" y="1052"/>
                    </a:lnTo>
                    <a:lnTo>
                      <a:pt x="166" y="1023"/>
                    </a:lnTo>
                    <a:lnTo>
                      <a:pt x="205" y="999"/>
                    </a:lnTo>
                    <a:lnTo>
                      <a:pt x="247" y="980"/>
                    </a:lnTo>
                    <a:lnTo>
                      <a:pt x="292" y="965"/>
                    </a:lnTo>
                    <a:lnTo>
                      <a:pt x="338" y="957"/>
                    </a:lnTo>
                    <a:lnTo>
                      <a:pt x="387" y="953"/>
                    </a:lnTo>
                    <a:lnTo>
                      <a:pt x="432" y="957"/>
                    </a:lnTo>
                    <a:lnTo>
                      <a:pt x="477" y="964"/>
                    </a:lnTo>
                    <a:lnTo>
                      <a:pt x="520" y="976"/>
                    </a:lnTo>
                    <a:lnTo>
                      <a:pt x="560" y="994"/>
                    </a:lnTo>
                    <a:lnTo>
                      <a:pt x="597" y="1016"/>
                    </a:lnTo>
                    <a:lnTo>
                      <a:pt x="1015" y="598"/>
                    </a:lnTo>
                    <a:lnTo>
                      <a:pt x="994" y="560"/>
                    </a:lnTo>
                    <a:lnTo>
                      <a:pt x="977" y="520"/>
                    </a:lnTo>
                    <a:lnTo>
                      <a:pt x="963" y="477"/>
                    </a:lnTo>
                    <a:lnTo>
                      <a:pt x="956" y="433"/>
                    </a:lnTo>
                    <a:lnTo>
                      <a:pt x="952" y="387"/>
                    </a:lnTo>
                    <a:lnTo>
                      <a:pt x="956" y="339"/>
                    </a:lnTo>
                    <a:lnTo>
                      <a:pt x="964" y="291"/>
                    </a:lnTo>
                    <a:lnTo>
                      <a:pt x="979" y="247"/>
                    </a:lnTo>
                    <a:lnTo>
                      <a:pt x="998" y="205"/>
                    </a:lnTo>
                    <a:lnTo>
                      <a:pt x="1022" y="166"/>
                    </a:lnTo>
                    <a:lnTo>
                      <a:pt x="1051" y="130"/>
                    </a:lnTo>
                    <a:lnTo>
                      <a:pt x="1083" y="98"/>
                    </a:lnTo>
                    <a:lnTo>
                      <a:pt x="1118" y="69"/>
                    </a:lnTo>
                    <a:lnTo>
                      <a:pt x="1158" y="46"/>
                    </a:lnTo>
                    <a:lnTo>
                      <a:pt x="1200" y="26"/>
                    </a:lnTo>
                    <a:lnTo>
                      <a:pt x="1244" y="11"/>
                    </a:lnTo>
                    <a:lnTo>
                      <a:pt x="1291" y="2"/>
                    </a:lnTo>
                    <a:lnTo>
                      <a:pt x="1339" y="0"/>
                    </a:lnTo>
                    <a:lnTo>
                      <a:pt x="1388" y="2"/>
                    </a:lnTo>
                    <a:lnTo>
                      <a:pt x="1435" y="11"/>
                    </a:lnTo>
                    <a:lnTo>
                      <a:pt x="1479" y="26"/>
                    </a:lnTo>
                    <a:lnTo>
                      <a:pt x="1521" y="46"/>
                    </a:lnTo>
                    <a:lnTo>
                      <a:pt x="1561" y="69"/>
                    </a:lnTo>
                    <a:lnTo>
                      <a:pt x="1596" y="98"/>
                    </a:lnTo>
                    <a:lnTo>
                      <a:pt x="1628" y="130"/>
                    </a:lnTo>
                    <a:lnTo>
                      <a:pt x="1657" y="166"/>
                    </a:lnTo>
                    <a:lnTo>
                      <a:pt x="1681" y="205"/>
                    </a:lnTo>
                    <a:lnTo>
                      <a:pt x="1700" y="247"/>
                    </a:lnTo>
                    <a:lnTo>
                      <a:pt x="1714" y="291"/>
                    </a:lnTo>
                    <a:lnTo>
                      <a:pt x="1723" y="339"/>
                    </a:lnTo>
                    <a:lnTo>
                      <a:pt x="1727" y="387"/>
                    </a:lnTo>
                    <a:lnTo>
                      <a:pt x="1723" y="433"/>
                    </a:lnTo>
                    <a:lnTo>
                      <a:pt x="1716" y="477"/>
                    </a:lnTo>
                    <a:lnTo>
                      <a:pt x="1703" y="520"/>
                    </a:lnTo>
                    <a:lnTo>
                      <a:pt x="1686" y="560"/>
                    </a:lnTo>
                    <a:lnTo>
                      <a:pt x="1664" y="598"/>
                    </a:lnTo>
                    <a:lnTo>
                      <a:pt x="2086" y="1021"/>
                    </a:lnTo>
                    <a:lnTo>
                      <a:pt x="2125" y="997"/>
                    </a:lnTo>
                    <a:lnTo>
                      <a:pt x="2166" y="979"/>
                    </a:lnTo>
                    <a:lnTo>
                      <a:pt x="2210" y="965"/>
                    </a:lnTo>
                    <a:lnTo>
                      <a:pt x="2255" y="957"/>
                    </a:lnTo>
                    <a:lnTo>
                      <a:pt x="2303" y="953"/>
                    </a:lnTo>
                    <a:lnTo>
                      <a:pt x="2349" y="957"/>
                    </a:lnTo>
                    <a:lnTo>
                      <a:pt x="2394" y="964"/>
                    </a:lnTo>
                    <a:lnTo>
                      <a:pt x="2437" y="976"/>
                    </a:lnTo>
                    <a:lnTo>
                      <a:pt x="2476" y="994"/>
                    </a:lnTo>
                    <a:lnTo>
                      <a:pt x="2514" y="1016"/>
                    </a:lnTo>
                    <a:lnTo>
                      <a:pt x="2932" y="598"/>
                    </a:lnTo>
                    <a:lnTo>
                      <a:pt x="2910" y="560"/>
                    </a:lnTo>
                    <a:lnTo>
                      <a:pt x="2892" y="520"/>
                    </a:lnTo>
                    <a:lnTo>
                      <a:pt x="2880" y="477"/>
                    </a:lnTo>
                    <a:lnTo>
                      <a:pt x="2872" y="433"/>
                    </a:lnTo>
                    <a:lnTo>
                      <a:pt x="2869" y="387"/>
                    </a:lnTo>
                    <a:lnTo>
                      <a:pt x="2872" y="339"/>
                    </a:lnTo>
                    <a:lnTo>
                      <a:pt x="2881" y="291"/>
                    </a:lnTo>
                    <a:lnTo>
                      <a:pt x="2896" y="247"/>
                    </a:lnTo>
                    <a:lnTo>
                      <a:pt x="2914" y="205"/>
                    </a:lnTo>
                    <a:lnTo>
                      <a:pt x="2939" y="166"/>
                    </a:lnTo>
                    <a:lnTo>
                      <a:pt x="2968" y="130"/>
                    </a:lnTo>
                    <a:lnTo>
                      <a:pt x="3000" y="98"/>
                    </a:lnTo>
                    <a:lnTo>
                      <a:pt x="3035" y="69"/>
                    </a:lnTo>
                    <a:lnTo>
                      <a:pt x="3075" y="46"/>
                    </a:lnTo>
                    <a:lnTo>
                      <a:pt x="3117" y="26"/>
                    </a:lnTo>
                    <a:lnTo>
                      <a:pt x="3161" y="11"/>
                    </a:lnTo>
                    <a:lnTo>
                      <a:pt x="3208" y="2"/>
                    </a:lnTo>
                    <a:lnTo>
                      <a:pt x="3256"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66" name="Freeform 92"/>
              <p:cNvSpPr/>
              <p:nvPr/>
            </p:nvSpPr>
            <p:spPr bwMode="auto">
              <a:xfrm>
                <a:off x="10180638" y="2981325"/>
                <a:ext cx="50800" cy="50800"/>
              </a:xfrm>
              <a:custGeom>
                <a:avLst/>
                <a:gdLst>
                  <a:gd name="T0" fmla="*/ 242 w 322"/>
                  <a:gd name="T1" fmla="*/ 0 h 322"/>
                  <a:gd name="T2" fmla="*/ 262 w 322"/>
                  <a:gd name="T3" fmla="*/ 2 h 322"/>
                  <a:gd name="T4" fmla="*/ 282 w 322"/>
                  <a:gd name="T5" fmla="*/ 10 h 322"/>
                  <a:gd name="T6" fmla="*/ 299 w 322"/>
                  <a:gd name="T7" fmla="*/ 23 h 322"/>
                  <a:gd name="T8" fmla="*/ 312 w 322"/>
                  <a:gd name="T9" fmla="*/ 40 h 322"/>
                  <a:gd name="T10" fmla="*/ 320 w 322"/>
                  <a:gd name="T11" fmla="*/ 59 h 322"/>
                  <a:gd name="T12" fmla="*/ 322 w 322"/>
                  <a:gd name="T13" fmla="*/ 80 h 322"/>
                  <a:gd name="T14" fmla="*/ 320 w 322"/>
                  <a:gd name="T15" fmla="*/ 99 h 322"/>
                  <a:gd name="T16" fmla="*/ 312 w 322"/>
                  <a:gd name="T17" fmla="*/ 118 h 322"/>
                  <a:gd name="T18" fmla="*/ 299 w 322"/>
                  <a:gd name="T19" fmla="*/ 136 h 322"/>
                  <a:gd name="T20" fmla="*/ 136 w 322"/>
                  <a:gd name="T21" fmla="*/ 299 h 322"/>
                  <a:gd name="T22" fmla="*/ 119 w 322"/>
                  <a:gd name="T23" fmla="*/ 312 h 322"/>
                  <a:gd name="T24" fmla="*/ 100 w 322"/>
                  <a:gd name="T25" fmla="*/ 320 h 322"/>
                  <a:gd name="T26" fmla="*/ 80 w 322"/>
                  <a:gd name="T27" fmla="*/ 322 h 322"/>
                  <a:gd name="T28" fmla="*/ 60 w 322"/>
                  <a:gd name="T29" fmla="*/ 320 h 322"/>
                  <a:gd name="T30" fmla="*/ 40 w 322"/>
                  <a:gd name="T31" fmla="*/ 312 h 322"/>
                  <a:gd name="T32" fmla="*/ 23 w 322"/>
                  <a:gd name="T33" fmla="*/ 299 h 322"/>
                  <a:gd name="T34" fmla="*/ 10 w 322"/>
                  <a:gd name="T35" fmla="*/ 282 h 322"/>
                  <a:gd name="T36" fmla="*/ 2 w 322"/>
                  <a:gd name="T37" fmla="*/ 262 h 322"/>
                  <a:gd name="T38" fmla="*/ 0 w 322"/>
                  <a:gd name="T39" fmla="*/ 242 h 322"/>
                  <a:gd name="T40" fmla="*/ 2 w 322"/>
                  <a:gd name="T41" fmla="*/ 221 h 322"/>
                  <a:gd name="T42" fmla="*/ 10 w 322"/>
                  <a:gd name="T43" fmla="*/ 202 h 322"/>
                  <a:gd name="T44" fmla="*/ 23 w 322"/>
                  <a:gd name="T45" fmla="*/ 186 h 322"/>
                  <a:gd name="T46" fmla="*/ 186 w 322"/>
                  <a:gd name="T47" fmla="*/ 23 h 322"/>
                  <a:gd name="T48" fmla="*/ 202 w 322"/>
                  <a:gd name="T49" fmla="*/ 10 h 322"/>
                  <a:gd name="T50" fmla="*/ 222 w 322"/>
                  <a:gd name="T51" fmla="*/ 2 h 322"/>
                  <a:gd name="T52" fmla="*/ 242 w 322"/>
                  <a:gd name="T53"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322">
                    <a:moveTo>
                      <a:pt x="242" y="0"/>
                    </a:moveTo>
                    <a:lnTo>
                      <a:pt x="262" y="2"/>
                    </a:lnTo>
                    <a:lnTo>
                      <a:pt x="282" y="10"/>
                    </a:lnTo>
                    <a:lnTo>
                      <a:pt x="299" y="23"/>
                    </a:lnTo>
                    <a:lnTo>
                      <a:pt x="312" y="40"/>
                    </a:lnTo>
                    <a:lnTo>
                      <a:pt x="320" y="59"/>
                    </a:lnTo>
                    <a:lnTo>
                      <a:pt x="322" y="80"/>
                    </a:lnTo>
                    <a:lnTo>
                      <a:pt x="320" y="99"/>
                    </a:lnTo>
                    <a:lnTo>
                      <a:pt x="312" y="118"/>
                    </a:lnTo>
                    <a:lnTo>
                      <a:pt x="299" y="136"/>
                    </a:lnTo>
                    <a:lnTo>
                      <a:pt x="136" y="299"/>
                    </a:lnTo>
                    <a:lnTo>
                      <a:pt x="119" y="312"/>
                    </a:lnTo>
                    <a:lnTo>
                      <a:pt x="100" y="320"/>
                    </a:lnTo>
                    <a:lnTo>
                      <a:pt x="80" y="322"/>
                    </a:lnTo>
                    <a:lnTo>
                      <a:pt x="60" y="320"/>
                    </a:lnTo>
                    <a:lnTo>
                      <a:pt x="40" y="312"/>
                    </a:lnTo>
                    <a:lnTo>
                      <a:pt x="23" y="299"/>
                    </a:lnTo>
                    <a:lnTo>
                      <a:pt x="10" y="282"/>
                    </a:lnTo>
                    <a:lnTo>
                      <a:pt x="2" y="262"/>
                    </a:lnTo>
                    <a:lnTo>
                      <a:pt x="0" y="242"/>
                    </a:lnTo>
                    <a:lnTo>
                      <a:pt x="2" y="221"/>
                    </a:lnTo>
                    <a:lnTo>
                      <a:pt x="10" y="202"/>
                    </a:lnTo>
                    <a:lnTo>
                      <a:pt x="23" y="186"/>
                    </a:lnTo>
                    <a:lnTo>
                      <a:pt x="186" y="23"/>
                    </a:lnTo>
                    <a:lnTo>
                      <a:pt x="202" y="10"/>
                    </a:lnTo>
                    <a:lnTo>
                      <a:pt x="222" y="2"/>
                    </a:lnTo>
                    <a:lnTo>
                      <a:pt x="242"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68" name="Freeform 93"/>
              <p:cNvSpPr/>
              <p:nvPr/>
            </p:nvSpPr>
            <p:spPr bwMode="auto">
              <a:xfrm>
                <a:off x="10402888" y="2900363"/>
                <a:ext cx="50800" cy="50800"/>
              </a:xfrm>
              <a:custGeom>
                <a:avLst/>
                <a:gdLst>
                  <a:gd name="T0" fmla="*/ 243 w 323"/>
                  <a:gd name="T1" fmla="*/ 0 h 323"/>
                  <a:gd name="T2" fmla="*/ 264 w 323"/>
                  <a:gd name="T3" fmla="*/ 3 h 323"/>
                  <a:gd name="T4" fmla="*/ 282 w 323"/>
                  <a:gd name="T5" fmla="*/ 10 h 323"/>
                  <a:gd name="T6" fmla="*/ 300 w 323"/>
                  <a:gd name="T7" fmla="*/ 24 h 323"/>
                  <a:gd name="T8" fmla="*/ 312 w 323"/>
                  <a:gd name="T9" fmla="*/ 40 h 323"/>
                  <a:gd name="T10" fmla="*/ 320 w 323"/>
                  <a:gd name="T11" fmla="*/ 60 h 323"/>
                  <a:gd name="T12" fmla="*/ 323 w 323"/>
                  <a:gd name="T13" fmla="*/ 80 h 323"/>
                  <a:gd name="T14" fmla="*/ 320 w 323"/>
                  <a:gd name="T15" fmla="*/ 100 h 323"/>
                  <a:gd name="T16" fmla="*/ 312 w 323"/>
                  <a:gd name="T17" fmla="*/ 120 h 323"/>
                  <a:gd name="T18" fmla="*/ 300 w 323"/>
                  <a:gd name="T19" fmla="*/ 137 h 323"/>
                  <a:gd name="T20" fmla="*/ 138 w 323"/>
                  <a:gd name="T21" fmla="*/ 299 h 323"/>
                  <a:gd name="T22" fmla="*/ 120 w 323"/>
                  <a:gd name="T23" fmla="*/ 313 h 323"/>
                  <a:gd name="T24" fmla="*/ 101 w 323"/>
                  <a:gd name="T25" fmla="*/ 320 h 323"/>
                  <a:gd name="T26" fmla="*/ 80 w 323"/>
                  <a:gd name="T27" fmla="*/ 323 h 323"/>
                  <a:gd name="T28" fmla="*/ 60 w 323"/>
                  <a:gd name="T29" fmla="*/ 320 h 323"/>
                  <a:gd name="T30" fmla="*/ 41 w 323"/>
                  <a:gd name="T31" fmla="*/ 313 h 323"/>
                  <a:gd name="T32" fmla="*/ 24 w 323"/>
                  <a:gd name="T33" fmla="*/ 299 h 323"/>
                  <a:gd name="T34" fmla="*/ 12 w 323"/>
                  <a:gd name="T35" fmla="*/ 283 h 323"/>
                  <a:gd name="T36" fmla="*/ 4 w 323"/>
                  <a:gd name="T37" fmla="*/ 263 h 323"/>
                  <a:gd name="T38" fmla="*/ 0 w 323"/>
                  <a:gd name="T39" fmla="*/ 243 h 323"/>
                  <a:gd name="T40" fmla="*/ 4 w 323"/>
                  <a:gd name="T41" fmla="*/ 223 h 323"/>
                  <a:gd name="T42" fmla="*/ 12 w 323"/>
                  <a:gd name="T43" fmla="*/ 203 h 323"/>
                  <a:gd name="T44" fmla="*/ 24 w 323"/>
                  <a:gd name="T45" fmla="*/ 186 h 323"/>
                  <a:gd name="T46" fmla="*/ 186 w 323"/>
                  <a:gd name="T47" fmla="*/ 24 h 323"/>
                  <a:gd name="T48" fmla="*/ 204 w 323"/>
                  <a:gd name="T49" fmla="*/ 10 h 323"/>
                  <a:gd name="T50" fmla="*/ 223 w 323"/>
                  <a:gd name="T51" fmla="*/ 3 h 323"/>
                  <a:gd name="T52" fmla="*/ 243 w 323"/>
                  <a:gd name="T53"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 h="323">
                    <a:moveTo>
                      <a:pt x="243" y="0"/>
                    </a:moveTo>
                    <a:lnTo>
                      <a:pt x="264" y="3"/>
                    </a:lnTo>
                    <a:lnTo>
                      <a:pt x="282" y="10"/>
                    </a:lnTo>
                    <a:lnTo>
                      <a:pt x="300" y="24"/>
                    </a:lnTo>
                    <a:lnTo>
                      <a:pt x="312" y="40"/>
                    </a:lnTo>
                    <a:lnTo>
                      <a:pt x="320" y="60"/>
                    </a:lnTo>
                    <a:lnTo>
                      <a:pt x="323" y="80"/>
                    </a:lnTo>
                    <a:lnTo>
                      <a:pt x="320" y="100"/>
                    </a:lnTo>
                    <a:lnTo>
                      <a:pt x="312" y="120"/>
                    </a:lnTo>
                    <a:lnTo>
                      <a:pt x="300" y="137"/>
                    </a:lnTo>
                    <a:lnTo>
                      <a:pt x="138" y="299"/>
                    </a:lnTo>
                    <a:lnTo>
                      <a:pt x="120" y="313"/>
                    </a:lnTo>
                    <a:lnTo>
                      <a:pt x="101" y="320"/>
                    </a:lnTo>
                    <a:lnTo>
                      <a:pt x="80" y="323"/>
                    </a:lnTo>
                    <a:lnTo>
                      <a:pt x="60" y="320"/>
                    </a:lnTo>
                    <a:lnTo>
                      <a:pt x="41" y="313"/>
                    </a:lnTo>
                    <a:lnTo>
                      <a:pt x="24" y="299"/>
                    </a:lnTo>
                    <a:lnTo>
                      <a:pt x="12" y="283"/>
                    </a:lnTo>
                    <a:lnTo>
                      <a:pt x="4" y="263"/>
                    </a:lnTo>
                    <a:lnTo>
                      <a:pt x="0" y="243"/>
                    </a:lnTo>
                    <a:lnTo>
                      <a:pt x="4" y="223"/>
                    </a:lnTo>
                    <a:lnTo>
                      <a:pt x="12" y="203"/>
                    </a:lnTo>
                    <a:lnTo>
                      <a:pt x="24" y="186"/>
                    </a:lnTo>
                    <a:lnTo>
                      <a:pt x="186" y="24"/>
                    </a:lnTo>
                    <a:lnTo>
                      <a:pt x="204" y="10"/>
                    </a:lnTo>
                    <a:lnTo>
                      <a:pt x="223" y="3"/>
                    </a:lnTo>
                    <a:lnTo>
                      <a:pt x="243"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grpSp>
        <p:sp>
          <p:nvSpPr>
            <p:cNvPr id="69" name="Freeform 124"/>
            <p:cNvSpPr>
              <a:spLocks noEditPoints="1"/>
            </p:cNvSpPr>
            <p:nvPr/>
          </p:nvSpPr>
          <p:spPr bwMode="auto">
            <a:xfrm>
              <a:off x="9663" y="4433"/>
              <a:ext cx="707" cy="623"/>
            </a:xfrm>
            <a:custGeom>
              <a:avLst/>
              <a:gdLst>
                <a:gd name="T0" fmla="*/ 1495 w 3650"/>
                <a:gd name="T1" fmla="*/ 3047 h 3224"/>
                <a:gd name="T2" fmla="*/ 1498 w 3650"/>
                <a:gd name="T3" fmla="*/ 3044 h 3224"/>
                <a:gd name="T4" fmla="*/ 198 w 3650"/>
                <a:gd name="T5" fmla="*/ 981 h 3224"/>
                <a:gd name="T6" fmla="*/ 179 w 3650"/>
                <a:gd name="T7" fmla="*/ 1543 h 3224"/>
                <a:gd name="T8" fmla="*/ 342 w 3650"/>
                <a:gd name="T9" fmla="*/ 1579 h 3224"/>
                <a:gd name="T10" fmla="*/ 3250 w 3650"/>
                <a:gd name="T11" fmla="*/ 1591 h 3224"/>
                <a:gd name="T12" fmla="*/ 3423 w 3650"/>
                <a:gd name="T13" fmla="*/ 1451 h 3224"/>
                <a:gd name="T14" fmla="*/ 3470 w 3650"/>
                <a:gd name="T15" fmla="*/ 1227 h 3224"/>
                <a:gd name="T16" fmla="*/ 3366 w 3650"/>
                <a:gd name="T17" fmla="*/ 1029 h 3224"/>
                <a:gd name="T18" fmla="*/ 617 w 3650"/>
                <a:gd name="T19" fmla="*/ 728 h 3224"/>
                <a:gd name="T20" fmla="*/ 529 w 3650"/>
                <a:gd name="T21" fmla="*/ 784 h 3224"/>
                <a:gd name="T22" fmla="*/ 521 w 3650"/>
                <a:gd name="T23" fmla="*/ 1746 h 3224"/>
                <a:gd name="T24" fmla="*/ 585 w 3650"/>
                <a:gd name="T25" fmla="*/ 1816 h 3224"/>
                <a:gd name="T26" fmla="*/ 627 w 3650"/>
                <a:gd name="T27" fmla="*/ 1821 h 3224"/>
                <a:gd name="T28" fmla="*/ 761 w 3650"/>
                <a:gd name="T29" fmla="*/ 1822 h 3224"/>
                <a:gd name="T30" fmla="*/ 949 w 3650"/>
                <a:gd name="T31" fmla="*/ 1822 h 3224"/>
                <a:gd name="T32" fmla="*/ 1083 w 3650"/>
                <a:gd name="T33" fmla="*/ 1822 h 3224"/>
                <a:gd name="T34" fmla="*/ 3024 w 3650"/>
                <a:gd name="T35" fmla="*/ 175 h 3224"/>
                <a:gd name="T36" fmla="*/ 2568 w 3650"/>
                <a:gd name="T37" fmla="*/ 398 h 3224"/>
                <a:gd name="T38" fmla="*/ 1772 w 3650"/>
                <a:gd name="T39" fmla="*/ 645 h 3224"/>
                <a:gd name="T40" fmla="*/ 1441 w 3650"/>
                <a:gd name="T41" fmla="*/ 1850 h 3224"/>
                <a:gd name="T42" fmla="*/ 2255 w 3650"/>
                <a:gd name="T43" fmla="*/ 2034 h 3224"/>
                <a:gd name="T44" fmla="*/ 3022 w 3650"/>
                <a:gd name="T45" fmla="*/ 2373 h 3224"/>
                <a:gd name="T46" fmla="*/ 3028 w 3650"/>
                <a:gd name="T47" fmla="*/ 2371 h 3224"/>
                <a:gd name="T48" fmla="*/ 3026 w 3650"/>
                <a:gd name="T49" fmla="*/ 177 h 3224"/>
                <a:gd name="T50" fmla="*/ 3116 w 3650"/>
                <a:gd name="T51" fmla="*/ 24 h 3224"/>
                <a:gd name="T52" fmla="*/ 3202 w 3650"/>
                <a:gd name="T53" fmla="*/ 148 h 3224"/>
                <a:gd name="T54" fmla="*/ 3368 w 3650"/>
                <a:gd name="T55" fmla="*/ 817 h 3224"/>
                <a:gd name="T56" fmla="*/ 3571 w 3650"/>
                <a:gd name="T57" fmla="*/ 1003 h 3224"/>
                <a:gd name="T58" fmla="*/ 3650 w 3650"/>
                <a:gd name="T59" fmla="*/ 1274 h 3224"/>
                <a:gd name="T60" fmla="*/ 3571 w 3650"/>
                <a:gd name="T61" fmla="*/ 1546 h 3224"/>
                <a:gd name="T62" fmla="*/ 3368 w 3650"/>
                <a:gd name="T63" fmla="*/ 1732 h 3224"/>
                <a:gd name="T64" fmla="*/ 3202 w 3650"/>
                <a:gd name="T65" fmla="*/ 2402 h 3224"/>
                <a:gd name="T66" fmla="*/ 3116 w 3650"/>
                <a:gd name="T67" fmla="*/ 2525 h 3224"/>
                <a:gd name="T68" fmla="*/ 2964 w 3650"/>
                <a:gd name="T69" fmla="*/ 2540 h 3224"/>
                <a:gd name="T70" fmla="*/ 2369 w 3650"/>
                <a:gd name="T71" fmla="*/ 2262 h 3224"/>
                <a:gd name="T72" fmla="*/ 1621 w 3650"/>
                <a:gd name="T73" fmla="*/ 2055 h 3224"/>
                <a:gd name="T74" fmla="*/ 1675 w 3650"/>
                <a:gd name="T75" fmla="*/ 3040 h 3224"/>
                <a:gd name="T76" fmla="*/ 1624 w 3650"/>
                <a:gd name="T77" fmla="*/ 3170 h 3224"/>
                <a:gd name="T78" fmla="*/ 1495 w 3650"/>
                <a:gd name="T79" fmla="*/ 3224 h 3224"/>
                <a:gd name="T80" fmla="*/ 969 w 3650"/>
                <a:gd name="T81" fmla="*/ 3182 h 3224"/>
                <a:gd name="T82" fmla="*/ 470 w 3650"/>
                <a:gd name="T83" fmla="*/ 1956 h 3224"/>
                <a:gd name="T84" fmla="*/ 352 w 3650"/>
                <a:gd name="T85" fmla="*/ 1797 h 3224"/>
                <a:gd name="T86" fmla="*/ 124 w 3650"/>
                <a:gd name="T87" fmla="*/ 1729 h 3224"/>
                <a:gd name="T88" fmla="*/ 12 w 3650"/>
                <a:gd name="T89" fmla="*/ 1598 h 3224"/>
                <a:gd name="T90" fmla="*/ 12 w 3650"/>
                <a:gd name="T91" fmla="*/ 951 h 3224"/>
                <a:gd name="T92" fmla="*/ 124 w 3650"/>
                <a:gd name="T93" fmla="*/ 821 h 3224"/>
                <a:gd name="T94" fmla="*/ 352 w 3650"/>
                <a:gd name="T95" fmla="*/ 755 h 3224"/>
                <a:gd name="T96" fmla="*/ 465 w 3650"/>
                <a:gd name="T97" fmla="*/ 598 h 3224"/>
                <a:gd name="T98" fmla="*/ 622 w 3650"/>
                <a:gd name="T99" fmla="*/ 552 h 3224"/>
                <a:gd name="T100" fmla="*/ 739 w 3650"/>
                <a:gd name="T101" fmla="*/ 552 h 3224"/>
                <a:gd name="T102" fmla="*/ 940 w 3650"/>
                <a:gd name="T103" fmla="*/ 551 h 3224"/>
                <a:gd name="T104" fmla="*/ 1123 w 3650"/>
                <a:gd name="T105" fmla="*/ 549 h 3224"/>
                <a:gd name="T106" fmla="*/ 1352 w 3650"/>
                <a:gd name="T107" fmla="*/ 533 h 3224"/>
                <a:gd name="T108" fmla="*/ 2169 w 3650"/>
                <a:gd name="T109" fmla="*/ 357 h 3224"/>
                <a:gd name="T110" fmla="*/ 2935 w 3650"/>
                <a:gd name="T111" fmla="*/ 23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50" h="3224">
                  <a:moveTo>
                    <a:pt x="702" y="1998"/>
                  </a:moveTo>
                  <a:lnTo>
                    <a:pt x="1082" y="3046"/>
                  </a:lnTo>
                  <a:lnTo>
                    <a:pt x="1083" y="3047"/>
                  </a:lnTo>
                  <a:lnTo>
                    <a:pt x="1084" y="3047"/>
                  </a:lnTo>
                  <a:lnTo>
                    <a:pt x="1495" y="3047"/>
                  </a:lnTo>
                  <a:lnTo>
                    <a:pt x="1497" y="3047"/>
                  </a:lnTo>
                  <a:lnTo>
                    <a:pt x="1498" y="3046"/>
                  </a:lnTo>
                  <a:lnTo>
                    <a:pt x="1498" y="3046"/>
                  </a:lnTo>
                  <a:lnTo>
                    <a:pt x="1498" y="3045"/>
                  </a:lnTo>
                  <a:lnTo>
                    <a:pt x="1498" y="3044"/>
                  </a:lnTo>
                  <a:lnTo>
                    <a:pt x="1118" y="1998"/>
                  </a:lnTo>
                  <a:lnTo>
                    <a:pt x="702" y="1998"/>
                  </a:lnTo>
                  <a:close/>
                  <a:moveTo>
                    <a:pt x="229" y="971"/>
                  </a:moveTo>
                  <a:lnTo>
                    <a:pt x="212" y="974"/>
                  </a:lnTo>
                  <a:lnTo>
                    <a:pt x="198" y="981"/>
                  </a:lnTo>
                  <a:lnTo>
                    <a:pt x="187" y="993"/>
                  </a:lnTo>
                  <a:lnTo>
                    <a:pt x="179" y="1008"/>
                  </a:lnTo>
                  <a:lnTo>
                    <a:pt x="176" y="1023"/>
                  </a:lnTo>
                  <a:lnTo>
                    <a:pt x="176" y="1527"/>
                  </a:lnTo>
                  <a:lnTo>
                    <a:pt x="179" y="1543"/>
                  </a:lnTo>
                  <a:lnTo>
                    <a:pt x="187" y="1558"/>
                  </a:lnTo>
                  <a:lnTo>
                    <a:pt x="198" y="1569"/>
                  </a:lnTo>
                  <a:lnTo>
                    <a:pt x="212" y="1576"/>
                  </a:lnTo>
                  <a:lnTo>
                    <a:pt x="229" y="1579"/>
                  </a:lnTo>
                  <a:lnTo>
                    <a:pt x="342" y="1579"/>
                  </a:lnTo>
                  <a:lnTo>
                    <a:pt x="342" y="971"/>
                  </a:lnTo>
                  <a:lnTo>
                    <a:pt x="229" y="971"/>
                  </a:lnTo>
                  <a:close/>
                  <a:moveTo>
                    <a:pt x="3204" y="946"/>
                  </a:moveTo>
                  <a:lnTo>
                    <a:pt x="3204" y="1604"/>
                  </a:lnTo>
                  <a:lnTo>
                    <a:pt x="3250" y="1591"/>
                  </a:lnTo>
                  <a:lnTo>
                    <a:pt x="3292" y="1573"/>
                  </a:lnTo>
                  <a:lnTo>
                    <a:pt x="3330" y="1550"/>
                  </a:lnTo>
                  <a:lnTo>
                    <a:pt x="3366" y="1521"/>
                  </a:lnTo>
                  <a:lnTo>
                    <a:pt x="3397" y="1489"/>
                  </a:lnTo>
                  <a:lnTo>
                    <a:pt x="3423" y="1451"/>
                  </a:lnTo>
                  <a:lnTo>
                    <a:pt x="3444" y="1411"/>
                  </a:lnTo>
                  <a:lnTo>
                    <a:pt x="3461" y="1368"/>
                  </a:lnTo>
                  <a:lnTo>
                    <a:pt x="3470" y="1323"/>
                  </a:lnTo>
                  <a:lnTo>
                    <a:pt x="3474" y="1274"/>
                  </a:lnTo>
                  <a:lnTo>
                    <a:pt x="3470" y="1227"/>
                  </a:lnTo>
                  <a:lnTo>
                    <a:pt x="3461" y="1181"/>
                  </a:lnTo>
                  <a:lnTo>
                    <a:pt x="3444" y="1138"/>
                  </a:lnTo>
                  <a:lnTo>
                    <a:pt x="3423" y="1098"/>
                  </a:lnTo>
                  <a:lnTo>
                    <a:pt x="3397" y="1061"/>
                  </a:lnTo>
                  <a:lnTo>
                    <a:pt x="3366" y="1029"/>
                  </a:lnTo>
                  <a:lnTo>
                    <a:pt x="3330" y="1000"/>
                  </a:lnTo>
                  <a:lnTo>
                    <a:pt x="3292" y="977"/>
                  </a:lnTo>
                  <a:lnTo>
                    <a:pt x="3250" y="958"/>
                  </a:lnTo>
                  <a:lnTo>
                    <a:pt x="3204" y="946"/>
                  </a:lnTo>
                  <a:close/>
                  <a:moveTo>
                    <a:pt x="617" y="728"/>
                  </a:moveTo>
                  <a:lnTo>
                    <a:pt x="595" y="731"/>
                  </a:lnTo>
                  <a:lnTo>
                    <a:pt x="574" y="739"/>
                  </a:lnTo>
                  <a:lnTo>
                    <a:pt x="555" y="750"/>
                  </a:lnTo>
                  <a:lnTo>
                    <a:pt x="540" y="765"/>
                  </a:lnTo>
                  <a:lnTo>
                    <a:pt x="529" y="784"/>
                  </a:lnTo>
                  <a:lnTo>
                    <a:pt x="521" y="805"/>
                  </a:lnTo>
                  <a:lnTo>
                    <a:pt x="518" y="827"/>
                  </a:lnTo>
                  <a:lnTo>
                    <a:pt x="518" y="827"/>
                  </a:lnTo>
                  <a:lnTo>
                    <a:pt x="518" y="1722"/>
                  </a:lnTo>
                  <a:lnTo>
                    <a:pt x="521" y="1746"/>
                  </a:lnTo>
                  <a:lnTo>
                    <a:pt x="529" y="1768"/>
                  </a:lnTo>
                  <a:lnTo>
                    <a:pt x="541" y="1785"/>
                  </a:lnTo>
                  <a:lnTo>
                    <a:pt x="557" y="1801"/>
                  </a:lnTo>
                  <a:lnTo>
                    <a:pt x="577" y="1813"/>
                  </a:lnTo>
                  <a:lnTo>
                    <a:pt x="585" y="1816"/>
                  </a:lnTo>
                  <a:lnTo>
                    <a:pt x="592" y="1819"/>
                  </a:lnTo>
                  <a:lnTo>
                    <a:pt x="601" y="1820"/>
                  </a:lnTo>
                  <a:lnTo>
                    <a:pt x="611" y="1821"/>
                  </a:lnTo>
                  <a:lnTo>
                    <a:pt x="615" y="1821"/>
                  </a:lnTo>
                  <a:lnTo>
                    <a:pt x="627" y="1821"/>
                  </a:lnTo>
                  <a:lnTo>
                    <a:pt x="645" y="1821"/>
                  </a:lnTo>
                  <a:lnTo>
                    <a:pt x="667" y="1821"/>
                  </a:lnTo>
                  <a:lnTo>
                    <a:pt x="696" y="1822"/>
                  </a:lnTo>
                  <a:lnTo>
                    <a:pt x="727" y="1822"/>
                  </a:lnTo>
                  <a:lnTo>
                    <a:pt x="761" y="1822"/>
                  </a:lnTo>
                  <a:lnTo>
                    <a:pt x="797" y="1822"/>
                  </a:lnTo>
                  <a:lnTo>
                    <a:pt x="836" y="1822"/>
                  </a:lnTo>
                  <a:lnTo>
                    <a:pt x="874" y="1822"/>
                  </a:lnTo>
                  <a:lnTo>
                    <a:pt x="911" y="1822"/>
                  </a:lnTo>
                  <a:lnTo>
                    <a:pt x="949" y="1822"/>
                  </a:lnTo>
                  <a:lnTo>
                    <a:pt x="983" y="1822"/>
                  </a:lnTo>
                  <a:lnTo>
                    <a:pt x="1014" y="1822"/>
                  </a:lnTo>
                  <a:lnTo>
                    <a:pt x="1042" y="1822"/>
                  </a:lnTo>
                  <a:lnTo>
                    <a:pt x="1065" y="1822"/>
                  </a:lnTo>
                  <a:lnTo>
                    <a:pt x="1083" y="1822"/>
                  </a:lnTo>
                  <a:lnTo>
                    <a:pt x="1094" y="1822"/>
                  </a:lnTo>
                  <a:lnTo>
                    <a:pt x="1097" y="1822"/>
                  </a:lnTo>
                  <a:lnTo>
                    <a:pt x="1097" y="728"/>
                  </a:lnTo>
                  <a:lnTo>
                    <a:pt x="617" y="728"/>
                  </a:lnTo>
                  <a:close/>
                  <a:moveTo>
                    <a:pt x="3024" y="175"/>
                  </a:moveTo>
                  <a:lnTo>
                    <a:pt x="3023" y="175"/>
                  </a:lnTo>
                  <a:lnTo>
                    <a:pt x="3022" y="177"/>
                  </a:lnTo>
                  <a:lnTo>
                    <a:pt x="2872" y="256"/>
                  </a:lnTo>
                  <a:lnTo>
                    <a:pt x="2722" y="330"/>
                  </a:lnTo>
                  <a:lnTo>
                    <a:pt x="2568" y="398"/>
                  </a:lnTo>
                  <a:lnTo>
                    <a:pt x="2413" y="459"/>
                  </a:lnTo>
                  <a:lnTo>
                    <a:pt x="2255" y="514"/>
                  </a:lnTo>
                  <a:lnTo>
                    <a:pt x="2096" y="564"/>
                  </a:lnTo>
                  <a:lnTo>
                    <a:pt x="1936" y="607"/>
                  </a:lnTo>
                  <a:lnTo>
                    <a:pt x="1772" y="645"/>
                  </a:lnTo>
                  <a:lnTo>
                    <a:pt x="1608" y="676"/>
                  </a:lnTo>
                  <a:lnTo>
                    <a:pt x="1441" y="700"/>
                  </a:lnTo>
                  <a:lnTo>
                    <a:pt x="1274" y="719"/>
                  </a:lnTo>
                  <a:lnTo>
                    <a:pt x="1274" y="1831"/>
                  </a:lnTo>
                  <a:lnTo>
                    <a:pt x="1441" y="1850"/>
                  </a:lnTo>
                  <a:lnTo>
                    <a:pt x="1608" y="1874"/>
                  </a:lnTo>
                  <a:lnTo>
                    <a:pt x="1772" y="1905"/>
                  </a:lnTo>
                  <a:lnTo>
                    <a:pt x="1936" y="1943"/>
                  </a:lnTo>
                  <a:lnTo>
                    <a:pt x="2096" y="1986"/>
                  </a:lnTo>
                  <a:lnTo>
                    <a:pt x="2255" y="2034"/>
                  </a:lnTo>
                  <a:lnTo>
                    <a:pt x="2412" y="2091"/>
                  </a:lnTo>
                  <a:lnTo>
                    <a:pt x="2568" y="2152"/>
                  </a:lnTo>
                  <a:lnTo>
                    <a:pt x="2722" y="2219"/>
                  </a:lnTo>
                  <a:lnTo>
                    <a:pt x="2872" y="2293"/>
                  </a:lnTo>
                  <a:lnTo>
                    <a:pt x="3022" y="2373"/>
                  </a:lnTo>
                  <a:lnTo>
                    <a:pt x="3023" y="2373"/>
                  </a:lnTo>
                  <a:lnTo>
                    <a:pt x="3024" y="2374"/>
                  </a:lnTo>
                  <a:lnTo>
                    <a:pt x="3026" y="2373"/>
                  </a:lnTo>
                  <a:lnTo>
                    <a:pt x="3027" y="2372"/>
                  </a:lnTo>
                  <a:lnTo>
                    <a:pt x="3028" y="2371"/>
                  </a:lnTo>
                  <a:lnTo>
                    <a:pt x="3028" y="2370"/>
                  </a:lnTo>
                  <a:lnTo>
                    <a:pt x="3028" y="180"/>
                  </a:lnTo>
                  <a:lnTo>
                    <a:pt x="3028" y="179"/>
                  </a:lnTo>
                  <a:lnTo>
                    <a:pt x="3027" y="178"/>
                  </a:lnTo>
                  <a:lnTo>
                    <a:pt x="3026" y="177"/>
                  </a:lnTo>
                  <a:lnTo>
                    <a:pt x="3024" y="175"/>
                  </a:lnTo>
                  <a:close/>
                  <a:moveTo>
                    <a:pt x="3026" y="0"/>
                  </a:moveTo>
                  <a:lnTo>
                    <a:pt x="3056" y="2"/>
                  </a:lnTo>
                  <a:lnTo>
                    <a:pt x="3087" y="11"/>
                  </a:lnTo>
                  <a:lnTo>
                    <a:pt x="3116" y="24"/>
                  </a:lnTo>
                  <a:lnTo>
                    <a:pt x="3141" y="43"/>
                  </a:lnTo>
                  <a:lnTo>
                    <a:pt x="3163" y="65"/>
                  </a:lnTo>
                  <a:lnTo>
                    <a:pt x="3181" y="90"/>
                  </a:lnTo>
                  <a:lnTo>
                    <a:pt x="3194" y="118"/>
                  </a:lnTo>
                  <a:lnTo>
                    <a:pt x="3202" y="148"/>
                  </a:lnTo>
                  <a:lnTo>
                    <a:pt x="3204" y="180"/>
                  </a:lnTo>
                  <a:lnTo>
                    <a:pt x="3204" y="767"/>
                  </a:lnTo>
                  <a:lnTo>
                    <a:pt x="3262" y="779"/>
                  </a:lnTo>
                  <a:lnTo>
                    <a:pt x="3316" y="795"/>
                  </a:lnTo>
                  <a:lnTo>
                    <a:pt x="3368" y="817"/>
                  </a:lnTo>
                  <a:lnTo>
                    <a:pt x="3417" y="845"/>
                  </a:lnTo>
                  <a:lnTo>
                    <a:pt x="3461" y="878"/>
                  </a:lnTo>
                  <a:lnTo>
                    <a:pt x="3503" y="916"/>
                  </a:lnTo>
                  <a:lnTo>
                    <a:pt x="3539" y="957"/>
                  </a:lnTo>
                  <a:lnTo>
                    <a:pt x="3571" y="1003"/>
                  </a:lnTo>
                  <a:lnTo>
                    <a:pt x="3599" y="1052"/>
                  </a:lnTo>
                  <a:lnTo>
                    <a:pt x="3620" y="1104"/>
                  </a:lnTo>
                  <a:lnTo>
                    <a:pt x="3637" y="1158"/>
                  </a:lnTo>
                  <a:lnTo>
                    <a:pt x="3647" y="1216"/>
                  </a:lnTo>
                  <a:lnTo>
                    <a:pt x="3650" y="1274"/>
                  </a:lnTo>
                  <a:lnTo>
                    <a:pt x="3647" y="1334"/>
                  </a:lnTo>
                  <a:lnTo>
                    <a:pt x="3637" y="1390"/>
                  </a:lnTo>
                  <a:lnTo>
                    <a:pt x="3620" y="1446"/>
                  </a:lnTo>
                  <a:lnTo>
                    <a:pt x="3599" y="1498"/>
                  </a:lnTo>
                  <a:lnTo>
                    <a:pt x="3571" y="1546"/>
                  </a:lnTo>
                  <a:lnTo>
                    <a:pt x="3539" y="1592"/>
                  </a:lnTo>
                  <a:lnTo>
                    <a:pt x="3503" y="1634"/>
                  </a:lnTo>
                  <a:lnTo>
                    <a:pt x="3461" y="1672"/>
                  </a:lnTo>
                  <a:lnTo>
                    <a:pt x="3417" y="1705"/>
                  </a:lnTo>
                  <a:lnTo>
                    <a:pt x="3368" y="1732"/>
                  </a:lnTo>
                  <a:lnTo>
                    <a:pt x="3316" y="1755"/>
                  </a:lnTo>
                  <a:lnTo>
                    <a:pt x="3262" y="1771"/>
                  </a:lnTo>
                  <a:lnTo>
                    <a:pt x="3204" y="1782"/>
                  </a:lnTo>
                  <a:lnTo>
                    <a:pt x="3204" y="2370"/>
                  </a:lnTo>
                  <a:lnTo>
                    <a:pt x="3202" y="2402"/>
                  </a:lnTo>
                  <a:lnTo>
                    <a:pt x="3194" y="2432"/>
                  </a:lnTo>
                  <a:lnTo>
                    <a:pt x="3181" y="2459"/>
                  </a:lnTo>
                  <a:lnTo>
                    <a:pt x="3163" y="2485"/>
                  </a:lnTo>
                  <a:lnTo>
                    <a:pt x="3141" y="2507"/>
                  </a:lnTo>
                  <a:lnTo>
                    <a:pt x="3116" y="2525"/>
                  </a:lnTo>
                  <a:lnTo>
                    <a:pt x="3086" y="2539"/>
                  </a:lnTo>
                  <a:lnTo>
                    <a:pt x="3055" y="2548"/>
                  </a:lnTo>
                  <a:lnTo>
                    <a:pt x="3024" y="2550"/>
                  </a:lnTo>
                  <a:lnTo>
                    <a:pt x="2994" y="2548"/>
                  </a:lnTo>
                  <a:lnTo>
                    <a:pt x="2964" y="2540"/>
                  </a:lnTo>
                  <a:lnTo>
                    <a:pt x="2935" y="2527"/>
                  </a:lnTo>
                  <a:lnTo>
                    <a:pt x="2797" y="2453"/>
                  </a:lnTo>
                  <a:lnTo>
                    <a:pt x="2657" y="2384"/>
                  </a:lnTo>
                  <a:lnTo>
                    <a:pt x="2514" y="2320"/>
                  </a:lnTo>
                  <a:lnTo>
                    <a:pt x="2369" y="2262"/>
                  </a:lnTo>
                  <a:lnTo>
                    <a:pt x="2223" y="2210"/>
                  </a:lnTo>
                  <a:lnTo>
                    <a:pt x="2075" y="2163"/>
                  </a:lnTo>
                  <a:lnTo>
                    <a:pt x="1926" y="2122"/>
                  </a:lnTo>
                  <a:lnTo>
                    <a:pt x="1774" y="2086"/>
                  </a:lnTo>
                  <a:lnTo>
                    <a:pt x="1621" y="2055"/>
                  </a:lnTo>
                  <a:lnTo>
                    <a:pt x="1467" y="2031"/>
                  </a:lnTo>
                  <a:lnTo>
                    <a:pt x="1312" y="2012"/>
                  </a:lnTo>
                  <a:lnTo>
                    <a:pt x="1664" y="2984"/>
                  </a:lnTo>
                  <a:lnTo>
                    <a:pt x="1671" y="3012"/>
                  </a:lnTo>
                  <a:lnTo>
                    <a:pt x="1675" y="3040"/>
                  </a:lnTo>
                  <a:lnTo>
                    <a:pt x="1672" y="3068"/>
                  </a:lnTo>
                  <a:lnTo>
                    <a:pt x="1667" y="3096"/>
                  </a:lnTo>
                  <a:lnTo>
                    <a:pt x="1657" y="3122"/>
                  </a:lnTo>
                  <a:lnTo>
                    <a:pt x="1641" y="3148"/>
                  </a:lnTo>
                  <a:lnTo>
                    <a:pt x="1624" y="3170"/>
                  </a:lnTo>
                  <a:lnTo>
                    <a:pt x="1602" y="3189"/>
                  </a:lnTo>
                  <a:lnTo>
                    <a:pt x="1578" y="3204"/>
                  </a:lnTo>
                  <a:lnTo>
                    <a:pt x="1552" y="3215"/>
                  </a:lnTo>
                  <a:lnTo>
                    <a:pt x="1524" y="3222"/>
                  </a:lnTo>
                  <a:lnTo>
                    <a:pt x="1495" y="3224"/>
                  </a:lnTo>
                  <a:lnTo>
                    <a:pt x="1084" y="3224"/>
                  </a:lnTo>
                  <a:lnTo>
                    <a:pt x="1053" y="3221"/>
                  </a:lnTo>
                  <a:lnTo>
                    <a:pt x="1022" y="3213"/>
                  </a:lnTo>
                  <a:lnTo>
                    <a:pt x="994" y="3200"/>
                  </a:lnTo>
                  <a:lnTo>
                    <a:pt x="969" y="3182"/>
                  </a:lnTo>
                  <a:lnTo>
                    <a:pt x="948" y="3160"/>
                  </a:lnTo>
                  <a:lnTo>
                    <a:pt x="929" y="3134"/>
                  </a:lnTo>
                  <a:lnTo>
                    <a:pt x="916" y="3106"/>
                  </a:lnTo>
                  <a:lnTo>
                    <a:pt x="507" y="1975"/>
                  </a:lnTo>
                  <a:lnTo>
                    <a:pt x="470" y="1956"/>
                  </a:lnTo>
                  <a:lnTo>
                    <a:pt x="438" y="1932"/>
                  </a:lnTo>
                  <a:lnTo>
                    <a:pt x="409" y="1903"/>
                  </a:lnTo>
                  <a:lnTo>
                    <a:pt x="385" y="1871"/>
                  </a:lnTo>
                  <a:lnTo>
                    <a:pt x="366" y="1835"/>
                  </a:lnTo>
                  <a:lnTo>
                    <a:pt x="352" y="1797"/>
                  </a:lnTo>
                  <a:lnTo>
                    <a:pt x="344" y="1755"/>
                  </a:lnTo>
                  <a:lnTo>
                    <a:pt x="229" y="1755"/>
                  </a:lnTo>
                  <a:lnTo>
                    <a:pt x="191" y="1752"/>
                  </a:lnTo>
                  <a:lnTo>
                    <a:pt x="156" y="1743"/>
                  </a:lnTo>
                  <a:lnTo>
                    <a:pt x="124" y="1729"/>
                  </a:lnTo>
                  <a:lnTo>
                    <a:pt x="94" y="1710"/>
                  </a:lnTo>
                  <a:lnTo>
                    <a:pt x="67" y="1688"/>
                  </a:lnTo>
                  <a:lnTo>
                    <a:pt x="44" y="1662"/>
                  </a:lnTo>
                  <a:lnTo>
                    <a:pt x="25" y="1632"/>
                  </a:lnTo>
                  <a:lnTo>
                    <a:pt x="12" y="1598"/>
                  </a:lnTo>
                  <a:lnTo>
                    <a:pt x="3" y="1563"/>
                  </a:lnTo>
                  <a:lnTo>
                    <a:pt x="0" y="1527"/>
                  </a:lnTo>
                  <a:lnTo>
                    <a:pt x="0" y="1023"/>
                  </a:lnTo>
                  <a:lnTo>
                    <a:pt x="3" y="987"/>
                  </a:lnTo>
                  <a:lnTo>
                    <a:pt x="12" y="951"/>
                  </a:lnTo>
                  <a:lnTo>
                    <a:pt x="25" y="919"/>
                  </a:lnTo>
                  <a:lnTo>
                    <a:pt x="44" y="888"/>
                  </a:lnTo>
                  <a:lnTo>
                    <a:pt x="67" y="862"/>
                  </a:lnTo>
                  <a:lnTo>
                    <a:pt x="94" y="839"/>
                  </a:lnTo>
                  <a:lnTo>
                    <a:pt x="124" y="821"/>
                  </a:lnTo>
                  <a:lnTo>
                    <a:pt x="156" y="806"/>
                  </a:lnTo>
                  <a:lnTo>
                    <a:pt x="191" y="797"/>
                  </a:lnTo>
                  <a:lnTo>
                    <a:pt x="229" y="795"/>
                  </a:lnTo>
                  <a:lnTo>
                    <a:pt x="344" y="795"/>
                  </a:lnTo>
                  <a:lnTo>
                    <a:pt x="352" y="755"/>
                  </a:lnTo>
                  <a:lnTo>
                    <a:pt x="365" y="717"/>
                  </a:lnTo>
                  <a:lnTo>
                    <a:pt x="384" y="682"/>
                  </a:lnTo>
                  <a:lnTo>
                    <a:pt x="406" y="650"/>
                  </a:lnTo>
                  <a:lnTo>
                    <a:pt x="434" y="623"/>
                  </a:lnTo>
                  <a:lnTo>
                    <a:pt x="465" y="598"/>
                  </a:lnTo>
                  <a:lnTo>
                    <a:pt x="499" y="578"/>
                  </a:lnTo>
                  <a:lnTo>
                    <a:pt x="536" y="564"/>
                  </a:lnTo>
                  <a:lnTo>
                    <a:pt x="576" y="555"/>
                  </a:lnTo>
                  <a:lnTo>
                    <a:pt x="617" y="552"/>
                  </a:lnTo>
                  <a:lnTo>
                    <a:pt x="622" y="552"/>
                  </a:lnTo>
                  <a:lnTo>
                    <a:pt x="633" y="552"/>
                  </a:lnTo>
                  <a:lnTo>
                    <a:pt x="651" y="552"/>
                  </a:lnTo>
                  <a:lnTo>
                    <a:pt x="676" y="552"/>
                  </a:lnTo>
                  <a:lnTo>
                    <a:pt x="705" y="552"/>
                  </a:lnTo>
                  <a:lnTo>
                    <a:pt x="739" y="552"/>
                  </a:lnTo>
                  <a:lnTo>
                    <a:pt x="775" y="551"/>
                  </a:lnTo>
                  <a:lnTo>
                    <a:pt x="815" y="551"/>
                  </a:lnTo>
                  <a:lnTo>
                    <a:pt x="856" y="551"/>
                  </a:lnTo>
                  <a:lnTo>
                    <a:pt x="898" y="551"/>
                  </a:lnTo>
                  <a:lnTo>
                    <a:pt x="940" y="551"/>
                  </a:lnTo>
                  <a:lnTo>
                    <a:pt x="982" y="551"/>
                  </a:lnTo>
                  <a:lnTo>
                    <a:pt x="1022" y="549"/>
                  </a:lnTo>
                  <a:lnTo>
                    <a:pt x="1059" y="549"/>
                  </a:lnTo>
                  <a:lnTo>
                    <a:pt x="1093" y="549"/>
                  </a:lnTo>
                  <a:lnTo>
                    <a:pt x="1123" y="549"/>
                  </a:lnTo>
                  <a:lnTo>
                    <a:pt x="1147" y="549"/>
                  </a:lnTo>
                  <a:lnTo>
                    <a:pt x="1166" y="549"/>
                  </a:lnTo>
                  <a:lnTo>
                    <a:pt x="1178" y="549"/>
                  </a:lnTo>
                  <a:lnTo>
                    <a:pt x="1183" y="548"/>
                  </a:lnTo>
                  <a:lnTo>
                    <a:pt x="1352" y="533"/>
                  </a:lnTo>
                  <a:lnTo>
                    <a:pt x="1519" y="511"/>
                  </a:lnTo>
                  <a:lnTo>
                    <a:pt x="1683" y="482"/>
                  </a:lnTo>
                  <a:lnTo>
                    <a:pt x="1847" y="447"/>
                  </a:lnTo>
                  <a:lnTo>
                    <a:pt x="2009" y="406"/>
                  </a:lnTo>
                  <a:lnTo>
                    <a:pt x="2169" y="357"/>
                  </a:lnTo>
                  <a:lnTo>
                    <a:pt x="2326" y="303"/>
                  </a:lnTo>
                  <a:lnTo>
                    <a:pt x="2482" y="242"/>
                  </a:lnTo>
                  <a:lnTo>
                    <a:pt x="2636" y="175"/>
                  </a:lnTo>
                  <a:lnTo>
                    <a:pt x="2786" y="102"/>
                  </a:lnTo>
                  <a:lnTo>
                    <a:pt x="2935" y="23"/>
                  </a:lnTo>
                  <a:lnTo>
                    <a:pt x="2964" y="9"/>
                  </a:lnTo>
                  <a:lnTo>
                    <a:pt x="2995" y="2"/>
                  </a:lnTo>
                  <a:lnTo>
                    <a:pt x="3026" y="0"/>
                  </a:lnTo>
                  <a:close/>
                </a:path>
              </a:pathLst>
            </a:custGeom>
            <a:solidFill>
              <a:schemeClr val="tx1">
                <a:lumMod val="75000"/>
                <a:lumOff val="25000"/>
              </a:schemeClr>
            </a:solid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70" name="Freeform 164"/>
            <p:cNvSpPr>
              <a:spLocks noEditPoints="1"/>
            </p:cNvSpPr>
            <p:nvPr/>
          </p:nvSpPr>
          <p:spPr bwMode="auto">
            <a:xfrm>
              <a:off x="8378" y="5356"/>
              <a:ext cx="707" cy="629"/>
            </a:xfrm>
            <a:custGeom>
              <a:avLst/>
              <a:gdLst>
                <a:gd name="T0" fmla="*/ 171 w 3653"/>
                <a:gd name="T1" fmla="*/ 2242 h 3248"/>
                <a:gd name="T2" fmla="*/ 171 w 3653"/>
                <a:gd name="T3" fmla="*/ 2273 h 3248"/>
                <a:gd name="T4" fmla="*/ 1756 w 3653"/>
                <a:gd name="T5" fmla="*/ 3070 h 3248"/>
                <a:gd name="T6" fmla="*/ 1897 w 3653"/>
                <a:gd name="T7" fmla="*/ 3070 h 3248"/>
                <a:gd name="T8" fmla="*/ 3481 w 3653"/>
                <a:gd name="T9" fmla="*/ 2273 h 3248"/>
                <a:gd name="T10" fmla="*/ 3481 w 3653"/>
                <a:gd name="T11" fmla="*/ 2242 h 3248"/>
                <a:gd name="T12" fmla="*/ 2005 w 3653"/>
                <a:gd name="T13" fmla="*/ 2572 h 3248"/>
                <a:gd name="T14" fmla="*/ 1827 w 3653"/>
                <a:gd name="T15" fmla="*/ 2614 h 3248"/>
                <a:gd name="T16" fmla="*/ 1647 w 3653"/>
                <a:gd name="T17" fmla="*/ 2572 h 3248"/>
                <a:gd name="T18" fmla="*/ 1962 w 3653"/>
                <a:gd name="T19" fmla="*/ 1956 h 3248"/>
                <a:gd name="T20" fmla="*/ 1780 w 3653"/>
                <a:gd name="T21" fmla="*/ 1977 h 3248"/>
                <a:gd name="T22" fmla="*/ 571 w 3653"/>
                <a:gd name="T23" fmla="*/ 1401 h 3248"/>
                <a:gd name="T24" fmla="*/ 169 w 3653"/>
                <a:gd name="T25" fmla="*/ 1617 h 3248"/>
                <a:gd name="T26" fmla="*/ 177 w 3653"/>
                <a:gd name="T27" fmla="*/ 1648 h 3248"/>
                <a:gd name="T28" fmla="*/ 1791 w 3653"/>
                <a:gd name="T29" fmla="*/ 2444 h 3248"/>
                <a:gd name="T30" fmla="*/ 1931 w 3653"/>
                <a:gd name="T31" fmla="*/ 2421 h 3248"/>
                <a:gd name="T32" fmla="*/ 3485 w 3653"/>
                <a:gd name="T33" fmla="*/ 1631 h 3248"/>
                <a:gd name="T34" fmla="*/ 3476 w 3653"/>
                <a:gd name="T35" fmla="*/ 1600 h 3248"/>
                <a:gd name="T36" fmla="*/ 1791 w 3653"/>
                <a:gd name="T37" fmla="*/ 171 h 3248"/>
                <a:gd name="T38" fmla="*/ 177 w 3653"/>
                <a:gd name="T39" fmla="*/ 966 h 3248"/>
                <a:gd name="T40" fmla="*/ 169 w 3653"/>
                <a:gd name="T41" fmla="*/ 997 h 3248"/>
                <a:gd name="T42" fmla="*/ 1722 w 3653"/>
                <a:gd name="T43" fmla="*/ 1788 h 3248"/>
                <a:gd name="T44" fmla="*/ 1862 w 3653"/>
                <a:gd name="T45" fmla="*/ 1810 h 3248"/>
                <a:gd name="T46" fmla="*/ 3476 w 3653"/>
                <a:gd name="T47" fmla="*/ 1014 h 3248"/>
                <a:gd name="T48" fmla="*/ 3485 w 3653"/>
                <a:gd name="T49" fmla="*/ 983 h 3248"/>
                <a:gd name="T50" fmla="*/ 1930 w 3653"/>
                <a:gd name="T51" fmla="*/ 192 h 3248"/>
                <a:gd name="T52" fmla="*/ 1827 w 3653"/>
                <a:gd name="T53" fmla="*/ 0 h 3248"/>
                <a:gd name="T54" fmla="*/ 2005 w 3653"/>
                <a:gd name="T55" fmla="*/ 42 h 3248"/>
                <a:gd name="T56" fmla="*/ 3613 w 3653"/>
                <a:gd name="T57" fmla="*/ 870 h 3248"/>
                <a:gd name="T58" fmla="*/ 3653 w 3653"/>
                <a:gd name="T59" fmla="*/ 990 h 3248"/>
                <a:gd name="T60" fmla="*/ 3615 w 3653"/>
                <a:gd name="T61" fmla="*/ 1109 h 3248"/>
                <a:gd name="T62" fmla="*/ 3541 w 3653"/>
                <a:gd name="T63" fmla="*/ 1171 h 3248"/>
                <a:gd name="T64" fmla="*/ 3593 w 3653"/>
                <a:gd name="T65" fmla="*/ 1481 h 3248"/>
                <a:gd name="T66" fmla="*/ 3650 w 3653"/>
                <a:gd name="T67" fmla="*/ 1591 h 3248"/>
                <a:gd name="T68" fmla="*/ 3630 w 3653"/>
                <a:gd name="T69" fmla="*/ 1717 h 3248"/>
                <a:gd name="T70" fmla="*/ 3541 w 3653"/>
                <a:gd name="T71" fmla="*/ 1805 h 3248"/>
                <a:gd name="T72" fmla="*/ 3593 w 3653"/>
                <a:gd name="T73" fmla="*/ 2114 h 3248"/>
                <a:gd name="T74" fmla="*/ 3650 w 3653"/>
                <a:gd name="T75" fmla="*/ 2225 h 3248"/>
                <a:gd name="T76" fmla="*/ 3630 w 3653"/>
                <a:gd name="T77" fmla="*/ 2350 h 3248"/>
                <a:gd name="T78" fmla="*/ 3541 w 3653"/>
                <a:gd name="T79" fmla="*/ 2439 h 3248"/>
                <a:gd name="T80" fmla="*/ 1872 w 3653"/>
                <a:gd name="T81" fmla="*/ 3245 h 3248"/>
                <a:gd name="T82" fmla="*/ 1690 w 3653"/>
                <a:gd name="T83" fmla="*/ 3224 h 3248"/>
                <a:gd name="T84" fmla="*/ 60 w 3653"/>
                <a:gd name="T85" fmla="*/ 2401 h 3248"/>
                <a:gd name="T86" fmla="*/ 2 w 3653"/>
                <a:gd name="T87" fmla="*/ 2290 h 3248"/>
                <a:gd name="T88" fmla="*/ 22 w 3653"/>
                <a:gd name="T89" fmla="*/ 2164 h 3248"/>
                <a:gd name="T90" fmla="*/ 112 w 3653"/>
                <a:gd name="T91" fmla="*/ 2077 h 3248"/>
                <a:gd name="T92" fmla="*/ 60 w 3653"/>
                <a:gd name="T93" fmla="*/ 1768 h 3248"/>
                <a:gd name="T94" fmla="*/ 2 w 3653"/>
                <a:gd name="T95" fmla="*/ 1657 h 3248"/>
                <a:gd name="T96" fmla="*/ 22 w 3653"/>
                <a:gd name="T97" fmla="*/ 1532 h 3248"/>
                <a:gd name="T98" fmla="*/ 112 w 3653"/>
                <a:gd name="T99" fmla="*/ 1443 h 3248"/>
                <a:gd name="T100" fmla="*/ 60 w 3653"/>
                <a:gd name="T101" fmla="*/ 1134 h 3248"/>
                <a:gd name="T102" fmla="*/ 2 w 3653"/>
                <a:gd name="T103" fmla="*/ 1023 h 3248"/>
                <a:gd name="T104" fmla="*/ 22 w 3653"/>
                <a:gd name="T105" fmla="*/ 898 h 3248"/>
                <a:gd name="T106" fmla="*/ 112 w 3653"/>
                <a:gd name="T107" fmla="*/ 809 h 3248"/>
                <a:gd name="T108" fmla="*/ 1780 w 3653"/>
                <a:gd name="T109" fmla="*/ 2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53" h="3248">
                  <a:moveTo>
                    <a:pt x="571" y="2035"/>
                  </a:moveTo>
                  <a:lnTo>
                    <a:pt x="187" y="2226"/>
                  </a:lnTo>
                  <a:lnTo>
                    <a:pt x="177" y="2234"/>
                  </a:lnTo>
                  <a:lnTo>
                    <a:pt x="171" y="2242"/>
                  </a:lnTo>
                  <a:lnTo>
                    <a:pt x="169" y="2251"/>
                  </a:lnTo>
                  <a:lnTo>
                    <a:pt x="167" y="2257"/>
                  </a:lnTo>
                  <a:lnTo>
                    <a:pt x="169" y="2265"/>
                  </a:lnTo>
                  <a:lnTo>
                    <a:pt x="171" y="2273"/>
                  </a:lnTo>
                  <a:lnTo>
                    <a:pt x="177" y="2282"/>
                  </a:lnTo>
                  <a:lnTo>
                    <a:pt x="187" y="2288"/>
                  </a:lnTo>
                  <a:lnTo>
                    <a:pt x="1722" y="3055"/>
                  </a:lnTo>
                  <a:lnTo>
                    <a:pt x="1756" y="3070"/>
                  </a:lnTo>
                  <a:lnTo>
                    <a:pt x="1791" y="3077"/>
                  </a:lnTo>
                  <a:lnTo>
                    <a:pt x="1827" y="3080"/>
                  </a:lnTo>
                  <a:lnTo>
                    <a:pt x="1862" y="3077"/>
                  </a:lnTo>
                  <a:lnTo>
                    <a:pt x="1897" y="3070"/>
                  </a:lnTo>
                  <a:lnTo>
                    <a:pt x="1931" y="3055"/>
                  </a:lnTo>
                  <a:lnTo>
                    <a:pt x="3466" y="2288"/>
                  </a:lnTo>
                  <a:lnTo>
                    <a:pt x="3476" y="2282"/>
                  </a:lnTo>
                  <a:lnTo>
                    <a:pt x="3481" y="2273"/>
                  </a:lnTo>
                  <a:lnTo>
                    <a:pt x="3485" y="2265"/>
                  </a:lnTo>
                  <a:lnTo>
                    <a:pt x="3485" y="2257"/>
                  </a:lnTo>
                  <a:lnTo>
                    <a:pt x="3485" y="2251"/>
                  </a:lnTo>
                  <a:lnTo>
                    <a:pt x="3481" y="2242"/>
                  </a:lnTo>
                  <a:lnTo>
                    <a:pt x="3476" y="2234"/>
                  </a:lnTo>
                  <a:lnTo>
                    <a:pt x="3466" y="2226"/>
                  </a:lnTo>
                  <a:lnTo>
                    <a:pt x="3081" y="2035"/>
                  </a:lnTo>
                  <a:lnTo>
                    <a:pt x="2005" y="2572"/>
                  </a:lnTo>
                  <a:lnTo>
                    <a:pt x="1962" y="2590"/>
                  </a:lnTo>
                  <a:lnTo>
                    <a:pt x="1918" y="2603"/>
                  </a:lnTo>
                  <a:lnTo>
                    <a:pt x="1872" y="2611"/>
                  </a:lnTo>
                  <a:lnTo>
                    <a:pt x="1827" y="2614"/>
                  </a:lnTo>
                  <a:lnTo>
                    <a:pt x="1780" y="2611"/>
                  </a:lnTo>
                  <a:lnTo>
                    <a:pt x="1735" y="2603"/>
                  </a:lnTo>
                  <a:lnTo>
                    <a:pt x="1690" y="2590"/>
                  </a:lnTo>
                  <a:lnTo>
                    <a:pt x="1647" y="2572"/>
                  </a:lnTo>
                  <a:lnTo>
                    <a:pt x="571" y="2035"/>
                  </a:lnTo>
                  <a:close/>
                  <a:moveTo>
                    <a:pt x="3081" y="1401"/>
                  </a:moveTo>
                  <a:lnTo>
                    <a:pt x="2005" y="1938"/>
                  </a:lnTo>
                  <a:lnTo>
                    <a:pt x="1962" y="1956"/>
                  </a:lnTo>
                  <a:lnTo>
                    <a:pt x="1918" y="1969"/>
                  </a:lnTo>
                  <a:lnTo>
                    <a:pt x="1872" y="1977"/>
                  </a:lnTo>
                  <a:lnTo>
                    <a:pt x="1827" y="1980"/>
                  </a:lnTo>
                  <a:lnTo>
                    <a:pt x="1780" y="1977"/>
                  </a:lnTo>
                  <a:lnTo>
                    <a:pt x="1735" y="1969"/>
                  </a:lnTo>
                  <a:lnTo>
                    <a:pt x="1690" y="1956"/>
                  </a:lnTo>
                  <a:lnTo>
                    <a:pt x="1647" y="1938"/>
                  </a:lnTo>
                  <a:lnTo>
                    <a:pt x="571" y="1401"/>
                  </a:lnTo>
                  <a:lnTo>
                    <a:pt x="187" y="1593"/>
                  </a:lnTo>
                  <a:lnTo>
                    <a:pt x="177" y="1600"/>
                  </a:lnTo>
                  <a:lnTo>
                    <a:pt x="171" y="1608"/>
                  </a:lnTo>
                  <a:lnTo>
                    <a:pt x="169" y="1617"/>
                  </a:lnTo>
                  <a:lnTo>
                    <a:pt x="167" y="1624"/>
                  </a:lnTo>
                  <a:lnTo>
                    <a:pt x="169" y="1631"/>
                  </a:lnTo>
                  <a:lnTo>
                    <a:pt x="171" y="1639"/>
                  </a:lnTo>
                  <a:lnTo>
                    <a:pt x="177" y="1648"/>
                  </a:lnTo>
                  <a:lnTo>
                    <a:pt x="187" y="1655"/>
                  </a:lnTo>
                  <a:lnTo>
                    <a:pt x="1722" y="2421"/>
                  </a:lnTo>
                  <a:lnTo>
                    <a:pt x="1756" y="2436"/>
                  </a:lnTo>
                  <a:lnTo>
                    <a:pt x="1791" y="2444"/>
                  </a:lnTo>
                  <a:lnTo>
                    <a:pt x="1827" y="2446"/>
                  </a:lnTo>
                  <a:lnTo>
                    <a:pt x="1862" y="2444"/>
                  </a:lnTo>
                  <a:lnTo>
                    <a:pt x="1897" y="2436"/>
                  </a:lnTo>
                  <a:lnTo>
                    <a:pt x="1931" y="2421"/>
                  </a:lnTo>
                  <a:lnTo>
                    <a:pt x="3466" y="1655"/>
                  </a:lnTo>
                  <a:lnTo>
                    <a:pt x="3476" y="1648"/>
                  </a:lnTo>
                  <a:lnTo>
                    <a:pt x="3481" y="1639"/>
                  </a:lnTo>
                  <a:lnTo>
                    <a:pt x="3485" y="1631"/>
                  </a:lnTo>
                  <a:lnTo>
                    <a:pt x="3485" y="1624"/>
                  </a:lnTo>
                  <a:lnTo>
                    <a:pt x="3485" y="1617"/>
                  </a:lnTo>
                  <a:lnTo>
                    <a:pt x="3481" y="1608"/>
                  </a:lnTo>
                  <a:lnTo>
                    <a:pt x="3476" y="1600"/>
                  </a:lnTo>
                  <a:lnTo>
                    <a:pt x="3466" y="1593"/>
                  </a:lnTo>
                  <a:lnTo>
                    <a:pt x="3081" y="1401"/>
                  </a:lnTo>
                  <a:close/>
                  <a:moveTo>
                    <a:pt x="1827" y="168"/>
                  </a:moveTo>
                  <a:lnTo>
                    <a:pt x="1791" y="171"/>
                  </a:lnTo>
                  <a:lnTo>
                    <a:pt x="1756" y="179"/>
                  </a:lnTo>
                  <a:lnTo>
                    <a:pt x="1722" y="192"/>
                  </a:lnTo>
                  <a:lnTo>
                    <a:pt x="187" y="959"/>
                  </a:lnTo>
                  <a:lnTo>
                    <a:pt x="177" y="966"/>
                  </a:lnTo>
                  <a:lnTo>
                    <a:pt x="171" y="974"/>
                  </a:lnTo>
                  <a:lnTo>
                    <a:pt x="169" y="983"/>
                  </a:lnTo>
                  <a:lnTo>
                    <a:pt x="167" y="990"/>
                  </a:lnTo>
                  <a:lnTo>
                    <a:pt x="169" y="997"/>
                  </a:lnTo>
                  <a:lnTo>
                    <a:pt x="171" y="1005"/>
                  </a:lnTo>
                  <a:lnTo>
                    <a:pt x="177" y="1014"/>
                  </a:lnTo>
                  <a:lnTo>
                    <a:pt x="187" y="1021"/>
                  </a:lnTo>
                  <a:lnTo>
                    <a:pt x="1722" y="1788"/>
                  </a:lnTo>
                  <a:lnTo>
                    <a:pt x="1756" y="1802"/>
                  </a:lnTo>
                  <a:lnTo>
                    <a:pt x="1791" y="1810"/>
                  </a:lnTo>
                  <a:lnTo>
                    <a:pt x="1827" y="1812"/>
                  </a:lnTo>
                  <a:lnTo>
                    <a:pt x="1862" y="1810"/>
                  </a:lnTo>
                  <a:lnTo>
                    <a:pt x="1897" y="1802"/>
                  </a:lnTo>
                  <a:lnTo>
                    <a:pt x="1931" y="1788"/>
                  </a:lnTo>
                  <a:lnTo>
                    <a:pt x="3466" y="1021"/>
                  </a:lnTo>
                  <a:lnTo>
                    <a:pt x="3476" y="1014"/>
                  </a:lnTo>
                  <a:lnTo>
                    <a:pt x="3481" y="1005"/>
                  </a:lnTo>
                  <a:lnTo>
                    <a:pt x="3485" y="997"/>
                  </a:lnTo>
                  <a:lnTo>
                    <a:pt x="3485" y="990"/>
                  </a:lnTo>
                  <a:lnTo>
                    <a:pt x="3485" y="983"/>
                  </a:lnTo>
                  <a:lnTo>
                    <a:pt x="3481" y="974"/>
                  </a:lnTo>
                  <a:lnTo>
                    <a:pt x="3476" y="966"/>
                  </a:lnTo>
                  <a:lnTo>
                    <a:pt x="3466" y="959"/>
                  </a:lnTo>
                  <a:lnTo>
                    <a:pt x="1930" y="192"/>
                  </a:lnTo>
                  <a:lnTo>
                    <a:pt x="1897" y="179"/>
                  </a:lnTo>
                  <a:lnTo>
                    <a:pt x="1862" y="171"/>
                  </a:lnTo>
                  <a:lnTo>
                    <a:pt x="1827" y="168"/>
                  </a:lnTo>
                  <a:close/>
                  <a:moveTo>
                    <a:pt x="1827" y="0"/>
                  </a:moveTo>
                  <a:lnTo>
                    <a:pt x="1872" y="2"/>
                  </a:lnTo>
                  <a:lnTo>
                    <a:pt x="1918" y="10"/>
                  </a:lnTo>
                  <a:lnTo>
                    <a:pt x="1962" y="23"/>
                  </a:lnTo>
                  <a:lnTo>
                    <a:pt x="2005" y="42"/>
                  </a:lnTo>
                  <a:lnTo>
                    <a:pt x="3541" y="809"/>
                  </a:lnTo>
                  <a:lnTo>
                    <a:pt x="3569" y="826"/>
                  </a:lnTo>
                  <a:lnTo>
                    <a:pt x="3593" y="847"/>
                  </a:lnTo>
                  <a:lnTo>
                    <a:pt x="3613" y="870"/>
                  </a:lnTo>
                  <a:lnTo>
                    <a:pt x="3630" y="898"/>
                  </a:lnTo>
                  <a:lnTo>
                    <a:pt x="3642" y="927"/>
                  </a:lnTo>
                  <a:lnTo>
                    <a:pt x="3650" y="958"/>
                  </a:lnTo>
                  <a:lnTo>
                    <a:pt x="3653" y="990"/>
                  </a:lnTo>
                  <a:lnTo>
                    <a:pt x="3650" y="1023"/>
                  </a:lnTo>
                  <a:lnTo>
                    <a:pt x="3642" y="1054"/>
                  </a:lnTo>
                  <a:lnTo>
                    <a:pt x="3630" y="1083"/>
                  </a:lnTo>
                  <a:lnTo>
                    <a:pt x="3615" y="1109"/>
                  </a:lnTo>
                  <a:lnTo>
                    <a:pt x="3593" y="1134"/>
                  </a:lnTo>
                  <a:lnTo>
                    <a:pt x="3569" y="1154"/>
                  </a:lnTo>
                  <a:lnTo>
                    <a:pt x="3541" y="1171"/>
                  </a:lnTo>
                  <a:lnTo>
                    <a:pt x="3541" y="1171"/>
                  </a:lnTo>
                  <a:lnTo>
                    <a:pt x="3268" y="1307"/>
                  </a:lnTo>
                  <a:lnTo>
                    <a:pt x="3541" y="1443"/>
                  </a:lnTo>
                  <a:lnTo>
                    <a:pt x="3569" y="1460"/>
                  </a:lnTo>
                  <a:lnTo>
                    <a:pt x="3593" y="1481"/>
                  </a:lnTo>
                  <a:lnTo>
                    <a:pt x="3613" y="1504"/>
                  </a:lnTo>
                  <a:lnTo>
                    <a:pt x="3630" y="1532"/>
                  </a:lnTo>
                  <a:lnTo>
                    <a:pt x="3642" y="1560"/>
                  </a:lnTo>
                  <a:lnTo>
                    <a:pt x="3650" y="1591"/>
                  </a:lnTo>
                  <a:lnTo>
                    <a:pt x="3653" y="1624"/>
                  </a:lnTo>
                  <a:lnTo>
                    <a:pt x="3650" y="1657"/>
                  </a:lnTo>
                  <a:lnTo>
                    <a:pt x="3642" y="1688"/>
                  </a:lnTo>
                  <a:lnTo>
                    <a:pt x="3630" y="1717"/>
                  </a:lnTo>
                  <a:lnTo>
                    <a:pt x="3613" y="1743"/>
                  </a:lnTo>
                  <a:lnTo>
                    <a:pt x="3593" y="1768"/>
                  </a:lnTo>
                  <a:lnTo>
                    <a:pt x="3569" y="1788"/>
                  </a:lnTo>
                  <a:lnTo>
                    <a:pt x="3541" y="1805"/>
                  </a:lnTo>
                  <a:lnTo>
                    <a:pt x="3268" y="1940"/>
                  </a:lnTo>
                  <a:lnTo>
                    <a:pt x="3541" y="2077"/>
                  </a:lnTo>
                  <a:lnTo>
                    <a:pt x="3569" y="2093"/>
                  </a:lnTo>
                  <a:lnTo>
                    <a:pt x="3593" y="2114"/>
                  </a:lnTo>
                  <a:lnTo>
                    <a:pt x="3613" y="2138"/>
                  </a:lnTo>
                  <a:lnTo>
                    <a:pt x="3630" y="2164"/>
                  </a:lnTo>
                  <a:lnTo>
                    <a:pt x="3642" y="2194"/>
                  </a:lnTo>
                  <a:lnTo>
                    <a:pt x="3650" y="2225"/>
                  </a:lnTo>
                  <a:lnTo>
                    <a:pt x="3653" y="2257"/>
                  </a:lnTo>
                  <a:lnTo>
                    <a:pt x="3650" y="2290"/>
                  </a:lnTo>
                  <a:lnTo>
                    <a:pt x="3642" y="2322"/>
                  </a:lnTo>
                  <a:lnTo>
                    <a:pt x="3630" y="2350"/>
                  </a:lnTo>
                  <a:lnTo>
                    <a:pt x="3615" y="2377"/>
                  </a:lnTo>
                  <a:lnTo>
                    <a:pt x="3593" y="2401"/>
                  </a:lnTo>
                  <a:lnTo>
                    <a:pt x="3569" y="2421"/>
                  </a:lnTo>
                  <a:lnTo>
                    <a:pt x="3541" y="2439"/>
                  </a:lnTo>
                  <a:lnTo>
                    <a:pt x="2005" y="3206"/>
                  </a:lnTo>
                  <a:lnTo>
                    <a:pt x="1962" y="3224"/>
                  </a:lnTo>
                  <a:lnTo>
                    <a:pt x="1918" y="3237"/>
                  </a:lnTo>
                  <a:lnTo>
                    <a:pt x="1872" y="3245"/>
                  </a:lnTo>
                  <a:lnTo>
                    <a:pt x="1827" y="3248"/>
                  </a:lnTo>
                  <a:lnTo>
                    <a:pt x="1780" y="3245"/>
                  </a:lnTo>
                  <a:lnTo>
                    <a:pt x="1735" y="3237"/>
                  </a:lnTo>
                  <a:lnTo>
                    <a:pt x="1690" y="3224"/>
                  </a:lnTo>
                  <a:lnTo>
                    <a:pt x="1647" y="3206"/>
                  </a:lnTo>
                  <a:lnTo>
                    <a:pt x="112" y="2439"/>
                  </a:lnTo>
                  <a:lnTo>
                    <a:pt x="84" y="2421"/>
                  </a:lnTo>
                  <a:lnTo>
                    <a:pt x="60" y="2401"/>
                  </a:lnTo>
                  <a:lnTo>
                    <a:pt x="39" y="2377"/>
                  </a:lnTo>
                  <a:lnTo>
                    <a:pt x="22" y="2350"/>
                  </a:lnTo>
                  <a:lnTo>
                    <a:pt x="10" y="2322"/>
                  </a:lnTo>
                  <a:lnTo>
                    <a:pt x="2" y="2290"/>
                  </a:lnTo>
                  <a:lnTo>
                    <a:pt x="0" y="2257"/>
                  </a:lnTo>
                  <a:lnTo>
                    <a:pt x="2" y="2225"/>
                  </a:lnTo>
                  <a:lnTo>
                    <a:pt x="10" y="2194"/>
                  </a:lnTo>
                  <a:lnTo>
                    <a:pt x="22" y="2164"/>
                  </a:lnTo>
                  <a:lnTo>
                    <a:pt x="39" y="2138"/>
                  </a:lnTo>
                  <a:lnTo>
                    <a:pt x="60" y="2114"/>
                  </a:lnTo>
                  <a:lnTo>
                    <a:pt x="84" y="2093"/>
                  </a:lnTo>
                  <a:lnTo>
                    <a:pt x="112" y="2077"/>
                  </a:lnTo>
                  <a:lnTo>
                    <a:pt x="384" y="1940"/>
                  </a:lnTo>
                  <a:lnTo>
                    <a:pt x="112" y="1805"/>
                  </a:lnTo>
                  <a:lnTo>
                    <a:pt x="84" y="1788"/>
                  </a:lnTo>
                  <a:lnTo>
                    <a:pt x="60" y="1768"/>
                  </a:lnTo>
                  <a:lnTo>
                    <a:pt x="39" y="1743"/>
                  </a:lnTo>
                  <a:lnTo>
                    <a:pt x="22" y="1717"/>
                  </a:lnTo>
                  <a:lnTo>
                    <a:pt x="10" y="1688"/>
                  </a:lnTo>
                  <a:lnTo>
                    <a:pt x="2" y="1657"/>
                  </a:lnTo>
                  <a:lnTo>
                    <a:pt x="0" y="1624"/>
                  </a:lnTo>
                  <a:lnTo>
                    <a:pt x="2" y="1591"/>
                  </a:lnTo>
                  <a:lnTo>
                    <a:pt x="10" y="1560"/>
                  </a:lnTo>
                  <a:lnTo>
                    <a:pt x="22" y="1532"/>
                  </a:lnTo>
                  <a:lnTo>
                    <a:pt x="39" y="1504"/>
                  </a:lnTo>
                  <a:lnTo>
                    <a:pt x="60" y="1481"/>
                  </a:lnTo>
                  <a:lnTo>
                    <a:pt x="84" y="1460"/>
                  </a:lnTo>
                  <a:lnTo>
                    <a:pt x="112" y="1443"/>
                  </a:lnTo>
                  <a:lnTo>
                    <a:pt x="384" y="1307"/>
                  </a:lnTo>
                  <a:lnTo>
                    <a:pt x="112" y="1171"/>
                  </a:lnTo>
                  <a:lnTo>
                    <a:pt x="84" y="1154"/>
                  </a:lnTo>
                  <a:lnTo>
                    <a:pt x="60" y="1134"/>
                  </a:lnTo>
                  <a:lnTo>
                    <a:pt x="39" y="1109"/>
                  </a:lnTo>
                  <a:lnTo>
                    <a:pt x="22" y="1083"/>
                  </a:lnTo>
                  <a:lnTo>
                    <a:pt x="10" y="1054"/>
                  </a:lnTo>
                  <a:lnTo>
                    <a:pt x="2" y="1023"/>
                  </a:lnTo>
                  <a:lnTo>
                    <a:pt x="0" y="990"/>
                  </a:lnTo>
                  <a:lnTo>
                    <a:pt x="2" y="958"/>
                  </a:lnTo>
                  <a:lnTo>
                    <a:pt x="10" y="927"/>
                  </a:lnTo>
                  <a:lnTo>
                    <a:pt x="22" y="898"/>
                  </a:lnTo>
                  <a:lnTo>
                    <a:pt x="39" y="870"/>
                  </a:lnTo>
                  <a:lnTo>
                    <a:pt x="60" y="847"/>
                  </a:lnTo>
                  <a:lnTo>
                    <a:pt x="84" y="826"/>
                  </a:lnTo>
                  <a:lnTo>
                    <a:pt x="112" y="809"/>
                  </a:lnTo>
                  <a:lnTo>
                    <a:pt x="1647" y="42"/>
                  </a:lnTo>
                  <a:lnTo>
                    <a:pt x="1690" y="23"/>
                  </a:lnTo>
                  <a:lnTo>
                    <a:pt x="1735" y="10"/>
                  </a:lnTo>
                  <a:lnTo>
                    <a:pt x="1780" y="2"/>
                  </a:lnTo>
                  <a:lnTo>
                    <a:pt x="1827" y="0"/>
                  </a:lnTo>
                  <a:close/>
                </a:path>
              </a:pathLst>
            </a:custGeom>
            <a:solidFill>
              <a:schemeClr val="tx1">
                <a:lumMod val="75000"/>
                <a:lumOff val="25000"/>
              </a:schemeClr>
            </a:solid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grpSp>
          <p:nvGrpSpPr>
            <p:cNvPr id="71" name="Group 57"/>
            <p:cNvGrpSpPr/>
            <p:nvPr/>
          </p:nvGrpSpPr>
          <p:grpSpPr>
            <a:xfrm>
              <a:off x="8379" y="3396"/>
              <a:ext cx="705" cy="709"/>
              <a:chOff x="5402263" y="3448050"/>
              <a:chExt cx="577849" cy="581025"/>
            </a:xfrm>
            <a:solidFill>
              <a:schemeClr val="tx1">
                <a:lumMod val="75000"/>
                <a:lumOff val="25000"/>
              </a:schemeClr>
            </a:solidFill>
          </p:grpSpPr>
          <p:sp>
            <p:nvSpPr>
              <p:cNvPr id="72" name="Freeform 217"/>
              <p:cNvSpPr/>
              <p:nvPr/>
            </p:nvSpPr>
            <p:spPr bwMode="auto">
              <a:xfrm>
                <a:off x="5402263" y="3636963"/>
                <a:ext cx="77787" cy="28575"/>
              </a:xfrm>
              <a:custGeom>
                <a:avLst/>
                <a:gdLst>
                  <a:gd name="T0" fmla="*/ 88 w 494"/>
                  <a:gd name="T1" fmla="*/ 0 h 177"/>
                  <a:gd name="T2" fmla="*/ 406 w 494"/>
                  <a:gd name="T3" fmla="*/ 0 h 177"/>
                  <a:gd name="T4" fmla="*/ 429 w 494"/>
                  <a:gd name="T5" fmla="*/ 3 h 177"/>
                  <a:gd name="T6" fmla="*/ 450 w 494"/>
                  <a:gd name="T7" fmla="*/ 12 h 177"/>
                  <a:gd name="T8" fmla="*/ 469 w 494"/>
                  <a:gd name="T9" fmla="*/ 25 h 177"/>
                  <a:gd name="T10" fmla="*/ 482 w 494"/>
                  <a:gd name="T11" fmla="*/ 43 h 177"/>
                  <a:gd name="T12" fmla="*/ 491 w 494"/>
                  <a:gd name="T13" fmla="*/ 65 h 177"/>
                  <a:gd name="T14" fmla="*/ 494 w 494"/>
                  <a:gd name="T15" fmla="*/ 89 h 177"/>
                  <a:gd name="T16" fmla="*/ 491 w 494"/>
                  <a:gd name="T17" fmla="*/ 112 h 177"/>
                  <a:gd name="T18" fmla="*/ 482 w 494"/>
                  <a:gd name="T19" fmla="*/ 133 h 177"/>
                  <a:gd name="T20" fmla="*/ 469 w 494"/>
                  <a:gd name="T21" fmla="*/ 151 h 177"/>
                  <a:gd name="T22" fmla="*/ 450 w 494"/>
                  <a:gd name="T23" fmla="*/ 165 h 177"/>
                  <a:gd name="T24" fmla="*/ 429 w 494"/>
                  <a:gd name="T25" fmla="*/ 174 h 177"/>
                  <a:gd name="T26" fmla="*/ 406 w 494"/>
                  <a:gd name="T27" fmla="*/ 177 h 177"/>
                  <a:gd name="T28" fmla="*/ 88 w 494"/>
                  <a:gd name="T29" fmla="*/ 177 h 177"/>
                  <a:gd name="T30" fmla="*/ 65 w 494"/>
                  <a:gd name="T31" fmla="*/ 174 h 177"/>
                  <a:gd name="T32" fmla="*/ 44 w 494"/>
                  <a:gd name="T33" fmla="*/ 165 h 177"/>
                  <a:gd name="T34" fmla="*/ 25 w 494"/>
                  <a:gd name="T35" fmla="*/ 151 h 177"/>
                  <a:gd name="T36" fmla="*/ 12 w 494"/>
                  <a:gd name="T37" fmla="*/ 133 h 177"/>
                  <a:gd name="T38" fmla="*/ 3 w 494"/>
                  <a:gd name="T39" fmla="*/ 112 h 177"/>
                  <a:gd name="T40" fmla="*/ 0 w 494"/>
                  <a:gd name="T41" fmla="*/ 89 h 177"/>
                  <a:gd name="T42" fmla="*/ 3 w 494"/>
                  <a:gd name="T43" fmla="*/ 65 h 177"/>
                  <a:gd name="T44" fmla="*/ 12 w 494"/>
                  <a:gd name="T45" fmla="*/ 43 h 177"/>
                  <a:gd name="T46" fmla="*/ 25 w 494"/>
                  <a:gd name="T47" fmla="*/ 25 h 177"/>
                  <a:gd name="T48" fmla="*/ 44 w 494"/>
                  <a:gd name="T49" fmla="*/ 12 h 177"/>
                  <a:gd name="T50" fmla="*/ 65 w 494"/>
                  <a:gd name="T51" fmla="*/ 3 h 177"/>
                  <a:gd name="T52" fmla="*/ 88 w 494"/>
                  <a:gd name="T5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4" h="177">
                    <a:moveTo>
                      <a:pt x="88" y="0"/>
                    </a:moveTo>
                    <a:lnTo>
                      <a:pt x="406" y="0"/>
                    </a:lnTo>
                    <a:lnTo>
                      <a:pt x="429" y="3"/>
                    </a:lnTo>
                    <a:lnTo>
                      <a:pt x="450" y="12"/>
                    </a:lnTo>
                    <a:lnTo>
                      <a:pt x="469" y="25"/>
                    </a:lnTo>
                    <a:lnTo>
                      <a:pt x="482" y="43"/>
                    </a:lnTo>
                    <a:lnTo>
                      <a:pt x="491" y="65"/>
                    </a:lnTo>
                    <a:lnTo>
                      <a:pt x="494" y="89"/>
                    </a:lnTo>
                    <a:lnTo>
                      <a:pt x="491" y="112"/>
                    </a:lnTo>
                    <a:lnTo>
                      <a:pt x="482" y="133"/>
                    </a:lnTo>
                    <a:lnTo>
                      <a:pt x="469" y="151"/>
                    </a:lnTo>
                    <a:lnTo>
                      <a:pt x="450" y="165"/>
                    </a:lnTo>
                    <a:lnTo>
                      <a:pt x="429" y="174"/>
                    </a:lnTo>
                    <a:lnTo>
                      <a:pt x="406" y="177"/>
                    </a:lnTo>
                    <a:lnTo>
                      <a:pt x="88" y="177"/>
                    </a:lnTo>
                    <a:lnTo>
                      <a:pt x="65" y="174"/>
                    </a:lnTo>
                    <a:lnTo>
                      <a:pt x="44" y="165"/>
                    </a:lnTo>
                    <a:lnTo>
                      <a:pt x="25" y="151"/>
                    </a:lnTo>
                    <a:lnTo>
                      <a:pt x="12" y="133"/>
                    </a:lnTo>
                    <a:lnTo>
                      <a:pt x="3" y="112"/>
                    </a:lnTo>
                    <a:lnTo>
                      <a:pt x="0" y="89"/>
                    </a:lnTo>
                    <a:lnTo>
                      <a:pt x="3" y="65"/>
                    </a:lnTo>
                    <a:lnTo>
                      <a:pt x="12" y="43"/>
                    </a:lnTo>
                    <a:lnTo>
                      <a:pt x="25" y="25"/>
                    </a:lnTo>
                    <a:lnTo>
                      <a:pt x="44" y="12"/>
                    </a:lnTo>
                    <a:lnTo>
                      <a:pt x="65" y="3"/>
                    </a:lnTo>
                    <a:lnTo>
                      <a:pt x="88"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73" name="Freeform 218"/>
              <p:cNvSpPr/>
              <p:nvPr/>
            </p:nvSpPr>
            <p:spPr bwMode="auto">
              <a:xfrm>
                <a:off x="5902325" y="3636963"/>
                <a:ext cx="77787" cy="28575"/>
              </a:xfrm>
              <a:custGeom>
                <a:avLst/>
                <a:gdLst>
                  <a:gd name="T0" fmla="*/ 89 w 494"/>
                  <a:gd name="T1" fmla="*/ 0 h 177"/>
                  <a:gd name="T2" fmla="*/ 407 w 494"/>
                  <a:gd name="T3" fmla="*/ 0 h 177"/>
                  <a:gd name="T4" fmla="*/ 430 w 494"/>
                  <a:gd name="T5" fmla="*/ 3 h 177"/>
                  <a:gd name="T6" fmla="*/ 451 w 494"/>
                  <a:gd name="T7" fmla="*/ 12 h 177"/>
                  <a:gd name="T8" fmla="*/ 469 w 494"/>
                  <a:gd name="T9" fmla="*/ 25 h 177"/>
                  <a:gd name="T10" fmla="*/ 482 w 494"/>
                  <a:gd name="T11" fmla="*/ 43 h 177"/>
                  <a:gd name="T12" fmla="*/ 491 w 494"/>
                  <a:gd name="T13" fmla="*/ 65 h 177"/>
                  <a:gd name="T14" fmla="*/ 494 w 494"/>
                  <a:gd name="T15" fmla="*/ 89 h 177"/>
                  <a:gd name="T16" fmla="*/ 491 w 494"/>
                  <a:gd name="T17" fmla="*/ 112 h 177"/>
                  <a:gd name="T18" fmla="*/ 482 w 494"/>
                  <a:gd name="T19" fmla="*/ 133 h 177"/>
                  <a:gd name="T20" fmla="*/ 469 w 494"/>
                  <a:gd name="T21" fmla="*/ 151 h 177"/>
                  <a:gd name="T22" fmla="*/ 451 w 494"/>
                  <a:gd name="T23" fmla="*/ 165 h 177"/>
                  <a:gd name="T24" fmla="*/ 430 w 494"/>
                  <a:gd name="T25" fmla="*/ 174 h 177"/>
                  <a:gd name="T26" fmla="*/ 407 w 494"/>
                  <a:gd name="T27" fmla="*/ 177 h 177"/>
                  <a:gd name="T28" fmla="*/ 89 w 494"/>
                  <a:gd name="T29" fmla="*/ 177 h 177"/>
                  <a:gd name="T30" fmla="*/ 65 w 494"/>
                  <a:gd name="T31" fmla="*/ 174 h 177"/>
                  <a:gd name="T32" fmla="*/ 44 w 494"/>
                  <a:gd name="T33" fmla="*/ 165 h 177"/>
                  <a:gd name="T34" fmla="*/ 27 w 494"/>
                  <a:gd name="T35" fmla="*/ 151 h 177"/>
                  <a:gd name="T36" fmla="*/ 12 w 494"/>
                  <a:gd name="T37" fmla="*/ 133 h 177"/>
                  <a:gd name="T38" fmla="*/ 3 w 494"/>
                  <a:gd name="T39" fmla="*/ 112 h 177"/>
                  <a:gd name="T40" fmla="*/ 0 w 494"/>
                  <a:gd name="T41" fmla="*/ 89 h 177"/>
                  <a:gd name="T42" fmla="*/ 3 w 494"/>
                  <a:gd name="T43" fmla="*/ 65 h 177"/>
                  <a:gd name="T44" fmla="*/ 12 w 494"/>
                  <a:gd name="T45" fmla="*/ 43 h 177"/>
                  <a:gd name="T46" fmla="*/ 27 w 494"/>
                  <a:gd name="T47" fmla="*/ 25 h 177"/>
                  <a:gd name="T48" fmla="*/ 44 w 494"/>
                  <a:gd name="T49" fmla="*/ 12 h 177"/>
                  <a:gd name="T50" fmla="*/ 65 w 494"/>
                  <a:gd name="T51" fmla="*/ 3 h 177"/>
                  <a:gd name="T52" fmla="*/ 89 w 494"/>
                  <a:gd name="T5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4" h="177">
                    <a:moveTo>
                      <a:pt x="89" y="0"/>
                    </a:moveTo>
                    <a:lnTo>
                      <a:pt x="407" y="0"/>
                    </a:lnTo>
                    <a:lnTo>
                      <a:pt x="430" y="3"/>
                    </a:lnTo>
                    <a:lnTo>
                      <a:pt x="451" y="12"/>
                    </a:lnTo>
                    <a:lnTo>
                      <a:pt x="469" y="25"/>
                    </a:lnTo>
                    <a:lnTo>
                      <a:pt x="482" y="43"/>
                    </a:lnTo>
                    <a:lnTo>
                      <a:pt x="491" y="65"/>
                    </a:lnTo>
                    <a:lnTo>
                      <a:pt x="494" y="89"/>
                    </a:lnTo>
                    <a:lnTo>
                      <a:pt x="491" y="112"/>
                    </a:lnTo>
                    <a:lnTo>
                      <a:pt x="482" y="133"/>
                    </a:lnTo>
                    <a:lnTo>
                      <a:pt x="469" y="151"/>
                    </a:lnTo>
                    <a:lnTo>
                      <a:pt x="451" y="165"/>
                    </a:lnTo>
                    <a:lnTo>
                      <a:pt x="430" y="174"/>
                    </a:lnTo>
                    <a:lnTo>
                      <a:pt x="407" y="177"/>
                    </a:lnTo>
                    <a:lnTo>
                      <a:pt x="89" y="177"/>
                    </a:lnTo>
                    <a:lnTo>
                      <a:pt x="65" y="174"/>
                    </a:lnTo>
                    <a:lnTo>
                      <a:pt x="44" y="165"/>
                    </a:lnTo>
                    <a:lnTo>
                      <a:pt x="27" y="151"/>
                    </a:lnTo>
                    <a:lnTo>
                      <a:pt x="12" y="133"/>
                    </a:lnTo>
                    <a:lnTo>
                      <a:pt x="3" y="112"/>
                    </a:lnTo>
                    <a:lnTo>
                      <a:pt x="0" y="89"/>
                    </a:lnTo>
                    <a:lnTo>
                      <a:pt x="3" y="65"/>
                    </a:lnTo>
                    <a:lnTo>
                      <a:pt x="12" y="43"/>
                    </a:lnTo>
                    <a:lnTo>
                      <a:pt x="27" y="25"/>
                    </a:lnTo>
                    <a:lnTo>
                      <a:pt x="44" y="12"/>
                    </a:lnTo>
                    <a:lnTo>
                      <a:pt x="65" y="3"/>
                    </a:lnTo>
                    <a:lnTo>
                      <a:pt x="89"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74" name="Freeform 219"/>
              <p:cNvSpPr/>
              <p:nvPr/>
            </p:nvSpPr>
            <p:spPr bwMode="auto">
              <a:xfrm>
                <a:off x="5464175" y="3814763"/>
                <a:ext cx="65087" cy="65088"/>
              </a:xfrm>
              <a:custGeom>
                <a:avLst/>
                <a:gdLst>
                  <a:gd name="T0" fmla="*/ 310 w 407"/>
                  <a:gd name="T1" fmla="*/ 0 h 408"/>
                  <a:gd name="T2" fmla="*/ 329 w 407"/>
                  <a:gd name="T3" fmla="*/ 0 h 408"/>
                  <a:gd name="T4" fmla="*/ 348 w 407"/>
                  <a:gd name="T5" fmla="*/ 3 h 408"/>
                  <a:gd name="T6" fmla="*/ 366 w 407"/>
                  <a:gd name="T7" fmla="*/ 12 h 408"/>
                  <a:gd name="T8" fmla="*/ 382 w 407"/>
                  <a:gd name="T9" fmla="*/ 24 h 408"/>
                  <a:gd name="T10" fmla="*/ 394 w 407"/>
                  <a:gd name="T11" fmla="*/ 41 h 408"/>
                  <a:gd name="T12" fmla="*/ 403 w 407"/>
                  <a:gd name="T13" fmla="*/ 59 h 408"/>
                  <a:gd name="T14" fmla="*/ 407 w 407"/>
                  <a:gd name="T15" fmla="*/ 78 h 408"/>
                  <a:gd name="T16" fmla="*/ 407 w 407"/>
                  <a:gd name="T17" fmla="*/ 98 h 408"/>
                  <a:gd name="T18" fmla="*/ 403 w 407"/>
                  <a:gd name="T19" fmla="*/ 116 h 408"/>
                  <a:gd name="T20" fmla="*/ 394 w 407"/>
                  <a:gd name="T21" fmla="*/ 134 h 408"/>
                  <a:gd name="T22" fmla="*/ 382 w 407"/>
                  <a:gd name="T23" fmla="*/ 150 h 408"/>
                  <a:gd name="T24" fmla="*/ 151 w 407"/>
                  <a:gd name="T25" fmla="*/ 381 h 408"/>
                  <a:gd name="T26" fmla="*/ 137 w 407"/>
                  <a:gd name="T27" fmla="*/ 394 h 408"/>
                  <a:gd name="T28" fmla="*/ 122 w 407"/>
                  <a:gd name="T29" fmla="*/ 401 h 408"/>
                  <a:gd name="T30" fmla="*/ 105 w 407"/>
                  <a:gd name="T31" fmla="*/ 406 h 408"/>
                  <a:gd name="T32" fmla="*/ 89 w 407"/>
                  <a:gd name="T33" fmla="*/ 408 h 408"/>
                  <a:gd name="T34" fmla="*/ 71 w 407"/>
                  <a:gd name="T35" fmla="*/ 406 h 408"/>
                  <a:gd name="T36" fmla="*/ 56 w 407"/>
                  <a:gd name="T37" fmla="*/ 401 h 408"/>
                  <a:gd name="T38" fmla="*/ 40 w 407"/>
                  <a:gd name="T39" fmla="*/ 394 h 408"/>
                  <a:gd name="T40" fmla="*/ 26 w 407"/>
                  <a:gd name="T41" fmla="*/ 381 h 408"/>
                  <a:gd name="T42" fmla="*/ 14 w 407"/>
                  <a:gd name="T43" fmla="*/ 366 h 408"/>
                  <a:gd name="T44" fmla="*/ 5 w 407"/>
                  <a:gd name="T45" fmla="*/ 348 h 408"/>
                  <a:gd name="T46" fmla="*/ 0 w 407"/>
                  <a:gd name="T47" fmla="*/ 329 h 408"/>
                  <a:gd name="T48" fmla="*/ 0 w 407"/>
                  <a:gd name="T49" fmla="*/ 309 h 408"/>
                  <a:gd name="T50" fmla="*/ 5 w 407"/>
                  <a:gd name="T51" fmla="*/ 290 h 408"/>
                  <a:gd name="T52" fmla="*/ 14 w 407"/>
                  <a:gd name="T53" fmla="*/ 273 h 408"/>
                  <a:gd name="T54" fmla="*/ 26 w 407"/>
                  <a:gd name="T55" fmla="*/ 256 h 408"/>
                  <a:gd name="T56" fmla="*/ 257 w 407"/>
                  <a:gd name="T57" fmla="*/ 24 h 408"/>
                  <a:gd name="T58" fmla="*/ 273 w 407"/>
                  <a:gd name="T59" fmla="*/ 12 h 408"/>
                  <a:gd name="T60" fmla="*/ 291 w 407"/>
                  <a:gd name="T61" fmla="*/ 3 h 408"/>
                  <a:gd name="T62" fmla="*/ 310 w 407"/>
                  <a:gd name="T63"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7" h="408">
                    <a:moveTo>
                      <a:pt x="310" y="0"/>
                    </a:moveTo>
                    <a:lnTo>
                      <a:pt x="329" y="0"/>
                    </a:lnTo>
                    <a:lnTo>
                      <a:pt x="348" y="3"/>
                    </a:lnTo>
                    <a:lnTo>
                      <a:pt x="366" y="12"/>
                    </a:lnTo>
                    <a:lnTo>
                      <a:pt x="382" y="24"/>
                    </a:lnTo>
                    <a:lnTo>
                      <a:pt x="394" y="41"/>
                    </a:lnTo>
                    <a:lnTo>
                      <a:pt x="403" y="59"/>
                    </a:lnTo>
                    <a:lnTo>
                      <a:pt x="407" y="78"/>
                    </a:lnTo>
                    <a:lnTo>
                      <a:pt x="407" y="98"/>
                    </a:lnTo>
                    <a:lnTo>
                      <a:pt x="403" y="116"/>
                    </a:lnTo>
                    <a:lnTo>
                      <a:pt x="394" y="134"/>
                    </a:lnTo>
                    <a:lnTo>
                      <a:pt x="382" y="150"/>
                    </a:lnTo>
                    <a:lnTo>
                      <a:pt x="151" y="381"/>
                    </a:lnTo>
                    <a:lnTo>
                      <a:pt x="137" y="394"/>
                    </a:lnTo>
                    <a:lnTo>
                      <a:pt x="122" y="401"/>
                    </a:lnTo>
                    <a:lnTo>
                      <a:pt x="105" y="406"/>
                    </a:lnTo>
                    <a:lnTo>
                      <a:pt x="89" y="408"/>
                    </a:lnTo>
                    <a:lnTo>
                      <a:pt x="71" y="406"/>
                    </a:lnTo>
                    <a:lnTo>
                      <a:pt x="56" y="401"/>
                    </a:lnTo>
                    <a:lnTo>
                      <a:pt x="40" y="394"/>
                    </a:lnTo>
                    <a:lnTo>
                      <a:pt x="26" y="381"/>
                    </a:lnTo>
                    <a:lnTo>
                      <a:pt x="14" y="366"/>
                    </a:lnTo>
                    <a:lnTo>
                      <a:pt x="5" y="348"/>
                    </a:lnTo>
                    <a:lnTo>
                      <a:pt x="0" y="329"/>
                    </a:lnTo>
                    <a:lnTo>
                      <a:pt x="0" y="309"/>
                    </a:lnTo>
                    <a:lnTo>
                      <a:pt x="5" y="290"/>
                    </a:lnTo>
                    <a:lnTo>
                      <a:pt x="14" y="273"/>
                    </a:lnTo>
                    <a:lnTo>
                      <a:pt x="26" y="256"/>
                    </a:lnTo>
                    <a:lnTo>
                      <a:pt x="257" y="24"/>
                    </a:lnTo>
                    <a:lnTo>
                      <a:pt x="273" y="12"/>
                    </a:lnTo>
                    <a:lnTo>
                      <a:pt x="291" y="3"/>
                    </a:lnTo>
                    <a:lnTo>
                      <a:pt x="310"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75" name="Freeform 220"/>
              <p:cNvSpPr/>
              <p:nvPr/>
            </p:nvSpPr>
            <p:spPr bwMode="auto">
              <a:xfrm>
                <a:off x="5829300" y="3448050"/>
                <a:ext cx="63500" cy="63500"/>
              </a:xfrm>
              <a:custGeom>
                <a:avLst/>
                <a:gdLst>
                  <a:gd name="T0" fmla="*/ 303 w 401"/>
                  <a:gd name="T1" fmla="*/ 0 h 403"/>
                  <a:gd name="T2" fmla="*/ 322 w 401"/>
                  <a:gd name="T3" fmla="*/ 0 h 403"/>
                  <a:gd name="T4" fmla="*/ 341 w 401"/>
                  <a:gd name="T5" fmla="*/ 4 h 403"/>
                  <a:gd name="T6" fmla="*/ 360 w 401"/>
                  <a:gd name="T7" fmla="*/ 13 h 403"/>
                  <a:gd name="T8" fmla="*/ 375 w 401"/>
                  <a:gd name="T9" fmla="*/ 26 h 403"/>
                  <a:gd name="T10" fmla="*/ 387 w 401"/>
                  <a:gd name="T11" fmla="*/ 42 h 403"/>
                  <a:gd name="T12" fmla="*/ 396 w 401"/>
                  <a:gd name="T13" fmla="*/ 60 h 403"/>
                  <a:gd name="T14" fmla="*/ 401 w 401"/>
                  <a:gd name="T15" fmla="*/ 79 h 403"/>
                  <a:gd name="T16" fmla="*/ 401 w 401"/>
                  <a:gd name="T17" fmla="*/ 99 h 403"/>
                  <a:gd name="T18" fmla="*/ 396 w 401"/>
                  <a:gd name="T19" fmla="*/ 118 h 403"/>
                  <a:gd name="T20" fmla="*/ 387 w 401"/>
                  <a:gd name="T21" fmla="*/ 135 h 403"/>
                  <a:gd name="T22" fmla="*/ 375 w 401"/>
                  <a:gd name="T23" fmla="*/ 151 h 403"/>
                  <a:gd name="T24" fmla="*/ 151 w 401"/>
                  <a:gd name="T25" fmla="*/ 377 h 403"/>
                  <a:gd name="T26" fmla="*/ 136 w 401"/>
                  <a:gd name="T27" fmla="*/ 388 h 403"/>
                  <a:gd name="T28" fmla="*/ 121 w 401"/>
                  <a:gd name="T29" fmla="*/ 396 h 403"/>
                  <a:gd name="T30" fmla="*/ 105 w 401"/>
                  <a:gd name="T31" fmla="*/ 400 h 403"/>
                  <a:gd name="T32" fmla="*/ 88 w 401"/>
                  <a:gd name="T33" fmla="*/ 403 h 403"/>
                  <a:gd name="T34" fmla="*/ 71 w 401"/>
                  <a:gd name="T35" fmla="*/ 400 h 403"/>
                  <a:gd name="T36" fmla="*/ 55 w 401"/>
                  <a:gd name="T37" fmla="*/ 396 h 403"/>
                  <a:gd name="T38" fmla="*/ 39 w 401"/>
                  <a:gd name="T39" fmla="*/ 388 h 403"/>
                  <a:gd name="T40" fmla="*/ 26 w 401"/>
                  <a:gd name="T41" fmla="*/ 377 h 403"/>
                  <a:gd name="T42" fmla="*/ 13 w 401"/>
                  <a:gd name="T43" fmla="*/ 360 h 403"/>
                  <a:gd name="T44" fmla="*/ 5 w 401"/>
                  <a:gd name="T45" fmla="*/ 343 h 403"/>
                  <a:gd name="T46" fmla="*/ 0 w 401"/>
                  <a:gd name="T47" fmla="*/ 324 h 403"/>
                  <a:gd name="T48" fmla="*/ 0 w 401"/>
                  <a:gd name="T49" fmla="*/ 304 h 403"/>
                  <a:gd name="T50" fmla="*/ 5 w 401"/>
                  <a:gd name="T51" fmla="*/ 285 h 403"/>
                  <a:gd name="T52" fmla="*/ 13 w 401"/>
                  <a:gd name="T53" fmla="*/ 267 h 403"/>
                  <a:gd name="T54" fmla="*/ 26 w 401"/>
                  <a:gd name="T55" fmla="*/ 252 h 403"/>
                  <a:gd name="T56" fmla="*/ 250 w 401"/>
                  <a:gd name="T57" fmla="*/ 26 h 403"/>
                  <a:gd name="T58" fmla="*/ 267 w 401"/>
                  <a:gd name="T59" fmla="*/ 13 h 403"/>
                  <a:gd name="T60" fmla="*/ 285 w 401"/>
                  <a:gd name="T61" fmla="*/ 4 h 403"/>
                  <a:gd name="T62" fmla="*/ 303 w 401"/>
                  <a:gd name="T63"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 h="403">
                    <a:moveTo>
                      <a:pt x="303" y="0"/>
                    </a:moveTo>
                    <a:lnTo>
                      <a:pt x="322" y="0"/>
                    </a:lnTo>
                    <a:lnTo>
                      <a:pt x="341" y="4"/>
                    </a:lnTo>
                    <a:lnTo>
                      <a:pt x="360" y="13"/>
                    </a:lnTo>
                    <a:lnTo>
                      <a:pt x="375" y="26"/>
                    </a:lnTo>
                    <a:lnTo>
                      <a:pt x="387" y="42"/>
                    </a:lnTo>
                    <a:lnTo>
                      <a:pt x="396" y="60"/>
                    </a:lnTo>
                    <a:lnTo>
                      <a:pt x="401" y="79"/>
                    </a:lnTo>
                    <a:lnTo>
                      <a:pt x="401" y="99"/>
                    </a:lnTo>
                    <a:lnTo>
                      <a:pt x="396" y="118"/>
                    </a:lnTo>
                    <a:lnTo>
                      <a:pt x="387" y="135"/>
                    </a:lnTo>
                    <a:lnTo>
                      <a:pt x="375" y="151"/>
                    </a:lnTo>
                    <a:lnTo>
                      <a:pt x="151" y="377"/>
                    </a:lnTo>
                    <a:lnTo>
                      <a:pt x="136" y="388"/>
                    </a:lnTo>
                    <a:lnTo>
                      <a:pt x="121" y="396"/>
                    </a:lnTo>
                    <a:lnTo>
                      <a:pt x="105" y="400"/>
                    </a:lnTo>
                    <a:lnTo>
                      <a:pt x="88" y="403"/>
                    </a:lnTo>
                    <a:lnTo>
                      <a:pt x="71" y="400"/>
                    </a:lnTo>
                    <a:lnTo>
                      <a:pt x="55" y="396"/>
                    </a:lnTo>
                    <a:lnTo>
                      <a:pt x="39" y="388"/>
                    </a:lnTo>
                    <a:lnTo>
                      <a:pt x="26" y="377"/>
                    </a:lnTo>
                    <a:lnTo>
                      <a:pt x="13" y="360"/>
                    </a:lnTo>
                    <a:lnTo>
                      <a:pt x="5" y="343"/>
                    </a:lnTo>
                    <a:lnTo>
                      <a:pt x="0" y="324"/>
                    </a:lnTo>
                    <a:lnTo>
                      <a:pt x="0" y="304"/>
                    </a:lnTo>
                    <a:lnTo>
                      <a:pt x="5" y="285"/>
                    </a:lnTo>
                    <a:lnTo>
                      <a:pt x="13" y="267"/>
                    </a:lnTo>
                    <a:lnTo>
                      <a:pt x="26" y="252"/>
                    </a:lnTo>
                    <a:lnTo>
                      <a:pt x="250" y="26"/>
                    </a:lnTo>
                    <a:lnTo>
                      <a:pt x="267" y="13"/>
                    </a:lnTo>
                    <a:lnTo>
                      <a:pt x="285" y="4"/>
                    </a:lnTo>
                    <a:lnTo>
                      <a:pt x="303"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76" name="Freeform 221"/>
              <p:cNvSpPr/>
              <p:nvPr/>
            </p:nvSpPr>
            <p:spPr bwMode="auto">
              <a:xfrm>
                <a:off x="5489575" y="3448050"/>
                <a:ext cx="63500" cy="63500"/>
              </a:xfrm>
              <a:custGeom>
                <a:avLst/>
                <a:gdLst>
                  <a:gd name="T0" fmla="*/ 97 w 400"/>
                  <a:gd name="T1" fmla="*/ 0 h 402"/>
                  <a:gd name="T2" fmla="*/ 117 w 400"/>
                  <a:gd name="T3" fmla="*/ 3 h 402"/>
                  <a:gd name="T4" fmla="*/ 135 w 400"/>
                  <a:gd name="T5" fmla="*/ 12 h 402"/>
                  <a:gd name="T6" fmla="*/ 150 w 400"/>
                  <a:gd name="T7" fmla="*/ 25 h 402"/>
                  <a:gd name="T8" fmla="*/ 375 w 400"/>
                  <a:gd name="T9" fmla="*/ 251 h 402"/>
                  <a:gd name="T10" fmla="*/ 388 w 400"/>
                  <a:gd name="T11" fmla="*/ 266 h 402"/>
                  <a:gd name="T12" fmla="*/ 396 w 400"/>
                  <a:gd name="T13" fmla="*/ 284 h 402"/>
                  <a:gd name="T14" fmla="*/ 400 w 400"/>
                  <a:gd name="T15" fmla="*/ 303 h 402"/>
                  <a:gd name="T16" fmla="*/ 400 w 400"/>
                  <a:gd name="T17" fmla="*/ 323 h 402"/>
                  <a:gd name="T18" fmla="*/ 396 w 400"/>
                  <a:gd name="T19" fmla="*/ 342 h 402"/>
                  <a:gd name="T20" fmla="*/ 388 w 400"/>
                  <a:gd name="T21" fmla="*/ 359 h 402"/>
                  <a:gd name="T22" fmla="*/ 375 w 400"/>
                  <a:gd name="T23" fmla="*/ 375 h 402"/>
                  <a:gd name="T24" fmla="*/ 361 w 400"/>
                  <a:gd name="T25" fmla="*/ 387 h 402"/>
                  <a:gd name="T26" fmla="*/ 346 w 400"/>
                  <a:gd name="T27" fmla="*/ 395 h 402"/>
                  <a:gd name="T28" fmla="*/ 329 w 400"/>
                  <a:gd name="T29" fmla="*/ 399 h 402"/>
                  <a:gd name="T30" fmla="*/ 313 w 400"/>
                  <a:gd name="T31" fmla="*/ 402 h 402"/>
                  <a:gd name="T32" fmla="*/ 296 w 400"/>
                  <a:gd name="T33" fmla="*/ 399 h 402"/>
                  <a:gd name="T34" fmla="*/ 280 w 400"/>
                  <a:gd name="T35" fmla="*/ 395 h 402"/>
                  <a:gd name="T36" fmla="*/ 264 w 400"/>
                  <a:gd name="T37" fmla="*/ 387 h 402"/>
                  <a:gd name="T38" fmla="*/ 250 w 400"/>
                  <a:gd name="T39" fmla="*/ 375 h 402"/>
                  <a:gd name="T40" fmla="*/ 25 w 400"/>
                  <a:gd name="T41" fmla="*/ 150 h 402"/>
                  <a:gd name="T42" fmla="*/ 13 w 400"/>
                  <a:gd name="T43" fmla="*/ 134 h 402"/>
                  <a:gd name="T44" fmla="*/ 4 w 400"/>
                  <a:gd name="T45" fmla="*/ 117 h 402"/>
                  <a:gd name="T46" fmla="*/ 0 w 400"/>
                  <a:gd name="T47" fmla="*/ 98 h 402"/>
                  <a:gd name="T48" fmla="*/ 0 w 400"/>
                  <a:gd name="T49" fmla="*/ 78 h 402"/>
                  <a:gd name="T50" fmla="*/ 4 w 400"/>
                  <a:gd name="T51" fmla="*/ 59 h 402"/>
                  <a:gd name="T52" fmla="*/ 13 w 400"/>
                  <a:gd name="T53" fmla="*/ 41 h 402"/>
                  <a:gd name="T54" fmla="*/ 25 w 400"/>
                  <a:gd name="T55" fmla="*/ 25 h 402"/>
                  <a:gd name="T56" fmla="*/ 42 w 400"/>
                  <a:gd name="T57" fmla="*/ 12 h 402"/>
                  <a:gd name="T58" fmla="*/ 59 w 400"/>
                  <a:gd name="T59" fmla="*/ 3 h 402"/>
                  <a:gd name="T60" fmla="*/ 78 w 400"/>
                  <a:gd name="T61" fmla="*/ 0 h 402"/>
                  <a:gd name="T62" fmla="*/ 97 w 400"/>
                  <a:gd name="T63"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2">
                    <a:moveTo>
                      <a:pt x="97" y="0"/>
                    </a:moveTo>
                    <a:lnTo>
                      <a:pt x="117" y="3"/>
                    </a:lnTo>
                    <a:lnTo>
                      <a:pt x="135" y="12"/>
                    </a:lnTo>
                    <a:lnTo>
                      <a:pt x="150" y="25"/>
                    </a:lnTo>
                    <a:lnTo>
                      <a:pt x="375" y="251"/>
                    </a:lnTo>
                    <a:lnTo>
                      <a:pt x="388" y="266"/>
                    </a:lnTo>
                    <a:lnTo>
                      <a:pt x="396" y="284"/>
                    </a:lnTo>
                    <a:lnTo>
                      <a:pt x="400" y="303"/>
                    </a:lnTo>
                    <a:lnTo>
                      <a:pt x="400" y="323"/>
                    </a:lnTo>
                    <a:lnTo>
                      <a:pt x="396" y="342"/>
                    </a:lnTo>
                    <a:lnTo>
                      <a:pt x="388" y="359"/>
                    </a:lnTo>
                    <a:lnTo>
                      <a:pt x="375" y="375"/>
                    </a:lnTo>
                    <a:lnTo>
                      <a:pt x="361" y="387"/>
                    </a:lnTo>
                    <a:lnTo>
                      <a:pt x="346" y="395"/>
                    </a:lnTo>
                    <a:lnTo>
                      <a:pt x="329" y="399"/>
                    </a:lnTo>
                    <a:lnTo>
                      <a:pt x="313" y="402"/>
                    </a:lnTo>
                    <a:lnTo>
                      <a:pt x="296" y="399"/>
                    </a:lnTo>
                    <a:lnTo>
                      <a:pt x="280" y="395"/>
                    </a:lnTo>
                    <a:lnTo>
                      <a:pt x="264" y="387"/>
                    </a:lnTo>
                    <a:lnTo>
                      <a:pt x="250" y="375"/>
                    </a:lnTo>
                    <a:lnTo>
                      <a:pt x="25" y="150"/>
                    </a:lnTo>
                    <a:lnTo>
                      <a:pt x="13" y="134"/>
                    </a:lnTo>
                    <a:lnTo>
                      <a:pt x="4" y="117"/>
                    </a:lnTo>
                    <a:lnTo>
                      <a:pt x="0" y="98"/>
                    </a:lnTo>
                    <a:lnTo>
                      <a:pt x="0" y="78"/>
                    </a:lnTo>
                    <a:lnTo>
                      <a:pt x="4" y="59"/>
                    </a:lnTo>
                    <a:lnTo>
                      <a:pt x="13" y="41"/>
                    </a:lnTo>
                    <a:lnTo>
                      <a:pt x="25" y="25"/>
                    </a:lnTo>
                    <a:lnTo>
                      <a:pt x="42" y="12"/>
                    </a:lnTo>
                    <a:lnTo>
                      <a:pt x="59" y="3"/>
                    </a:lnTo>
                    <a:lnTo>
                      <a:pt x="78" y="0"/>
                    </a:lnTo>
                    <a:lnTo>
                      <a:pt x="97"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77" name="Freeform 222"/>
              <p:cNvSpPr/>
              <p:nvPr/>
            </p:nvSpPr>
            <p:spPr bwMode="auto">
              <a:xfrm>
                <a:off x="5854700" y="3814763"/>
                <a:ext cx="65087" cy="65088"/>
              </a:xfrm>
              <a:custGeom>
                <a:avLst/>
                <a:gdLst>
                  <a:gd name="T0" fmla="*/ 98 w 406"/>
                  <a:gd name="T1" fmla="*/ 0 h 408"/>
                  <a:gd name="T2" fmla="*/ 116 w 406"/>
                  <a:gd name="T3" fmla="*/ 4 h 408"/>
                  <a:gd name="T4" fmla="*/ 135 w 406"/>
                  <a:gd name="T5" fmla="*/ 13 h 408"/>
                  <a:gd name="T6" fmla="*/ 151 w 406"/>
                  <a:gd name="T7" fmla="*/ 25 h 408"/>
                  <a:gd name="T8" fmla="*/ 381 w 406"/>
                  <a:gd name="T9" fmla="*/ 256 h 408"/>
                  <a:gd name="T10" fmla="*/ 394 w 406"/>
                  <a:gd name="T11" fmla="*/ 273 h 408"/>
                  <a:gd name="T12" fmla="*/ 402 w 406"/>
                  <a:gd name="T13" fmla="*/ 290 h 408"/>
                  <a:gd name="T14" fmla="*/ 406 w 406"/>
                  <a:gd name="T15" fmla="*/ 309 h 408"/>
                  <a:gd name="T16" fmla="*/ 406 w 406"/>
                  <a:gd name="T17" fmla="*/ 329 h 408"/>
                  <a:gd name="T18" fmla="*/ 402 w 406"/>
                  <a:gd name="T19" fmla="*/ 348 h 408"/>
                  <a:gd name="T20" fmla="*/ 394 w 406"/>
                  <a:gd name="T21" fmla="*/ 366 h 408"/>
                  <a:gd name="T22" fmla="*/ 381 w 406"/>
                  <a:gd name="T23" fmla="*/ 381 h 408"/>
                  <a:gd name="T24" fmla="*/ 368 w 406"/>
                  <a:gd name="T25" fmla="*/ 394 h 408"/>
                  <a:gd name="T26" fmla="*/ 352 w 406"/>
                  <a:gd name="T27" fmla="*/ 401 h 408"/>
                  <a:gd name="T28" fmla="*/ 335 w 406"/>
                  <a:gd name="T29" fmla="*/ 406 h 408"/>
                  <a:gd name="T30" fmla="*/ 319 w 406"/>
                  <a:gd name="T31" fmla="*/ 408 h 408"/>
                  <a:gd name="T32" fmla="*/ 301 w 406"/>
                  <a:gd name="T33" fmla="*/ 406 h 408"/>
                  <a:gd name="T34" fmla="*/ 286 w 406"/>
                  <a:gd name="T35" fmla="*/ 401 h 408"/>
                  <a:gd name="T36" fmla="*/ 270 w 406"/>
                  <a:gd name="T37" fmla="*/ 394 h 408"/>
                  <a:gd name="T38" fmla="*/ 256 w 406"/>
                  <a:gd name="T39" fmla="*/ 381 h 408"/>
                  <a:gd name="T40" fmla="*/ 26 w 406"/>
                  <a:gd name="T41" fmla="*/ 151 h 408"/>
                  <a:gd name="T42" fmla="*/ 14 w 406"/>
                  <a:gd name="T43" fmla="*/ 135 h 408"/>
                  <a:gd name="T44" fmla="*/ 5 w 406"/>
                  <a:gd name="T45" fmla="*/ 117 h 408"/>
                  <a:gd name="T46" fmla="*/ 0 w 406"/>
                  <a:gd name="T47" fmla="*/ 98 h 408"/>
                  <a:gd name="T48" fmla="*/ 0 w 406"/>
                  <a:gd name="T49" fmla="*/ 79 h 408"/>
                  <a:gd name="T50" fmla="*/ 5 w 406"/>
                  <a:gd name="T51" fmla="*/ 60 h 408"/>
                  <a:gd name="T52" fmla="*/ 14 w 406"/>
                  <a:gd name="T53" fmla="*/ 42 h 408"/>
                  <a:gd name="T54" fmla="*/ 26 w 406"/>
                  <a:gd name="T55" fmla="*/ 25 h 408"/>
                  <a:gd name="T56" fmla="*/ 42 w 406"/>
                  <a:gd name="T57" fmla="*/ 13 h 408"/>
                  <a:gd name="T58" fmla="*/ 60 w 406"/>
                  <a:gd name="T59" fmla="*/ 4 h 408"/>
                  <a:gd name="T60" fmla="*/ 79 w 406"/>
                  <a:gd name="T61" fmla="*/ 0 h 408"/>
                  <a:gd name="T62" fmla="*/ 98 w 406"/>
                  <a:gd name="T63"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6" h="408">
                    <a:moveTo>
                      <a:pt x="98" y="0"/>
                    </a:moveTo>
                    <a:lnTo>
                      <a:pt x="116" y="4"/>
                    </a:lnTo>
                    <a:lnTo>
                      <a:pt x="135" y="13"/>
                    </a:lnTo>
                    <a:lnTo>
                      <a:pt x="151" y="25"/>
                    </a:lnTo>
                    <a:lnTo>
                      <a:pt x="381" y="256"/>
                    </a:lnTo>
                    <a:lnTo>
                      <a:pt x="394" y="273"/>
                    </a:lnTo>
                    <a:lnTo>
                      <a:pt x="402" y="290"/>
                    </a:lnTo>
                    <a:lnTo>
                      <a:pt x="406" y="309"/>
                    </a:lnTo>
                    <a:lnTo>
                      <a:pt x="406" y="329"/>
                    </a:lnTo>
                    <a:lnTo>
                      <a:pt x="402" y="348"/>
                    </a:lnTo>
                    <a:lnTo>
                      <a:pt x="394" y="366"/>
                    </a:lnTo>
                    <a:lnTo>
                      <a:pt x="381" y="381"/>
                    </a:lnTo>
                    <a:lnTo>
                      <a:pt x="368" y="394"/>
                    </a:lnTo>
                    <a:lnTo>
                      <a:pt x="352" y="401"/>
                    </a:lnTo>
                    <a:lnTo>
                      <a:pt x="335" y="406"/>
                    </a:lnTo>
                    <a:lnTo>
                      <a:pt x="319" y="408"/>
                    </a:lnTo>
                    <a:lnTo>
                      <a:pt x="301" y="406"/>
                    </a:lnTo>
                    <a:lnTo>
                      <a:pt x="286" y="401"/>
                    </a:lnTo>
                    <a:lnTo>
                      <a:pt x="270" y="394"/>
                    </a:lnTo>
                    <a:lnTo>
                      <a:pt x="256" y="381"/>
                    </a:lnTo>
                    <a:lnTo>
                      <a:pt x="26" y="151"/>
                    </a:lnTo>
                    <a:lnTo>
                      <a:pt x="14" y="135"/>
                    </a:lnTo>
                    <a:lnTo>
                      <a:pt x="5" y="117"/>
                    </a:lnTo>
                    <a:lnTo>
                      <a:pt x="0" y="98"/>
                    </a:lnTo>
                    <a:lnTo>
                      <a:pt x="0" y="79"/>
                    </a:lnTo>
                    <a:lnTo>
                      <a:pt x="5" y="60"/>
                    </a:lnTo>
                    <a:lnTo>
                      <a:pt x="14" y="42"/>
                    </a:lnTo>
                    <a:lnTo>
                      <a:pt x="26" y="25"/>
                    </a:lnTo>
                    <a:lnTo>
                      <a:pt x="42" y="13"/>
                    </a:lnTo>
                    <a:lnTo>
                      <a:pt x="60" y="4"/>
                    </a:lnTo>
                    <a:lnTo>
                      <a:pt x="79" y="0"/>
                    </a:lnTo>
                    <a:lnTo>
                      <a:pt x="98"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78" name="Freeform 223"/>
              <p:cNvSpPr>
                <a:spLocks noEditPoints="1"/>
              </p:cNvSpPr>
              <p:nvPr/>
            </p:nvSpPr>
            <p:spPr bwMode="auto">
              <a:xfrm>
                <a:off x="5516563" y="3486150"/>
                <a:ext cx="350837" cy="542925"/>
              </a:xfrm>
              <a:custGeom>
                <a:avLst/>
                <a:gdLst>
                  <a:gd name="T0" fmla="*/ 1130 w 2214"/>
                  <a:gd name="T1" fmla="*/ 2952 h 3419"/>
                  <a:gd name="T2" fmla="*/ 1192 w 2214"/>
                  <a:gd name="T3" fmla="*/ 3014 h 3419"/>
                  <a:gd name="T4" fmla="*/ 1169 w 2214"/>
                  <a:gd name="T5" fmla="*/ 3101 h 3419"/>
                  <a:gd name="T6" fmla="*/ 685 w 2214"/>
                  <a:gd name="T7" fmla="*/ 3126 h 3419"/>
                  <a:gd name="T8" fmla="*/ 1527 w 2214"/>
                  <a:gd name="T9" fmla="*/ 2833 h 3419"/>
                  <a:gd name="T10" fmla="*/ 988 w 2214"/>
                  <a:gd name="T11" fmla="*/ 1606 h 3419"/>
                  <a:gd name="T12" fmla="*/ 1222 w 2214"/>
                  <a:gd name="T13" fmla="*/ 1621 h 3419"/>
                  <a:gd name="T14" fmla="*/ 865 w 2214"/>
                  <a:gd name="T15" fmla="*/ 1337 h 3419"/>
                  <a:gd name="T16" fmla="*/ 883 w 2214"/>
                  <a:gd name="T17" fmla="*/ 205 h 3419"/>
                  <a:gd name="T18" fmla="*/ 617 w 2214"/>
                  <a:gd name="T19" fmla="*/ 325 h 3419"/>
                  <a:gd name="T20" fmla="*/ 400 w 2214"/>
                  <a:gd name="T21" fmla="*/ 521 h 3419"/>
                  <a:gd name="T22" fmla="*/ 248 w 2214"/>
                  <a:gd name="T23" fmla="*/ 778 h 3419"/>
                  <a:gd name="T24" fmla="*/ 179 w 2214"/>
                  <a:gd name="T25" fmla="*/ 1080 h 3419"/>
                  <a:gd name="T26" fmla="*/ 201 w 2214"/>
                  <a:gd name="T27" fmla="*/ 1399 h 3419"/>
                  <a:gd name="T28" fmla="*/ 307 w 2214"/>
                  <a:gd name="T29" fmla="*/ 1718 h 3419"/>
                  <a:gd name="T30" fmla="*/ 485 w 2214"/>
                  <a:gd name="T31" fmla="*/ 2013 h 3419"/>
                  <a:gd name="T32" fmla="*/ 630 w 2214"/>
                  <a:gd name="T33" fmla="*/ 2328 h 3419"/>
                  <a:gd name="T34" fmla="*/ 685 w 2214"/>
                  <a:gd name="T35" fmla="*/ 2656 h 3419"/>
                  <a:gd name="T36" fmla="*/ 639 w 2214"/>
                  <a:gd name="T37" fmla="*/ 1265 h 3419"/>
                  <a:gd name="T38" fmla="*/ 665 w 2214"/>
                  <a:gd name="T39" fmla="*/ 1184 h 3419"/>
                  <a:gd name="T40" fmla="*/ 1487 w 2214"/>
                  <a:gd name="T41" fmla="*/ 1160 h 3419"/>
                  <a:gd name="T42" fmla="*/ 1561 w 2214"/>
                  <a:gd name="T43" fmla="*/ 1201 h 3419"/>
                  <a:gd name="T44" fmla="*/ 1567 w 2214"/>
                  <a:gd name="T45" fmla="*/ 1286 h 3419"/>
                  <a:gd name="T46" fmla="*/ 1533 w 2214"/>
                  <a:gd name="T47" fmla="*/ 2573 h 3419"/>
                  <a:gd name="T48" fmla="*/ 1611 w 2214"/>
                  <a:gd name="T49" fmla="*/ 2247 h 3419"/>
                  <a:gd name="T50" fmla="*/ 1778 w 2214"/>
                  <a:gd name="T51" fmla="*/ 1937 h 3419"/>
                  <a:gd name="T52" fmla="*/ 1940 w 2214"/>
                  <a:gd name="T53" fmla="*/ 1640 h 3419"/>
                  <a:gd name="T54" fmla="*/ 2026 w 2214"/>
                  <a:gd name="T55" fmla="*/ 1318 h 3419"/>
                  <a:gd name="T56" fmla="*/ 2025 w 2214"/>
                  <a:gd name="T57" fmla="*/ 1001 h 3419"/>
                  <a:gd name="T58" fmla="*/ 1933 w 2214"/>
                  <a:gd name="T59" fmla="*/ 708 h 3419"/>
                  <a:gd name="T60" fmla="*/ 1764 w 2214"/>
                  <a:gd name="T61" fmla="*/ 465 h 3419"/>
                  <a:gd name="T62" fmla="*/ 1534 w 2214"/>
                  <a:gd name="T63" fmla="*/ 287 h 3419"/>
                  <a:gd name="T64" fmla="*/ 1257 w 2214"/>
                  <a:gd name="T65" fmla="*/ 189 h 3419"/>
                  <a:gd name="T66" fmla="*/ 1193 w 2214"/>
                  <a:gd name="T67" fmla="*/ 3 h 3419"/>
                  <a:gd name="T68" fmla="*/ 1518 w 2214"/>
                  <a:gd name="T69" fmla="*/ 83 h 3419"/>
                  <a:gd name="T70" fmla="*/ 1798 w 2214"/>
                  <a:gd name="T71" fmla="*/ 255 h 3419"/>
                  <a:gd name="T72" fmla="*/ 2018 w 2214"/>
                  <a:gd name="T73" fmla="*/ 503 h 3419"/>
                  <a:gd name="T74" fmla="*/ 2162 w 2214"/>
                  <a:gd name="T75" fmla="*/ 810 h 3419"/>
                  <a:gd name="T76" fmla="*/ 2214 w 2214"/>
                  <a:gd name="T77" fmla="*/ 1161 h 3419"/>
                  <a:gd name="T78" fmla="*/ 2164 w 2214"/>
                  <a:gd name="T79" fmla="*/ 1524 h 3419"/>
                  <a:gd name="T80" fmla="*/ 2024 w 2214"/>
                  <a:gd name="T81" fmla="*/ 1877 h 3419"/>
                  <a:gd name="T82" fmla="*/ 1828 w 2214"/>
                  <a:gd name="T83" fmla="*/ 2195 h 3419"/>
                  <a:gd name="T84" fmla="*/ 1718 w 2214"/>
                  <a:gd name="T85" fmla="*/ 2520 h 3419"/>
                  <a:gd name="T86" fmla="*/ 1702 w 2214"/>
                  <a:gd name="T87" fmla="*/ 3274 h 3419"/>
                  <a:gd name="T88" fmla="*/ 1641 w 2214"/>
                  <a:gd name="T89" fmla="*/ 3377 h 3419"/>
                  <a:gd name="T90" fmla="*/ 1527 w 2214"/>
                  <a:gd name="T91" fmla="*/ 3419 h 3419"/>
                  <a:gd name="T92" fmla="*/ 596 w 2214"/>
                  <a:gd name="T93" fmla="*/ 3395 h 3419"/>
                  <a:gd name="T94" fmla="*/ 519 w 2214"/>
                  <a:gd name="T95" fmla="*/ 3304 h 3419"/>
                  <a:gd name="T96" fmla="*/ 505 w 2214"/>
                  <a:gd name="T97" fmla="*/ 2602 h 3419"/>
                  <a:gd name="T98" fmla="*/ 422 w 2214"/>
                  <a:gd name="T99" fmla="*/ 2274 h 3419"/>
                  <a:gd name="T100" fmla="*/ 237 w 2214"/>
                  <a:gd name="T101" fmla="*/ 1961 h 3419"/>
                  <a:gd name="T102" fmla="*/ 76 w 2214"/>
                  <a:gd name="T103" fmla="*/ 1615 h 3419"/>
                  <a:gd name="T104" fmla="*/ 2 w 2214"/>
                  <a:gd name="T105" fmla="*/ 1251 h 3419"/>
                  <a:gd name="T106" fmla="*/ 28 w 2214"/>
                  <a:gd name="T107" fmla="*/ 895 h 3419"/>
                  <a:gd name="T108" fmla="*/ 150 w 2214"/>
                  <a:gd name="T109" fmla="*/ 575 h 3419"/>
                  <a:gd name="T110" fmla="*/ 352 w 2214"/>
                  <a:gd name="T111" fmla="*/ 310 h 3419"/>
                  <a:gd name="T112" fmla="*/ 620 w 2214"/>
                  <a:gd name="T113" fmla="*/ 117 h 3419"/>
                  <a:gd name="T114" fmla="*/ 935 w 2214"/>
                  <a:gd name="T115" fmla="*/ 13 h 3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14" h="3419">
                    <a:moveTo>
                      <a:pt x="685" y="2833"/>
                    </a:moveTo>
                    <a:lnTo>
                      <a:pt x="685" y="2949"/>
                    </a:lnTo>
                    <a:lnTo>
                      <a:pt x="1107" y="2949"/>
                    </a:lnTo>
                    <a:lnTo>
                      <a:pt x="1130" y="2952"/>
                    </a:lnTo>
                    <a:lnTo>
                      <a:pt x="1151" y="2961"/>
                    </a:lnTo>
                    <a:lnTo>
                      <a:pt x="1169" y="2975"/>
                    </a:lnTo>
                    <a:lnTo>
                      <a:pt x="1183" y="2993"/>
                    </a:lnTo>
                    <a:lnTo>
                      <a:pt x="1192" y="3014"/>
                    </a:lnTo>
                    <a:lnTo>
                      <a:pt x="1194" y="3037"/>
                    </a:lnTo>
                    <a:lnTo>
                      <a:pt x="1192" y="3061"/>
                    </a:lnTo>
                    <a:lnTo>
                      <a:pt x="1183" y="3082"/>
                    </a:lnTo>
                    <a:lnTo>
                      <a:pt x="1169" y="3101"/>
                    </a:lnTo>
                    <a:lnTo>
                      <a:pt x="1151" y="3114"/>
                    </a:lnTo>
                    <a:lnTo>
                      <a:pt x="1130" y="3123"/>
                    </a:lnTo>
                    <a:lnTo>
                      <a:pt x="1107" y="3126"/>
                    </a:lnTo>
                    <a:lnTo>
                      <a:pt x="685" y="3126"/>
                    </a:lnTo>
                    <a:lnTo>
                      <a:pt x="685" y="3242"/>
                    </a:lnTo>
                    <a:lnTo>
                      <a:pt x="1527" y="3242"/>
                    </a:lnTo>
                    <a:lnTo>
                      <a:pt x="1528" y="3242"/>
                    </a:lnTo>
                    <a:lnTo>
                      <a:pt x="1527" y="2833"/>
                    </a:lnTo>
                    <a:lnTo>
                      <a:pt x="685" y="2833"/>
                    </a:lnTo>
                    <a:close/>
                    <a:moveTo>
                      <a:pt x="865" y="1337"/>
                    </a:moveTo>
                    <a:lnTo>
                      <a:pt x="983" y="1590"/>
                    </a:lnTo>
                    <a:lnTo>
                      <a:pt x="988" y="1606"/>
                    </a:lnTo>
                    <a:lnTo>
                      <a:pt x="991" y="1621"/>
                    </a:lnTo>
                    <a:lnTo>
                      <a:pt x="1059" y="2656"/>
                    </a:lnTo>
                    <a:lnTo>
                      <a:pt x="1153" y="2656"/>
                    </a:lnTo>
                    <a:lnTo>
                      <a:pt x="1222" y="1621"/>
                    </a:lnTo>
                    <a:lnTo>
                      <a:pt x="1225" y="1606"/>
                    </a:lnTo>
                    <a:lnTo>
                      <a:pt x="1231" y="1590"/>
                    </a:lnTo>
                    <a:lnTo>
                      <a:pt x="1348" y="1337"/>
                    </a:lnTo>
                    <a:lnTo>
                      <a:pt x="865" y="1337"/>
                    </a:lnTo>
                    <a:close/>
                    <a:moveTo>
                      <a:pt x="1107" y="176"/>
                    </a:moveTo>
                    <a:lnTo>
                      <a:pt x="1030" y="179"/>
                    </a:lnTo>
                    <a:lnTo>
                      <a:pt x="955" y="189"/>
                    </a:lnTo>
                    <a:lnTo>
                      <a:pt x="883" y="205"/>
                    </a:lnTo>
                    <a:lnTo>
                      <a:pt x="813" y="227"/>
                    </a:lnTo>
                    <a:lnTo>
                      <a:pt x="744" y="254"/>
                    </a:lnTo>
                    <a:lnTo>
                      <a:pt x="679" y="287"/>
                    </a:lnTo>
                    <a:lnTo>
                      <a:pt x="617" y="325"/>
                    </a:lnTo>
                    <a:lnTo>
                      <a:pt x="557" y="367"/>
                    </a:lnTo>
                    <a:lnTo>
                      <a:pt x="501" y="413"/>
                    </a:lnTo>
                    <a:lnTo>
                      <a:pt x="449" y="465"/>
                    </a:lnTo>
                    <a:lnTo>
                      <a:pt x="400" y="521"/>
                    </a:lnTo>
                    <a:lnTo>
                      <a:pt x="356" y="580"/>
                    </a:lnTo>
                    <a:lnTo>
                      <a:pt x="315" y="643"/>
                    </a:lnTo>
                    <a:lnTo>
                      <a:pt x="279" y="708"/>
                    </a:lnTo>
                    <a:lnTo>
                      <a:pt x="248" y="778"/>
                    </a:lnTo>
                    <a:lnTo>
                      <a:pt x="223" y="850"/>
                    </a:lnTo>
                    <a:lnTo>
                      <a:pt x="203" y="925"/>
                    </a:lnTo>
                    <a:lnTo>
                      <a:pt x="188" y="1001"/>
                    </a:lnTo>
                    <a:lnTo>
                      <a:pt x="179" y="1080"/>
                    </a:lnTo>
                    <a:lnTo>
                      <a:pt x="175" y="1161"/>
                    </a:lnTo>
                    <a:lnTo>
                      <a:pt x="179" y="1240"/>
                    </a:lnTo>
                    <a:lnTo>
                      <a:pt x="187" y="1318"/>
                    </a:lnTo>
                    <a:lnTo>
                      <a:pt x="201" y="1399"/>
                    </a:lnTo>
                    <a:lnTo>
                      <a:pt x="220" y="1480"/>
                    </a:lnTo>
                    <a:lnTo>
                      <a:pt x="244" y="1560"/>
                    </a:lnTo>
                    <a:lnTo>
                      <a:pt x="274" y="1640"/>
                    </a:lnTo>
                    <a:lnTo>
                      <a:pt x="307" y="1718"/>
                    </a:lnTo>
                    <a:lnTo>
                      <a:pt x="346" y="1794"/>
                    </a:lnTo>
                    <a:lnTo>
                      <a:pt x="388" y="1867"/>
                    </a:lnTo>
                    <a:lnTo>
                      <a:pt x="434" y="1937"/>
                    </a:lnTo>
                    <a:lnTo>
                      <a:pt x="485" y="2013"/>
                    </a:lnTo>
                    <a:lnTo>
                      <a:pt x="529" y="2089"/>
                    </a:lnTo>
                    <a:lnTo>
                      <a:pt x="568" y="2167"/>
                    </a:lnTo>
                    <a:lnTo>
                      <a:pt x="602" y="2247"/>
                    </a:lnTo>
                    <a:lnTo>
                      <a:pt x="630" y="2328"/>
                    </a:lnTo>
                    <a:lnTo>
                      <a:pt x="652" y="2409"/>
                    </a:lnTo>
                    <a:lnTo>
                      <a:pt x="669" y="2491"/>
                    </a:lnTo>
                    <a:lnTo>
                      <a:pt x="680" y="2573"/>
                    </a:lnTo>
                    <a:lnTo>
                      <a:pt x="685" y="2656"/>
                    </a:lnTo>
                    <a:lnTo>
                      <a:pt x="882" y="2656"/>
                    </a:lnTo>
                    <a:lnTo>
                      <a:pt x="816" y="1650"/>
                    </a:lnTo>
                    <a:lnTo>
                      <a:pt x="646" y="1286"/>
                    </a:lnTo>
                    <a:lnTo>
                      <a:pt x="639" y="1265"/>
                    </a:lnTo>
                    <a:lnTo>
                      <a:pt x="638" y="1243"/>
                    </a:lnTo>
                    <a:lnTo>
                      <a:pt x="642" y="1221"/>
                    </a:lnTo>
                    <a:lnTo>
                      <a:pt x="651" y="1201"/>
                    </a:lnTo>
                    <a:lnTo>
                      <a:pt x="665" y="1184"/>
                    </a:lnTo>
                    <a:lnTo>
                      <a:pt x="683" y="1171"/>
                    </a:lnTo>
                    <a:lnTo>
                      <a:pt x="703" y="1163"/>
                    </a:lnTo>
                    <a:lnTo>
                      <a:pt x="725" y="1160"/>
                    </a:lnTo>
                    <a:lnTo>
                      <a:pt x="1487" y="1160"/>
                    </a:lnTo>
                    <a:lnTo>
                      <a:pt x="1509" y="1163"/>
                    </a:lnTo>
                    <a:lnTo>
                      <a:pt x="1529" y="1171"/>
                    </a:lnTo>
                    <a:lnTo>
                      <a:pt x="1547" y="1184"/>
                    </a:lnTo>
                    <a:lnTo>
                      <a:pt x="1561" y="1201"/>
                    </a:lnTo>
                    <a:lnTo>
                      <a:pt x="1571" y="1221"/>
                    </a:lnTo>
                    <a:lnTo>
                      <a:pt x="1576" y="1243"/>
                    </a:lnTo>
                    <a:lnTo>
                      <a:pt x="1574" y="1265"/>
                    </a:lnTo>
                    <a:lnTo>
                      <a:pt x="1567" y="1286"/>
                    </a:lnTo>
                    <a:lnTo>
                      <a:pt x="1398" y="1650"/>
                    </a:lnTo>
                    <a:lnTo>
                      <a:pt x="1330" y="2656"/>
                    </a:lnTo>
                    <a:lnTo>
                      <a:pt x="1528" y="2656"/>
                    </a:lnTo>
                    <a:lnTo>
                      <a:pt x="1533" y="2573"/>
                    </a:lnTo>
                    <a:lnTo>
                      <a:pt x="1544" y="2491"/>
                    </a:lnTo>
                    <a:lnTo>
                      <a:pt x="1560" y="2409"/>
                    </a:lnTo>
                    <a:lnTo>
                      <a:pt x="1582" y="2328"/>
                    </a:lnTo>
                    <a:lnTo>
                      <a:pt x="1611" y="2247"/>
                    </a:lnTo>
                    <a:lnTo>
                      <a:pt x="1644" y="2167"/>
                    </a:lnTo>
                    <a:lnTo>
                      <a:pt x="1684" y="2089"/>
                    </a:lnTo>
                    <a:lnTo>
                      <a:pt x="1728" y="2013"/>
                    </a:lnTo>
                    <a:lnTo>
                      <a:pt x="1778" y="1937"/>
                    </a:lnTo>
                    <a:lnTo>
                      <a:pt x="1825" y="1867"/>
                    </a:lnTo>
                    <a:lnTo>
                      <a:pt x="1868" y="1794"/>
                    </a:lnTo>
                    <a:lnTo>
                      <a:pt x="1905" y="1718"/>
                    </a:lnTo>
                    <a:lnTo>
                      <a:pt x="1940" y="1640"/>
                    </a:lnTo>
                    <a:lnTo>
                      <a:pt x="1968" y="1560"/>
                    </a:lnTo>
                    <a:lnTo>
                      <a:pt x="1993" y="1480"/>
                    </a:lnTo>
                    <a:lnTo>
                      <a:pt x="2012" y="1399"/>
                    </a:lnTo>
                    <a:lnTo>
                      <a:pt x="2026" y="1318"/>
                    </a:lnTo>
                    <a:lnTo>
                      <a:pt x="2035" y="1240"/>
                    </a:lnTo>
                    <a:lnTo>
                      <a:pt x="2037" y="1161"/>
                    </a:lnTo>
                    <a:lnTo>
                      <a:pt x="2034" y="1080"/>
                    </a:lnTo>
                    <a:lnTo>
                      <a:pt x="2025" y="1001"/>
                    </a:lnTo>
                    <a:lnTo>
                      <a:pt x="2010" y="925"/>
                    </a:lnTo>
                    <a:lnTo>
                      <a:pt x="1989" y="850"/>
                    </a:lnTo>
                    <a:lnTo>
                      <a:pt x="1964" y="778"/>
                    </a:lnTo>
                    <a:lnTo>
                      <a:pt x="1933" y="708"/>
                    </a:lnTo>
                    <a:lnTo>
                      <a:pt x="1898" y="643"/>
                    </a:lnTo>
                    <a:lnTo>
                      <a:pt x="1858" y="580"/>
                    </a:lnTo>
                    <a:lnTo>
                      <a:pt x="1812" y="521"/>
                    </a:lnTo>
                    <a:lnTo>
                      <a:pt x="1764" y="465"/>
                    </a:lnTo>
                    <a:lnTo>
                      <a:pt x="1712" y="413"/>
                    </a:lnTo>
                    <a:lnTo>
                      <a:pt x="1655" y="367"/>
                    </a:lnTo>
                    <a:lnTo>
                      <a:pt x="1597" y="325"/>
                    </a:lnTo>
                    <a:lnTo>
                      <a:pt x="1534" y="287"/>
                    </a:lnTo>
                    <a:lnTo>
                      <a:pt x="1468" y="254"/>
                    </a:lnTo>
                    <a:lnTo>
                      <a:pt x="1400" y="227"/>
                    </a:lnTo>
                    <a:lnTo>
                      <a:pt x="1330" y="205"/>
                    </a:lnTo>
                    <a:lnTo>
                      <a:pt x="1257" y="189"/>
                    </a:lnTo>
                    <a:lnTo>
                      <a:pt x="1183" y="179"/>
                    </a:lnTo>
                    <a:lnTo>
                      <a:pt x="1107" y="176"/>
                    </a:lnTo>
                    <a:close/>
                    <a:moveTo>
                      <a:pt x="1107" y="0"/>
                    </a:moveTo>
                    <a:lnTo>
                      <a:pt x="1193" y="3"/>
                    </a:lnTo>
                    <a:lnTo>
                      <a:pt x="1277" y="13"/>
                    </a:lnTo>
                    <a:lnTo>
                      <a:pt x="1360" y="31"/>
                    </a:lnTo>
                    <a:lnTo>
                      <a:pt x="1441" y="53"/>
                    </a:lnTo>
                    <a:lnTo>
                      <a:pt x="1518" y="83"/>
                    </a:lnTo>
                    <a:lnTo>
                      <a:pt x="1593" y="117"/>
                    </a:lnTo>
                    <a:lnTo>
                      <a:pt x="1665" y="158"/>
                    </a:lnTo>
                    <a:lnTo>
                      <a:pt x="1734" y="204"/>
                    </a:lnTo>
                    <a:lnTo>
                      <a:pt x="1798" y="255"/>
                    </a:lnTo>
                    <a:lnTo>
                      <a:pt x="1860" y="310"/>
                    </a:lnTo>
                    <a:lnTo>
                      <a:pt x="1918" y="370"/>
                    </a:lnTo>
                    <a:lnTo>
                      <a:pt x="1971" y="434"/>
                    </a:lnTo>
                    <a:lnTo>
                      <a:pt x="2018" y="503"/>
                    </a:lnTo>
                    <a:lnTo>
                      <a:pt x="2062" y="575"/>
                    </a:lnTo>
                    <a:lnTo>
                      <a:pt x="2101" y="651"/>
                    </a:lnTo>
                    <a:lnTo>
                      <a:pt x="2134" y="729"/>
                    </a:lnTo>
                    <a:lnTo>
                      <a:pt x="2162" y="810"/>
                    </a:lnTo>
                    <a:lnTo>
                      <a:pt x="2184" y="895"/>
                    </a:lnTo>
                    <a:lnTo>
                      <a:pt x="2201" y="981"/>
                    </a:lnTo>
                    <a:lnTo>
                      <a:pt x="2211" y="1070"/>
                    </a:lnTo>
                    <a:lnTo>
                      <a:pt x="2214" y="1161"/>
                    </a:lnTo>
                    <a:lnTo>
                      <a:pt x="2211" y="1251"/>
                    </a:lnTo>
                    <a:lnTo>
                      <a:pt x="2201" y="1342"/>
                    </a:lnTo>
                    <a:lnTo>
                      <a:pt x="2185" y="1433"/>
                    </a:lnTo>
                    <a:lnTo>
                      <a:pt x="2164" y="1524"/>
                    </a:lnTo>
                    <a:lnTo>
                      <a:pt x="2138" y="1615"/>
                    </a:lnTo>
                    <a:lnTo>
                      <a:pt x="2104" y="1703"/>
                    </a:lnTo>
                    <a:lnTo>
                      <a:pt x="2067" y="1791"/>
                    </a:lnTo>
                    <a:lnTo>
                      <a:pt x="2024" y="1877"/>
                    </a:lnTo>
                    <a:lnTo>
                      <a:pt x="1975" y="1961"/>
                    </a:lnTo>
                    <a:lnTo>
                      <a:pt x="1922" y="2040"/>
                    </a:lnTo>
                    <a:lnTo>
                      <a:pt x="1872" y="2116"/>
                    </a:lnTo>
                    <a:lnTo>
                      <a:pt x="1828" y="2195"/>
                    </a:lnTo>
                    <a:lnTo>
                      <a:pt x="1790" y="2274"/>
                    </a:lnTo>
                    <a:lnTo>
                      <a:pt x="1759" y="2354"/>
                    </a:lnTo>
                    <a:lnTo>
                      <a:pt x="1735" y="2436"/>
                    </a:lnTo>
                    <a:lnTo>
                      <a:pt x="1718" y="2520"/>
                    </a:lnTo>
                    <a:lnTo>
                      <a:pt x="1707" y="2602"/>
                    </a:lnTo>
                    <a:lnTo>
                      <a:pt x="1704" y="2685"/>
                    </a:lnTo>
                    <a:lnTo>
                      <a:pt x="1704" y="3242"/>
                    </a:lnTo>
                    <a:lnTo>
                      <a:pt x="1702" y="3274"/>
                    </a:lnTo>
                    <a:lnTo>
                      <a:pt x="1693" y="3304"/>
                    </a:lnTo>
                    <a:lnTo>
                      <a:pt x="1680" y="3331"/>
                    </a:lnTo>
                    <a:lnTo>
                      <a:pt x="1663" y="3356"/>
                    </a:lnTo>
                    <a:lnTo>
                      <a:pt x="1641" y="3377"/>
                    </a:lnTo>
                    <a:lnTo>
                      <a:pt x="1617" y="3395"/>
                    </a:lnTo>
                    <a:lnTo>
                      <a:pt x="1589" y="3408"/>
                    </a:lnTo>
                    <a:lnTo>
                      <a:pt x="1559" y="3416"/>
                    </a:lnTo>
                    <a:lnTo>
                      <a:pt x="1527" y="3419"/>
                    </a:lnTo>
                    <a:lnTo>
                      <a:pt x="685" y="3419"/>
                    </a:lnTo>
                    <a:lnTo>
                      <a:pt x="653" y="3416"/>
                    </a:lnTo>
                    <a:lnTo>
                      <a:pt x="623" y="3408"/>
                    </a:lnTo>
                    <a:lnTo>
                      <a:pt x="596" y="3395"/>
                    </a:lnTo>
                    <a:lnTo>
                      <a:pt x="571" y="3377"/>
                    </a:lnTo>
                    <a:lnTo>
                      <a:pt x="550" y="3356"/>
                    </a:lnTo>
                    <a:lnTo>
                      <a:pt x="533" y="3331"/>
                    </a:lnTo>
                    <a:lnTo>
                      <a:pt x="519" y="3304"/>
                    </a:lnTo>
                    <a:lnTo>
                      <a:pt x="512" y="3274"/>
                    </a:lnTo>
                    <a:lnTo>
                      <a:pt x="508" y="3242"/>
                    </a:lnTo>
                    <a:lnTo>
                      <a:pt x="508" y="2685"/>
                    </a:lnTo>
                    <a:lnTo>
                      <a:pt x="505" y="2602"/>
                    </a:lnTo>
                    <a:lnTo>
                      <a:pt x="495" y="2520"/>
                    </a:lnTo>
                    <a:lnTo>
                      <a:pt x="477" y="2436"/>
                    </a:lnTo>
                    <a:lnTo>
                      <a:pt x="453" y="2354"/>
                    </a:lnTo>
                    <a:lnTo>
                      <a:pt x="422" y="2274"/>
                    </a:lnTo>
                    <a:lnTo>
                      <a:pt x="385" y="2195"/>
                    </a:lnTo>
                    <a:lnTo>
                      <a:pt x="341" y="2116"/>
                    </a:lnTo>
                    <a:lnTo>
                      <a:pt x="291" y="2040"/>
                    </a:lnTo>
                    <a:lnTo>
                      <a:pt x="237" y="1961"/>
                    </a:lnTo>
                    <a:lnTo>
                      <a:pt x="190" y="1877"/>
                    </a:lnTo>
                    <a:lnTo>
                      <a:pt x="146" y="1791"/>
                    </a:lnTo>
                    <a:lnTo>
                      <a:pt x="108" y="1703"/>
                    </a:lnTo>
                    <a:lnTo>
                      <a:pt x="76" y="1615"/>
                    </a:lnTo>
                    <a:lnTo>
                      <a:pt x="48" y="1524"/>
                    </a:lnTo>
                    <a:lnTo>
                      <a:pt x="27" y="1433"/>
                    </a:lnTo>
                    <a:lnTo>
                      <a:pt x="12" y="1342"/>
                    </a:lnTo>
                    <a:lnTo>
                      <a:pt x="2" y="1251"/>
                    </a:lnTo>
                    <a:lnTo>
                      <a:pt x="0" y="1161"/>
                    </a:lnTo>
                    <a:lnTo>
                      <a:pt x="3" y="1070"/>
                    </a:lnTo>
                    <a:lnTo>
                      <a:pt x="12" y="981"/>
                    </a:lnTo>
                    <a:lnTo>
                      <a:pt x="28" y="895"/>
                    </a:lnTo>
                    <a:lnTo>
                      <a:pt x="51" y="810"/>
                    </a:lnTo>
                    <a:lnTo>
                      <a:pt x="78" y="729"/>
                    </a:lnTo>
                    <a:lnTo>
                      <a:pt x="111" y="651"/>
                    </a:lnTo>
                    <a:lnTo>
                      <a:pt x="150" y="575"/>
                    </a:lnTo>
                    <a:lnTo>
                      <a:pt x="194" y="503"/>
                    </a:lnTo>
                    <a:lnTo>
                      <a:pt x="243" y="434"/>
                    </a:lnTo>
                    <a:lnTo>
                      <a:pt x="296" y="370"/>
                    </a:lnTo>
                    <a:lnTo>
                      <a:pt x="352" y="310"/>
                    </a:lnTo>
                    <a:lnTo>
                      <a:pt x="414" y="255"/>
                    </a:lnTo>
                    <a:lnTo>
                      <a:pt x="480" y="204"/>
                    </a:lnTo>
                    <a:lnTo>
                      <a:pt x="548" y="158"/>
                    </a:lnTo>
                    <a:lnTo>
                      <a:pt x="620" y="117"/>
                    </a:lnTo>
                    <a:lnTo>
                      <a:pt x="695" y="83"/>
                    </a:lnTo>
                    <a:lnTo>
                      <a:pt x="773" y="53"/>
                    </a:lnTo>
                    <a:lnTo>
                      <a:pt x="852" y="31"/>
                    </a:lnTo>
                    <a:lnTo>
                      <a:pt x="935" y="13"/>
                    </a:lnTo>
                    <a:lnTo>
                      <a:pt x="1021" y="3"/>
                    </a:lnTo>
                    <a:lnTo>
                      <a:pt x="1107"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grpSp>
        <p:grpSp>
          <p:nvGrpSpPr>
            <p:cNvPr id="86" name="Group 80"/>
            <p:cNvGrpSpPr/>
            <p:nvPr/>
          </p:nvGrpSpPr>
          <p:grpSpPr>
            <a:xfrm>
              <a:off x="8429" y="7302"/>
              <a:ext cx="604" cy="707"/>
              <a:chOff x="4470400" y="4994276"/>
              <a:chExt cx="495300" cy="579438"/>
            </a:xfrm>
            <a:solidFill>
              <a:schemeClr val="tx1">
                <a:lumMod val="75000"/>
                <a:lumOff val="25000"/>
              </a:schemeClr>
            </a:solidFill>
          </p:grpSpPr>
          <p:sp>
            <p:nvSpPr>
              <p:cNvPr id="87" name="Freeform 399"/>
              <p:cNvSpPr>
                <a:spLocks noEditPoints="1"/>
              </p:cNvSpPr>
              <p:nvPr/>
            </p:nvSpPr>
            <p:spPr bwMode="auto">
              <a:xfrm>
                <a:off x="4537075" y="5143501"/>
                <a:ext cx="361950" cy="363538"/>
              </a:xfrm>
              <a:custGeom>
                <a:avLst/>
                <a:gdLst>
                  <a:gd name="T0" fmla="*/ 833 w 2284"/>
                  <a:gd name="T1" fmla="*/ 197 h 2287"/>
                  <a:gd name="T2" fmla="*/ 558 w 2284"/>
                  <a:gd name="T3" fmla="*/ 339 h 2287"/>
                  <a:gd name="T4" fmla="*/ 339 w 2284"/>
                  <a:gd name="T5" fmla="*/ 558 h 2287"/>
                  <a:gd name="T6" fmla="*/ 198 w 2284"/>
                  <a:gd name="T7" fmla="*/ 834 h 2287"/>
                  <a:gd name="T8" fmla="*/ 246 w 2284"/>
                  <a:gd name="T9" fmla="*/ 1069 h 2287"/>
                  <a:gd name="T10" fmla="*/ 311 w 2284"/>
                  <a:gd name="T11" fmla="*/ 1106 h 2287"/>
                  <a:gd name="T12" fmla="*/ 311 w 2284"/>
                  <a:gd name="T13" fmla="*/ 1181 h 2287"/>
                  <a:gd name="T14" fmla="*/ 246 w 2284"/>
                  <a:gd name="T15" fmla="*/ 1218 h 2287"/>
                  <a:gd name="T16" fmla="*/ 198 w 2284"/>
                  <a:gd name="T17" fmla="*/ 1453 h 2287"/>
                  <a:gd name="T18" fmla="*/ 339 w 2284"/>
                  <a:gd name="T19" fmla="*/ 1730 h 2287"/>
                  <a:gd name="T20" fmla="*/ 558 w 2284"/>
                  <a:gd name="T21" fmla="*/ 1947 h 2287"/>
                  <a:gd name="T22" fmla="*/ 833 w 2284"/>
                  <a:gd name="T23" fmla="*/ 2089 h 2287"/>
                  <a:gd name="T24" fmla="*/ 1068 w 2284"/>
                  <a:gd name="T25" fmla="*/ 2041 h 2287"/>
                  <a:gd name="T26" fmla="*/ 1105 w 2284"/>
                  <a:gd name="T27" fmla="*/ 1976 h 2287"/>
                  <a:gd name="T28" fmla="*/ 1180 w 2284"/>
                  <a:gd name="T29" fmla="*/ 1976 h 2287"/>
                  <a:gd name="T30" fmla="*/ 1217 w 2284"/>
                  <a:gd name="T31" fmla="*/ 2041 h 2287"/>
                  <a:gd name="T32" fmla="*/ 1451 w 2284"/>
                  <a:gd name="T33" fmla="*/ 2089 h 2287"/>
                  <a:gd name="T34" fmla="*/ 1728 w 2284"/>
                  <a:gd name="T35" fmla="*/ 1947 h 2287"/>
                  <a:gd name="T36" fmla="*/ 1945 w 2284"/>
                  <a:gd name="T37" fmla="*/ 1730 h 2287"/>
                  <a:gd name="T38" fmla="*/ 2087 w 2284"/>
                  <a:gd name="T39" fmla="*/ 1453 h 2287"/>
                  <a:gd name="T40" fmla="*/ 2038 w 2284"/>
                  <a:gd name="T41" fmla="*/ 1218 h 2287"/>
                  <a:gd name="T42" fmla="*/ 1974 w 2284"/>
                  <a:gd name="T43" fmla="*/ 1181 h 2287"/>
                  <a:gd name="T44" fmla="*/ 1974 w 2284"/>
                  <a:gd name="T45" fmla="*/ 1106 h 2287"/>
                  <a:gd name="T46" fmla="*/ 2038 w 2284"/>
                  <a:gd name="T47" fmla="*/ 1069 h 2287"/>
                  <a:gd name="T48" fmla="*/ 2087 w 2284"/>
                  <a:gd name="T49" fmla="*/ 834 h 2287"/>
                  <a:gd name="T50" fmla="*/ 1945 w 2284"/>
                  <a:gd name="T51" fmla="*/ 558 h 2287"/>
                  <a:gd name="T52" fmla="*/ 1728 w 2284"/>
                  <a:gd name="T53" fmla="*/ 339 h 2287"/>
                  <a:gd name="T54" fmla="*/ 1451 w 2284"/>
                  <a:gd name="T55" fmla="*/ 197 h 2287"/>
                  <a:gd name="T56" fmla="*/ 1217 w 2284"/>
                  <a:gd name="T57" fmla="*/ 246 h 2287"/>
                  <a:gd name="T58" fmla="*/ 1180 w 2284"/>
                  <a:gd name="T59" fmla="*/ 310 h 2287"/>
                  <a:gd name="T60" fmla="*/ 1105 w 2284"/>
                  <a:gd name="T61" fmla="*/ 310 h 2287"/>
                  <a:gd name="T62" fmla="*/ 1068 w 2284"/>
                  <a:gd name="T63" fmla="*/ 246 h 2287"/>
                  <a:gd name="T64" fmla="*/ 1318 w 2284"/>
                  <a:gd name="T65" fmla="*/ 14 h 2287"/>
                  <a:gd name="T66" fmla="*/ 1644 w 2284"/>
                  <a:gd name="T67" fmla="*/ 116 h 2287"/>
                  <a:gd name="T68" fmla="*/ 1919 w 2284"/>
                  <a:gd name="T69" fmla="*/ 306 h 2287"/>
                  <a:gd name="T70" fmla="*/ 2128 w 2284"/>
                  <a:gd name="T71" fmla="*/ 567 h 2287"/>
                  <a:gd name="T72" fmla="*/ 2254 w 2284"/>
                  <a:gd name="T73" fmla="*/ 882 h 2287"/>
                  <a:gd name="T74" fmla="*/ 2281 w 2284"/>
                  <a:gd name="T75" fmla="*/ 1233 h 2287"/>
                  <a:gd name="T76" fmla="*/ 2202 w 2284"/>
                  <a:gd name="T77" fmla="*/ 1568 h 2287"/>
                  <a:gd name="T78" fmla="*/ 2033 w 2284"/>
                  <a:gd name="T79" fmla="*/ 1859 h 2287"/>
                  <a:gd name="T80" fmla="*/ 1789 w 2284"/>
                  <a:gd name="T81" fmla="*/ 2085 h 2287"/>
                  <a:gd name="T82" fmla="*/ 1487 w 2284"/>
                  <a:gd name="T83" fmla="*/ 2234 h 2287"/>
                  <a:gd name="T84" fmla="*/ 1142 w 2284"/>
                  <a:gd name="T85" fmla="*/ 2287 h 2287"/>
                  <a:gd name="T86" fmla="*/ 798 w 2284"/>
                  <a:gd name="T87" fmla="*/ 2234 h 2287"/>
                  <a:gd name="T88" fmla="*/ 496 w 2284"/>
                  <a:gd name="T89" fmla="*/ 2085 h 2287"/>
                  <a:gd name="T90" fmla="*/ 252 w 2284"/>
                  <a:gd name="T91" fmla="*/ 1859 h 2287"/>
                  <a:gd name="T92" fmla="*/ 82 w 2284"/>
                  <a:gd name="T93" fmla="*/ 1568 h 2287"/>
                  <a:gd name="T94" fmla="*/ 4 w 2284"/>
                  <a:gd name="T95" fmla="*/ 1233 h 2287"/>
                  <a:gd name="T96" fmla="*/ 30 w 2284"/>
                  <a:gd name="T97" fmla="*/ 882 h 2287"/>
                  <a:gd name="T98" fmla="*/ 157 w 2284"/>
                  <a:gd name="T99" fmla="*/ 567 h 2287"/>
                  <a:gd name="T100" fmla="*/ 366 w 2284"/>
                  <a:gd name="T101" fmla="*/ 306 h 2287"/>
                  <a:gd name="T102" fmla="*/ 641 w 2284"/>
                  <a:gd name="T103" fmla="*/ 116 h 2287"/>
                  <a:gd name="T104" fmla="*/ 966 w 2284"/>
                  <a:gd name="T105" fmla="*/ 14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84" h="2287">
                    <a:moveTo>
                      <a:pt x="1068" y="151"/>
                    </a:moveTo>
                    <a:lnTo>
                      <a:pt x="988" y="161"/>
                    </a:lnTo>
                    <a:lnTo>
                      <a:pt x="910" y="176"/>
                    </a:lnTo>
                    <a:lnTo>
                      <a:pt x="833" y="197"/>
                    </a:lnTo>
                    <a:lnTo>
                      <a:pt x="759" y="225"/>
                    </a:lnTo>
                    <a:lnTo>
                      <a:pt x="689" y="258"/>
                    </a:lnTo>
                    <a:lnTo>
                      <a:pt x="622" y="296"/>
                    </a:lnTo>
                    <a:lnTo>
                      <a:pt x="558" y="339"/>
                    </a:lnTo>
                    <a:lnTo>
                      <a:pt x="497" y="388"/>
                    </a:lnTo>
                    <a:lnTo>
                      <a:pt x="440" y="440"/>
                    </a:lnTo>
                    <a:lnTo>
                      <a:pt x="388" y="497"/>
                    </a:lnTo>
                    <a:lnTo>
                      <a:pt x="339" y="558"/>
                    </a:lnTo>
                    <a:lnTo>
                      <a:pt x="296" y="622"/>
                    </a:lnTo>
                    <a:lnTo>
                      <a:pt x="259" y="690"/>
                    </a:lnTo>
                    <a:lnTo>
                      <a:pt x="225" y="761"/>
                    </a:lnTo>
                    <a:lnTo>
                      <a:pt x="198" y="834"/>
                    </a:lnTo>
                    <a:lnTo>
                      <a:pt x="177" y="910"/>
                    </a:lnTo>
                    <a:lnTo>
                      <a:pt x="161" y="989"/>
                    </a:lnTo>
                    <a:lnTo>
                      <a:pt x="151" y="1069"/>
                    </a:lnTo>
                    <a:lnTo>
                      <a:pt x="246" y="1069"/>
                    </a:lnTo>
                    <a:lnTo>
                      <a:pt x="266" y="1072"/>
                    </a:lnTo>
                    <a:lnTo>
                      <a:pt x="284" y="1080"/>
                    </a:lnTo>
                    <a:lnTo>
                      <a:pt x="298" y="1091"/>
                    </a:lnTo>
                    <a:lnTo>
                      <a:pt x="311" y="1106"/>
                    </a:lnTo>
                    <a:lnTo>
                      <a:pt x="318" y="1123"/>
                    </a:lnTo>
                    <a:lnTo>
                      <a:pt x="321" y="1143"/>
                    </a:lnTo>
                    <a:lnTo>
                      <a:pt x="318" y="1163"/>
                    </a:lnTo>
                    <a:lnTo>
                      <a:pt x="311" y="1181"/>
                    </a:lnTo>
                    <a:lnTo>
                      <a:pt x="298" y="1196"/>
                    </a:lnTo>
                    <a:lnTo>
                      <a:pt x="284" y="1208"/>
                    </a:lnTo>
                    <a:lnTo>
                      <a:pt x="266" y="1215"/>
                    </a:lnTo>
                    <a:lnTo>
                      <a:pt x="246" y="1218"/>
                    </a:lnTo>
                    <a:lnTo>
                      <a:pt x="151" y="1218"/>
                    </a:lnTo>
                    <a:lnTo>
                      <a:pt x="161" y="1299"/>
                    </a:lnTo>
                    <a:lnTo>
                      <a:pt x="177" y="1377"/>
                    </a:lnTo>
                    <a:lnTo>
                      <a:pt x="198" y="1453"/>
                    </a:lnTo>
                    <a:lnTo>
                      <a:pt x="225" y="1527"/>
                    </a:lnTo>
                    <a:lnTo>
                      <a:pt x="259" y="1598"/>
                    </a:lnTo>
                    <a:lnTo>
                      <a:pt x="296" y="1666"/>
                    </a:lnTo>
                    <a:lnTo>
                      <a:pt x="339" y="1730"/>
                    </a:lnTo>
                    <a:lnTo>
                      <a:pt x="388" y="1790"/>
                    </a:lnTo>
                    <a:lnTo>
                      <a:pt x="440" y="1847"/>
                    </a:lnTo>
                    <a:lnTo>
                      <a:pt x="497" y="1900"/>
                    </a:lnTo>
                    <a:lnTo>
                      <a:pt x="558" y="1947"/>
                    </a:lnTo>
                    <a:lnTo>
                      <a:pt x="622" y="1991"/>
                    </a:lnTo>
                    <a:lnTo>
                      <a:pt x="689" y="2028"/>
                    </a:lnTo>
                    <a:lnTo>
                      <a:pt x="759" y="2062"/>
                    </a:lnTo>
                    <a:lnTo>
                      <a:pt x="833" y="2089"/>
                    </a:lnTo>
                    <a:lnTo>
                      <a:pt x="910" y="2112"/>
                    </a:lnTo>
                    <a:lnTo>
                      <a:pt x="988" y="2127"/>
                    </a:lnTo>
                    <a:lnTo>
                      <a:pt x="1068" y="2136"/>
                    </a:lnTo>
                    <a:lnTo>
                      <a:pt x="1068" y="2041"/>
                    </a:lnTo>
                    <a:lnTo>
                      <a:pt x="1071" y="2021"/>
                    </a:lnTo>
                    <a:lnTo>
                      <a:pt x="1078" y="2003"/>
                    </a:lnTo>
                    <a:lnTo>
                      <a:pt x="1090" y="1989"/>
                    </a:lnTo>
                    <a:lnTo>
                      <a:pt x="1105" y="1976"/>
                    </a:lnTo>
                    <a:lnTo>
                      <a:pt x="1122" y="1970"/>
                    </a:lnTo>
                    <a:lnTo>
                      <a:pt x="1142" y="1966"/>
                    </a:lnTo>
                    <a:lnTo>
                      <a:pt x="1162" y="1970"/>
                    </a:lnTo>
                    <a:lnTo>
                      <a:pt x="1180" y="1976"/>
                    </a:lnTo>
                    <a:lnTo>
                      <a:pt x="1194" y="1989"/>
                    </a:lnTo>
                    <a:lnTo>
                      <a:pt x="1207" y="2003"/>
                    </a:lnTo>
                    <a:lnTo>
                      <a:pt x="1213" y="2021"/>
                    </a:lnTo>
                    <a:lnTo>
                      <a:pt x="1217" y="2041"/>
                    </a:lnTo>
                    <a:lnTo>
                      <a:pt x="1217" y="2136"/>
                    </a:lnTo>
                    <a:lnTo>
                      <a:pt x="1297" y="2127"/>
                    </a:lnTo>
                    <a:lnTo>
                      <a:pt x="1375" y="2112"/>
                    </a:lnTo>
                    <a:lnTo>
                      <a:pt x="1451" y="2089"/>
                    </a:lnTo>
                    <a:lnTo>
                      <a:pt x="1526" y="2062"/>
                    </a:lnTo>
                    <a:lnTo>
                      <a:pt x="1596" y="2028"/>
                    </a:lnTo>
                    <a:lnTo>
                      <a:pt x="1664" y="1991"/>
                    </a:lnTo>
                    <a:lnTo>
                      <a:pt x="1728" y="1947"/>
                    </a:lnTo>
                    <a:lnTo>
                      <a:pt x="1788" y="1900"/>
                    </a:lnTo>
                    <a:lnTo>
                      <a:pt x="1845" y="1847"/>
                    </a:lnTo>
                    <a:lnTo>
                      <a:pt x="1898" y="1790"/>
                    </a:lnTo>
                    <a:lnTo>
                      <a:pt x="1945" y="1730"/>
                    </a:lnTo>
                    <a:lnTo>
                      <a:pt x="1989" y="1666"/>
                    </a:lnTo>
                    <a:lnTo>
                      <a:pt x="2026" y="1598"/>
                    </a:lnTo>
                    <a:lnTo>
                      <a:pt x="2059" y="1527"/>
                    </a:lnTo>
                    <a:lnTo>
                      <a:pt x="2087" y="1453"/>
                    </a:lnTo>
                    <a:lnTo>
                      <a:pt x="2108" y="1377"/>
                    </a:lnTo>
                    <a:lnTo>
                      <a:pt x="2125" y="1299"/>
                    </a:lnTo>
                    <a:lnTo>
                      <a:pt x="2134" y="1218"/>
                    </a:lnTo>
                    <a:lnTo>
                      <a:pt x="2038" y="1218"/>
                    </a:lnTo>
                    <a:lnTo>
                      <a:pt x="2018" y="1215"/>
                    </a:lnTo>
                    <a:lnTo>
                      <a:pt x="2001" y="1208"/>
                    </a:lnTo>
                    <a:lnTo>
                      <a:pt x="1986" y="1196"/>
                    </a:lnTo>
                    <a:lnTo>
                      <a:pt x="1974" y="1181"/>
                    </a:lnTo>
                    <a:lnTo>
                      <a:pt x="1966" y="1163"/>
                    </a:lnTo>
                    <a:lnTo>
                      <a:pt x="1964" y="1143"/>
                    </a:lnTo>
                    <a:lnTo>
                      <a:pt x="1966" y="1123"/>
                    </a:lnTo>
                    <a:lnTo>
                      <a:pt x="1974" y="1106"/>
                    </a:lnTo>
                    <a:lnTo>
                      <a:pt x="1986" y="1091"/>
                    </a:lnTo>
                    <a:lnTo>
                      <a:pt x="2001" y="1080"/>
                    </a:lnTo>
                    <a:lnTo>
                      <a:pt x="2018" y="1072"/>
                    </a:lnTo>
                    <a:lnTo>
                      <a:pt x="2038" y="1069"/>
                    </a:lnTo>
                    <a:lnTo>
                      <a:pt x="2134" y="1069"/>
                    </a:lnTo>
                    <a:lnTo>
                      <a:pt x="2125" y="989"/>
                    </a:lnTo>
                    <a:lnTo>
                      <a:pt x="2108" y="910"/>
                    </a:lnTo>
                    <a:lnTo>
                      <a:pt x="2087" y="834"/>
                    </a:lnTo>
                    <a:lnTo>
                      <a:pt x="2059" y="761"/>
                    </a:lnTo>
                    <a:lnTo>
                      <a:pt x="2026" y="690"/>
                    </a:lnTo>
                    <a:lnTo>
                      <a:pt x="1989" y="622"/>
                    </a:lnTo>
                    <a:lnTo>
                      <a:pt x="1945" y="558"/>
                    </a:lnTo>
                    <a:lnTo>
                      <a:pt x="1898" y="497"/>
                    </a:lnTo>
                    <a:lnTo>
                      <a:pt x="1845" y="440"/>
                    </a:lnTo>
                    <a:lnTo>
                      <a:pt x="1788" y="388"/>
                    </a:lnTo>
                    <a:lnTo>
                      <a:pt x="1728" y="339"/>
                    </a:lnTo>
                    <a:lnTo>
                      <a:pt x="1664" y="296"/>
                    </a:lnTo>
                    <a:lnTo>
                      <a:pt x="1596" y="258"/>
                    </a:lnTo>
                    <a:lnTo>
                      <a:pt x="1526" y="225"/>
                    </a:lnTo>
                    <a:lnTo>
                      <a:pt x="1451" y="197"/>
                    </a:lnTo>
                    <a:lnTo>
                      <a:pt x="1375" y="176"/>
                    </a:lnTo>
                    <a:lnTo>
                      <a:pt x="1297" y="161"/>
                    </a:lnTo>
                    <a:lnTo>
                      <a:pt x="1217" y="151"/>
                    </a:lnTo>
                    <a:lnTo>
                      <a:pt x="1217" y="246"/>
                    </a:lnTo>
                    <a:lnTo>
                      <a:pt x="1213" y="266"/>
                    </a:lnTo>
                    <a:lnTo>
                      <a:pt x="1207" y="284"/>
                    </a:lnTo>
                    <a:lnTo>
                      <a:pt x="1194" y="299"/>
                    </a:lnTo>
                    <a:lnTo>
                      <a:pt x="1180" y="310"/>
                    </a:lnTo>
                    <a:lnTo>
                      <a:pt x="1162" y="318"/>
                    </a:lnTo>
                    <a:lnTo>
                      <a:pt x="1142" y="320"/>
                    </a:lnTo>
                    <a:lnTo>
                      <a:pt x="1122" y="318"/>
                    </a:lnTo>
                    <a:lnTo>
                      <a:pt x="1105" y="310"/>
                    </a:lnTo>
                    <a:lnTo>
                      <a:pt x="1090" y="299"/>
                    </a:lnTo>
                    <a:lnTo>
                      <a:pt x="1078" y="284"/>
                    </a:lnTo>
                    <a:lnTo>
                      <a:pt x="1071" y="266"/>
                    </a:lnTo>
                    <a:lnTo>
                      <a:pt x="1068" y="246"/>
                    </a:lnTo>
                    <a:lnTo>
                      <a:pt x="1068" y="151"/>
                    </a:lnTo>
                    <a:close/>
                    <a:moveTo>
                      <a:pt x="1142" y="0"/>
                    </a:moveTo>
                    <a:lnTo>
                      <a:pt x="1232" y="3"/>
                    </a:lnTo>
                    <a:lnTo>
                      <a:pt x="1318" y="14"/>
                    </a:lnTo>
                    <a:lnTo>
                      <a:pt x="1404" y="31"/>
                    </a:lnTo>
                    <a:lnTo>
                      <a:pt x="1487" y="53"/>
                    </a:lnTo>
                    <a:lnTo>
                      <a:pt x="1567" y="82"/>
                    </a:lnTo>
                    <a:lnTo>
                      <a:pt x="1644" y="116"/>
                    </a:lnTo>
                    <a:lnTo>
                      <a:pt x="1718" y="156"/>
                    </a:lnTo>
                    <a:lnTo>
                      <a:pt x="1789" y="202"/>
                    </a:lnTo>
                    <a:lnTo>
                      <a:pt x="1856" y="252"/>
                    </a:lnTo>
                    <a:lnTo>
                      <a:pt x="1919" y="306"/>
                    </a:lnTo>
                    <a:lnTo>
                      <a:pt x="1979" y="366"/>
                    </a:lnTo>
                    <a:lnTo>
                      <a:pt x="2033" y="429"/>
                    </a:lnTo>
                    <a:lnTo>
                      <a:pt x="2083" y="496"/>
                    </a:lnTo>
                    <a:lnTo>
                      <a:pt x="2128" y="567"/>
                    </a:lnTo>
                    <a:lnTo>
                      <a:pt x="2168" y="641"/>
                    </a:lnTo>
                    <a:lnTo>
                      <a:pt x="2202" y="719"/>
                    </a:lnTo>
                    <a:lnTo>
                      <a:pt x="2231" y="798"/>
                    </a:lnTo>
                    <a:lnTo>
                      <a:pt x="2254" y="882"/>
                    </a:lnTo>
                    <a:lnTo>
                      <a:pt x="2271" y="967"/>
                    </a:lnTo>
                    <a:lnTo>
                      <a:pt x="2281" y="1055"/>
                    </a:lnTo>
                    <a:lnTo>
                      <a:pt x="2284" y="1143"/>
                    </a:lnTo>
                    <a:lnTo>
                      <a:pt x="2281" y="1233"/>
                    </a:lnTo>
                    <a:lnTo>
                      <a:pt x="2271" y="1320"/>
                    </a:lnTo>
                    <a:lnTo>
                      <a:pt x="2254" y="1405"/>
                    </a:lnTo>
                    <a:lnTo>
                      <a:pt x="2231" y="1488"/>
                    </a:lnTo>
                    <a:lnTo>
                      <a:pt x="2202" y="1568"/>
                    </a:lnTo>
                    <a:lnTo>
                      <a:pt x="2168" y="1646"/>
                    </a:lnTo>
                    <a:lnTo>
                      <a:pt x="2128" y="1720"/>
                    </a:lnTo>
                    <a:lnTo>
                      <a:pt x="2083" y="1791"/>
                    </a:lnTo>
                    <a:lnTo>
                      <a:pt x="2033" y="1859"/>
                    </a:lnTo>
                    <a:lnTo>
                      <a:pt x="1979" y="1922"/>
                    </a:lnTo>
                    <a:lnTo>
                      <a:pt x="1919" y="1981"/>
                    </a:lnTo>
                    <a:lnTo>
                      <a:pt x="1856" y="2035"/>
                    </a:lnTo>
                    <a:lnTo>
                      <a:pt x="1789" y="2085"/>
                    </a:lnTo>
                    <a:lnTo>
                      <a:pt x="1718" y="2130"/>
                    </a:lnTo>
                    <a:lnTo>
                      <a:pt x="1644" y="2170"/>
                    </a:lnTo>
                    <a:lnTo>
                      <a:pt x="1567" y="2205"/>
                    </a:lnTo>
                    <a:lnTo>
                      <a:pt x="1487" y="2234"/>
                    </a:lnTo>
                    <a:lnTo>
                      <a:pt x="1404" y="2257"/>
                    </a:lnTo>
                    <a:lnTo>
                      <a:pt x="1318" y="2274"/>
                    </a:lnTo>
                    <a:lnTo>
                      <a:pt x="1232" y="2284"/>
                    </a:lnTo>
                    <a:lnTo>
                      <a:pt x="1142" y="2287"/>
                    </a:lnTo>
                    <a:lnTo>
                      <a:pt x="1054" y="2284"/>
                    </a:lnTo>
                    <a:lnTo>
                      <a:pt x="966" y="2274"/>
                    </a:lnTo>
                    <a:lnTo>
                      <a:pt x="881" y="2257"/>
                    </a:lnTo>
                    <a:lnTo>
                      <a:pt x="798" y="2234"/>
                    </a:lnTo>
                    <a:lnTo>
                      <a:pt x="718" y="2205"/>
                    </a:lnTo>
                    <a:lnTo>
                      <a:pt x="641" y="2170"/>
                    </a:lnTo>
                    <a:lnTo>
                      <a:pt x="566" y="2130"/>
                    </a:lnTo>
                    <a:lnTo>
                      <a:pt x="496" y="2085"/>
                    </a:lnTo>
                    <a:lnTo>
                      <a:pt x="429" y="2035"/>
                    </a:lnTo>
                    <a:lnTo>
                      <a:pt x="366" y="1981"/>
                    </a:lnTo>
                    <a:lnTo>
                      <a:pt x="306" y="1922"/>
                    </a:lnTo>
                    <a:lnTo>
                      <a:pt x="252" y="1859"/>
                    </a:lnTo>
                    <a:lnTo>
                      <a:pt x="202" y="1791"/>
                    </a:lnTo>
                    <a:lnTo>
                      <a:pt x="157" y="1720"/>
                    </a:lnTo>
                    <a:lnTo>
                      <a:pt x="117" y="1646"/>
                    </a:lnTo>
                    <a:lnTo>
                      <a:pt x="82" y="1568"/>
                    </a:lnTo>
                    <a:lnTo>
                      <a:pt x="54" y="1488"/>
                    </a:lnTo>
                    <a:lnTo>
                      <a:pt x="30" y="1405"/>
                    </a:lnTo>
                    <a:lnTo>
                      <a:pt x="14" y="1320"/>
                    </a:lnTo>
                    <a:lnTo>
                      <a:pt x="4" y="1233"/>
                    </a:lnTo>
                    <a:lnTo>
                      <a:pt x="0" y="1143"/>
                    </a:lnTo>
                    <a:lnTo>
                      <a:pt x="4" y="1055"/>
                    </a:lnTo>
                    <a:lnTo>
                      <a:pt x="14" y="967"/>
                    </a:lnTo>
                    <a:lnTo>
                      <a:pt x="30" y="882"/>
                    </a:lnTo>
                    <a:lnTo>
                      <a:pt x="54" y="798"/>
                    </a:lnTo>
                    <a:lnTo>
                      <a:pt x="82" y="719"/>
                    </a:lnTo>
                    <a:lnTo>
                      <a:pt x="117" y="641"/>
                    </a:lnTo>
                    <a:lnTo>
                      <a:pt x="157" y="567"/>
                    </a:lnTo>
                    <a:lnTo>
                      <a:pt x="202" y="496"/>
                    </a:lnTo>
                    <a:lnTo>
                      <a:pt x="252" y="429"/>
                    </a:lnTo>
                    <a:lnTo>
                      <a:pt x="306" y="366"/>
                    </a:lnTo>
                    <a:lnTo>
                      <a:pt x="366" y="306"/>
                    </a:lnTo>
                    <a:lnTo>
                      <a:pt x="429" y="252"/>
                    </a:lnTo>
                    <a:lnTo>
                      <a:pt x="496" y="202"/>
                    </a:lnTo>
                    <a:lnTo>
                      <a:pt x="566" y="156"/>
                    </a:lnTo>
                    <a:lnTo>
                      <a:pt x="641" y="116"/>
                    </a:lnTo>
                    <a:lnTo>
                      <a:pt x="718" y="82"/>
                    </a:lnTo>
                    <a:lnTo>
                      <a:pt x="798" y="53"/>
                    </a:lnTo>
                    <a:lnTo>
                      <a:pt x="881" y="31"/>
                    </a:lnTo>
                    <a:lnTo>
                      <a:pt x="966" y="14"/>
                    </a:lnTo>
                    <a:lnTo>
                      <a:pt x="1054" y="3"/>
                    </a:lnTo>
                    <a:lnTo>
                      <a:pt x="1142"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88" name="Freeform 400"/>
              <p:cNvSpPr>
                <a:spLocks noEditPoints="1"/>
              </p:cNvSpPr>
              <p:nvPr/>
            </p:nvSpPr>
            <p:spPr bwMode="auto">
              <a:xfrm>
                <a:off x="4470400" y="4994276"/>
                <a:ext cx="495300" cy="579438"/>
              </a:xfrm>
              <a:custGeom>
                <a:avLst/>
                <a:gdLst>
                  <a:gd name="T0" fmla="*/ 1265 w 3119"/>
                  <a:gd name="T1" fmla="*/ 717 h 3653"/>
                  <a:gd name="T2" fmla="*/ 907 w 3119"/>
                  <a:gd name="T3" fmla="*/ 848 h 3653"/>
                  <a:gd name="T4" fmla="*/ 601 w 3119"/>
                  <a:gd name="T5" fmla="*/ 1065 h 3653"/>
                  <a:gd name="T6" fmla="*/ 364 w 3119"/>
                  <a:gd name="T7" fmla="*/ 1356 h 3653"/>
                  <a:gd name="T8" fmla="*/ 210 w 3119"/>
                  <a:gd name="T9" fmla="*/ 1703 h 3653"/>
                  <a:gd name="T10" fmla="*/ 156 w 3119"/>
                  <a:gd name="T11" fmla="*/ 2091 h 3653"/>
                  <a:gd name="T12" fmla="*/ 210 w 3119"/>
                  <a:gd name="T13" fmla="*/ 2481 h 3653"/>
                  <a:gd name="T14" fmla="*/ 364 w 3119"/>
                  <a:gd name="T15" fmla="*/ 2828 h 3653"/>
                  <a:gd name="T16" fmla="*/ 601 w 3119"/>
                  <a:gd name="T17" fmla="*/ 3117 h 3653"/>
                  <a:gd name="T18" fmla="*/ 907 w 3119"/>
                  <a:gd name="T19" fmla="*/ 3336 h 3653"/>
                  <a:gd name="T20" fmla="*/ 1265 w 3119"/>
                  <a:gd name="T21" fmla="*/ 3466 h 3653"/>
                  <a:gd name="T22" fmla="*/ 1659 w 3119"/>
                  <a:gd name="T23" fmla="*/ 3493 h 3653"/>
                  <a:gd name="T24" fmla="*/ 2039 w 3119"/>
                  <a:gd name="T25" fmla="*/ 3412 h 3653"/>
                  <a:gd name="T26" fmla="*/ 2372 w 3119"/>
                  <a:gd name="T27" fmla="*/ 3237 h 3653"/>
                  <a:gd name="T28" fmla="*/ 2646 w 3119"/>
                  <a:gd name="T29" fmla="*/ 2981 h 3653"/>
                  <a:gd name="T30" fmla="*/ 2843 w 3119"/>
                  <a:gd name="T31" fmla="*/ 2660 h 3653"/>
                  <a:gd name="T32" fmla="*/ 2949 w 3119"/>
                  <a:gd name="T33" fmla="*/ 2290 h 3653"/>
                  <a:gd name="T34" fmla="*/ 2949 w 3119"/>
                  <a:gd name="T35" fmla="*/ 1893 h 3653"/>
                  <a:gd name="T36" fmla="*/ 2843 w 3119"/>
                  <a:gd name="T37" fmla="*/ 1524 h 3653"/>
                  <a:gd name="T38" fmla="*/ 2646 w 3119"/>
                  <a:gd name="T39" fmla="*/ 1203 h 3653"/>
                  <a:gd name="T40" fmla="*/ 2372 w 3119"/>
                  <a:gd name="T41" fmla="*/ 947 h 3653"/>
                  <a:gd name="T42" fmla="*/ 2039 w 3119"/>
                  <a:gd name="T43" fmla="*/ 770 h 3653"/>
                  <a:gd name="T44" fmla="*/ 1659 w 3119"/>
                  <a:gd name="T45" fmla="*/ 690 h 3653"/>
                  <a:gd name="T46" fmla="*/ 1678 w 3119"/>
                  <a:gd name="T47" fmla="*/ 288 h 3653"/>
                  <a:gd name="T48" fmla="*/ 1752 w 3119"/>
                  <a:gd name="T49" fmla="*/ 0 h 3653"/>
                  <a:gd name="T50" fmla="*/ 1816 w 3119"/>
                  <a:gd name="T51" fmla="*/ 37 h 3653"/>
                  <a:gd name="T52" fmla="*/ 1823 w 3119"/>
                  <a:gd name="T53" fmla="*/ 381 h 3653"/>
                  <a:gd name="T54" fmla="*/ 1772 w 3119"/>
                  <a:gd name="T55" fmla="*/ 433 h 3653"/>
                  <a:gd name="T56" fmla="*/ 1735 w 3119"/>
                  <a:gd name="T57" fmla="*/ 540 h 3653"/>
                  <a:gd name="T58" fmla="*/ 2123 w 3119"/>
                  <a:gd name="T59" fmla="*/ 636 h 3653"/>
                  <a:gd name="T60" fmla="*/ 2466 w 3119"/>
                  <a:gd name="T61" fmla="*/ 821 h 3653"/>
                  <a:gd name="T62" fmla="*/ 2750 w 3119"/>
                  <a:gd name="T63" fmla="*/ 1085 h 3653"/>
                  <a:gd name="T64" fmla="*/ 2963 w 3119"/>
                  <a:gd name="T65" fmla="*/ 1410 h 3653"/>
                  <a:gd name="T66" fmla="*/ 3089 w 3119"/>
                  <a:gd name="T67" fmla="*/ 1786 h 3653"/>
                  <a:gd name="T68" fmla="*/ 3115 w 3119"/>
                  <a:gd name="T69" fmla="*/ 2195 h 3653"/>
                  <a:gd name="T70" fmla="*/ 3039 w 3119"/>
                  <a:gd name="T71" fmla="*/ 2585 h 3653"/>
                  <a:gd name="T72" fmla="*/ 2872 w 3119"/>
                  <a:gd name="T73" fmla="*/ 2934 h 3653"/>
                  <a:gd name="T74" fmla="*/ 2627 w 3119"/>
                  <a:gd name="T75" fmla="*/ 3228 h 3653"/>
                  <a:gd name="T76" fmla="*/ 2318 w 3119"/>
                  <a:gd name="T77" fmla="*/ 3456 h 3653"/>
                  <a:gd name="T78" fmla="*/ 1958 w 3119"/>
                  <a:gd name="T79" fmla="*/ 3601 h 3653"/>
                  <a:gd name="T80" fmla="*/ 1559 w 3119"/>
                  <a:gd name="T81" fmla="*/ 3653 h 3653"/>
                  <a:gd name="T82" fmla="*/ 1162 w 3119"/>
                  <a:gd name="T83" fmla="*/ 3601 h 3653"/>
                  <a:gd name="T84" fmla="*/ 801 w 3119"/>
                  <a:gd name="T85" fmla="*/ 3456 h 3653"/>
                  <a:gd name="T86" fmla="*/ 492 w 3119"/>
                  <a:gd name="T87" fmla="*/ 3228 h 3653"/>
                  <a:gd name="T88" fmla="*/ 247 w 3119"/>
                  <a:gd name="T89" fmla="*/ 2934 h 3653"/>
                  <a:gd name="T90" fmla="*/ 80 w 3119"/>
                  <a:gd name="T91" fmla="*/ 2585 h 3653"/>
                  <a:gd name="T92" fmla="*/ 3 w 3119"/>
                  <a:gd name="T93" fmla="*/ 2195 h 3653"/>
                  <a:gd name="T94" fmla="*/ 30 w 3119"/>
                  <a:gd name="T95" fmla="*/ 1786 h 3653"/>
                  <a:gd name="T96" fmla="*/ 156 w 3119"/>
                  <a:gd name="T97" fmla="*/ 1410 h 3653"/>
                  <a:gd name="T98" fmla="*/ 369 w 3119"/>
                  <a:gd name="T99" fmla="*/ 1085 h 3653"/>
                  <a:gd name="T100" fmla="*/ 652 w 3119"/>
                  <a:gd name="T101" fmla="*/ 821 h 3653"/>
                  <a:gd name="T102" fmla="*/ 996 w 3119"/>
                  <a:gd name="T103" fmla="*/ 636 h 3653"/>
                  <a:gd name="T104" fmla="*/ 1383 w 3119"/>
                  <a:gd name="T105" fmla="*/ 540 h 3653"/>
                  <a:gd name="T106" fmla="*/ 1347 w 3119"/>
                  <a:gd name="T107" fmla="*/ 433 h 3653"/>
                  <a:gd name="T108" fmla="*/ 1296 w 3119"/>
                  <a:gd name="T109" fmla="*/ 381 h 3653"/>
                  <a:gd name="T110" fmla="*/ 1302 w 3119"/>
                  <a:gd name="T111" fmla="*/ 37 h 3653"/>
                  <a:gd name="T112" fmla="*/ 1367 w 3119"/>
                  <a:gd name="T113" fmla="*/ 0 h 3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9" h="3653">
                    <a:moveTo>
                      <a:pt x="1559" y="686"/>
                    </a:moveTo>
                    <a:lnTo>
                      <a:pt x="1460" y="690"/>
                    </a:lnTo>
                    <a:lnTo>
                      <a:pt x="1361" y="701"/>
                    </a:lnTo>
                    <a:lnTo>
                      <a:pt x="1265" y="717"/>
                    </a:lnTo>
                    <a:lnTo>
                      <a:pt x="1172" y="741"/>
                    </a:lnTo>
                    <a:lnTo>
                      <a:pt x="1080" y="770"/>
                    </a:lnTo>
                    <a:lnTo>
                      <a:pt x="992" y="806"/>
                    </a:lnTo>
                    <a:lnTo>
                      <a:pt x="907" y="848"/>
                    </a:lnTo>
                    <a:lnTo>
                      <a:pt x="825" y="895"/>
                    </a:lnTo>
                    <a:lnTo>
                      <a:pt x="746" y="947"/>
                    </a:lnTo>
                    <a:lnTo>
                      <a:pt x="672" y="1003"/>
                    </a:lnTo>
                    <a:lnTo>
                      <a:pt x="601" y="1065"/>
                    </a:lnTo>
                    <a:lnTo>
                      <a:pt x="535" y="1132"/>
                    </a:lnTo>
                    <a:lnTo>
                      <a:pt x="473" y="1203"/>
                    </a:lnTo>
                    <a:lnTo>
                      <a:pt x="416" y="1277"/>
                    </a:lnTo>
                    <a:lnTo>
                      <a:pt x="364" y="1356"/>
                    </a:lnTo>
                    <a:lnTo>
                      <a:pt x="317" y="1438"/>
                    </a:lnTo>
                    <a:lnTo>
                      <a:pt x="276" y="1524"/>
                    </a:lnTo>
                    <a:lnTo>
                      <a:pt x="240" y="1611"/>
                    </a:lnTo>
                    <a:lnTo>
                      <a:pt x="210" y="1703"/>
                    </a:lnTo>
                    <a:lnTo>
                      <a:pt x="187" y="1796"/>
                    </a:lnTo>
                    <a:lnTo>
                      <a:pt x="169" y="1893"/>
                    </a:lnTo>
                    <a:lnTo>
                      <a:pt x="159" y="1992"/>
                    </a:lnTo>
                    <a:lnTo>
                      <a:pt x="156" y="2091"/>
                    </a:lnTo>
                    <a:lnTo>
                      <a:pt x="159" y="2192"/>
                    </a:lnTo>
                    <a:lnTo>
                      <a:pt x="169" y="2290"/>
                    </a:lnTo>
                    <a:lnTo>
                      <a:pt x="187" y="2386"/>
                    </a:lnTo>
                    <a:lnTo>
                      <a:pt x="210" y="2481"/>
                    </a:lnTo>
                    <a:lnTo>
                      <a:pt x="240" y="2572"/>
                    </a:lnTo>
                    <a:lnTo>
                      <a:pt x="276" y="2660"/>
                    </a:lnTo>
                    <a:lnTo>
                      <a:pt x="317" y="2746"/>
                    </a:lnTo>
                    <a:lnTo>
                      <a:pt x="364" y="2828"/>
                    </a:lnTo>
                    <a:lnTo>
                      <a:pt x="416" y="2905"/>
                    </a:lnTo>
                    <a:lnTo>
                      <a:pt x="473" y="2981"/>
                    </a:lnTo>
                    <a:lnTo>
                      <a:pt x="535" y="3051"/>
                    </a:lnTo>
                    <a:lnTo>
                      <a:pt x="601" y="3117"/>
                    </a:lnTo>
                    <a:lnTo>
                      <a:pt x="672" y="3179"/>
                    </a:lnTo>
                    <a:lnTo>
                      <a:pt x="746" y="3237"/>
                    </a:lnTo>
                    <a:lnTo>
                      <a:pt x="825" y="3289"/>
                    </a:lnTo>
                    <a:lnTo>
                      <a:pt x="907" y="3336"/>
                    </a:lnTo>
                    <a:lnTo>
                      <a:pt x="992" y="3377"/>
                    </a:lnTo>
                    <a:lnTo>
                      <a:pt x="1080" y="3412"/>
                    </a:lnTo>
                    <a:lnTo>
                      <a:pt x="1172" y="3442"/>
                    </a:lnTo>
                    <a:lnTo>
                      <a:pt x="1265" y="3466"/>
                    </a:lnTo>
                    <a:lnTo>
                      <a:pt x="1361" y="3483"/>
                    </a:lnTo>
                    <a:lnTo>
                      <a:pt x="1460" y="3493"/>
                    </a:lnTo>
                    <a:lnTo>
                      <a:pt x="1559" y="3497"/>
                    </a:lnTo>
                    <a:lnTo>
                      <a:pt x="1659" y="3493"/>
                    </a:lnTo>
                    <a:lnTo>
                      <a:pt x="1758" y="3483"/>
                    </a:lnTo>
                    <a:lnTo>
                      <a:pt x="1854" y="3466"/>
                    </a:lnTo>
                    <a:lnTo>
                      <a:pt x="1948" y="3442"/>
                    </a:lnTo>
                    <a:lnTo>
                      <a:pt x="2039" y="3412"/>
                    </a:lnTo>
                    <a:lnTo>
                      <a:pt x="2128" y="3377"/>
                    </a:lnTo>
                    <a:lnTo>
                      <a:pt x="2213" y="3336"/>
                    </a:lnTo>
                    <a:lnTo>
                      <a:pt x="2294" y="3289"/>
                    </a:lnTo>
                    <a:lnTo>
                      <a:pt x="2372" y="3237"/>
                    </a:lnTo>
                    <a:lnTo>
                      <a:pt x="2448" y="3179"/>
                    </a:lnTo>
                    <a:lnTo>
                      <a:pt x="2517" y="3117"/>
                    </a:lnTo>
                    <a:lnTo>
                      <a:pt x="2584" y="3051"/>
                    </a:lnTo>
                    <a:lnTo>
                      <a:pt x="2646" y="2981"/>
                    </a:lnTo>
                    <a:lnTo>
                      <a:pt x="2702" y="2905"/>
                    </a:lnTo>
                    <a:lnTo>
                      <a:pt x="2754" y="2828"/>
                    </a:lnTo>
                    <a:lnTo>
                      <a:pt x="2802" y="2746"/>
                    </a:lnTo>
                    <a:lnTo>
                      <a:pt x="2843" y="2660"/>
                    </a:lnTo>
                    <a:lnTo>
                      <a:pt x="2878" y="2572"/>
                    </a:lnTo>
                    <a:lnTo>
                      <a:pt x="2908" y="2481"/>
                    </a:lnTo>
                    <a:lnTo>
                      <a:pt x="2932" y="2386"/>
                    </a:lnTo>
                    <a:lnTo>
                      <a:pt x="2949" y="2290"/>
                    </a:lnTo>
                    <a:lnTo>
                      <a:pt x="2959" y="2192"/>
                    </a:lnTo>
                    <a:lnTo>
                      <a:pt x="2963" y="2091"/>
                    </a:lnTo>
                    <a:lnTo>
                      <a:pt x="2959" y="1992"/>
                    </a:lnTo>
                    <a:lnTo>
                      <a:pt x="2949" y="1893"/>
                    </a:lnTo>
                    <a:lnTo>
                      <a:pt x="2932" y="1796"/>
                    </a:lnTo>
                    <a:lnTo>
                      <a:pt x="2908" y="1703"/>
                    </a:lnTo>
                    <a:lnTo>
                      <a:pt x="2878" y="1611"/>
                    </a:lnTo>
                    <a:lnTo>
                      <a:pt x="2843" y="1524"/>
                    </a:lnTo>
                    <a:lnTo>
                      <a:pt x="2802" y="1438"/>
                    </a:lnTo>
                    <a:lnTo>
                      <a:pt x="2754" y="1356"/>
                    </a:lnTo>
                    <a:lnTo>
                      <a:pt x="2702" y="1277"/>
                    </a:lnTo>
                    <a:lnTo>
                      <a:pt x="2646" y="1203"/>
                    </a:lnTo>
                    <a:lnTo>
                      <a:pt x="2584" y="1132"/>
                    </a:lnTo>
                    <a:lnTo>
                      <a:pt x="2517" y="1065"/>
                    </a:lnTo>
                    <a:lnTo>
                      <a:pt x="2448" y="1003"/>
                    </a:lnTo>
                    <a:lnTo>
                      <a:pt x="2372" y="947"/>
                    </a:lnTo>
                    <a:lnTo>
                      <a:pt x="2294" y="895"/>
                    </a:lnTo>
                    <a:lnTo>
                      <a:pt x="2213" y="848"/>
                    </a:lnTo>
                    <a:lnTo>
                      <a:pt x="2128" y="806"/>
                    </a:lnTo>
                    <a:lnTo>
                      <a:pt x="2039" y="770"/>
                    </a:lnTo>
                    <a:lnTo>
                      <a:pt x="1948" y="741"/>
                    </a:lnTo>
                    <a:lnTo>
                      <a:pt x="1854" y="717"/>
                    </a:lnTo>
                    <a:lnTo>
                      <a:pt x="1758" y="701"/>
                    </a:lnTo>
                    <a:lnTo>
                      <a:pt x="1659" y="690"/>
                    </a:lnTo>
                    <a:lnTo>
                      <a:pt x="1559" y="686"/>
                    </a:lnTo>
                    <a:close/>
                    <a:moveTo>
                      <a:pt x="1441" y="148"/>
                    </a:moveTo>
                    <a:lnTo>
                      <a:pt x="1441" y="288"/>
                    </a:lnTo>
                    <a:lnTo>
                      <a:pt x="1678" y="288"/>
                    </a:lnTo>
                    <a:lnTo>
                      <a:pt x="1678" y="148"/>
                    </a:lnTo>
                    <a:lnTo>
                      <a:pt x="1441" y="148"/>
                    </a:lnTo>
                    <a:close/>
                    <a:moveTo>
                      <a:pt x="1367" y="0"/>
                    </a:moveTo>
                    <a:lnTo>
                      <a:pt x="1752" y="0"/>
                    </a:lnTo>
                    <a:lnTo>
                      <a:pt x="1772" y="3"/>
                    </a:lnTo>
                    <a:lnTo>
                      <a:pt x="1790" y="11"/>
                    </a:lnTo>
                    <a:lnTo>
                      <a:pt x="1804" y="22"/>
                    </a:lnTo>
                    <a:lnTo>
                      <a:pt x="1816" y="37"/>
                    </a:lnTo>
                    <a:lnTo>
                      <a:pt x="1823" y="54"/>
                    </a:lnTo>
                    <a:lnTo>
                      <a:pt x="1826" y="74"/>
                    </a:lnTo>
                    <a:lnTo>
                      <a:pt x="1826" y="361"/>
                    </a:lnTo>
                    <a:lnTo>
                      <a:pt x="1823" y="381"/>
                    </a:lnTo>
                    <a:lnTo>
                      <a:pt x="1816" y="399"/>
                    </a:lnTo>
                    <a:lnTo>
                      <a:pt x="1804" y="414"/>
                    </a:lnTo>
                    <a:lnTo>
                      <a:pt x="1790" y="426"/>
                    </a:lnTo>
                    <a:lnTo>
                      <a:pt x="1772" y="433"/>
                    </a:lnTo>
                    <a:lnTo>
                      <a:pt x="1752" y="436"/>
                    </a:lnTo>
                    <a:lnTo>
                      <a:pt x="1634" y="436"/>
                    </a:lnTo>
                    <a:lnTo>
                      <a:pt x="1634" y="532"/>
                    </a:lnTo>
                    <a:lnTo>
                      <a:pt x="1735" y="540"/>
                    </a:lnTo>
                    <a:lnTo>
                      <a:pt x="1836" y="555"/>
                    </a:lnTo>
                    <a:lnTo>
                      <a:pt x="1934" y="576"/>
                    </a:lnTo>
                    <a:lnTo>
                      <a:pt x="2030" y="603"/>
                    </a:lnTo>
                    <a:lnTo>
                      <a:pt x="2123" y="636"/>
                    </a:lnTo>
                    <a:lnTo>
                      <a:pt x="2214" y="674"/>
                    </a:lnTo>
                    <a:lnTo>
                      <a:pt x="2301" y="718"/>
                    </a:lnTo>
                    <a:lnTo>
                      <a:pt x="2386" y="768"/>
                    </a:lnTo>
                    <a:lnTo>
                      <a:pt x="2466" y="821"/>
                    </a:lnTo>
                    <a:lnTo>
                      <a:pt x="2543" y="881"/>
                    </a:lnTo>
                    <a:lnTo>
                      <a:pt x="2616" y="945"/>
                    </a:lnTo>
                    <a:lnTo>
                      <a:pt x="2686" y="1012"/>
                    </a:lnTo>
                    <a:lnTo>
                      <a:pt x="2750" y="1085"/>
                    </a:lnTo>
                    <a:lnTo>
                      <a:pt x="2811" y="1161"/>
                    </a:lnTo>
                    <a:lnTo>
                      <a:pt x="2866" y="1241"/>
                    </a:lnTo>
                    <a:lnTo>
                      <a:pt x="2917" y="1324"/>
                    </a:lnTo>
                    <a:lnTo>
                      <a:pt x="2963" y="1410"/>
                    </a:lnTo>
                    <a:lnTo>
                      <a:pt x="3002" y="1500"/>
                    </a:lnTo>
                    <a:lnTo>
                      <a:pt x="3037" y="1593"/>
                    </a:lnTo>
                    <a:lnTo>
                      <a:pt x="3066" y="1689"/>
                    </a:lnTo>
                    <a:lnTo>
                      <a:pt x="3089" y="1786"/>
                    </a:lnTo>
                    <a:lnTo>
                      <a:pt x="3105" y="1886"/>
                    </a:lnTo>
                    <a:lnTo>
                      <a:pt x="3115" y="1988"/>
                    </a:lnTo>
                    <a:lnTo>
                      <a:pt x="3119" y="2091"/>
                    </a:lnTo>
                    <a:lnTo>
                      <a:pt x="3115" y="2195"/>
                    </a:lnTo>
                    <a:lnTo>
                      <a:pt x="3105" y="2294"/>
                    </a:lnTo>
                    <a:lnTo>
                      <a:pt x="3089" y="2394"/>
                    </a:lnTo>
                    <a:lnTo>
                      <a:pt x="3067" y="2491"/>
                    </a:lnTo>
                    <a:lnTo>
                      <a:pt x="3039" y="2585"/>
                    </a:lnTo>
                    <a:lnTo>
                      <a:pt x="3005" y="2676"/>
                    </a:lnTo>
                    <a:lnTo>
                      <a:pt x="2966" y="2766"/>
                    </a:lnTo>
                    <a:lnTo>
                      <a:pt x="2922" y="2851"/>
                    </a:lnTo>
                    <a:lnTo>
                      <a:pt x="2872" y="2934"/>
                    </a:lnTo>
                    <a:lnTo>
                      <a:pt x="2818" y="3013"/>
                    </a:lnTo>
                    <a:lnTo>
                      <a:pt x="2759" y="3088"/>
                    </a:lnTo>
                    <a:lnTo>
                      <a:pt x="2695" y="3161"/>
                    </a:lnTo>
                    <a:lnTo>
                      <a:pt x="2627" y="3228"/>
                    </a:lnTo>
                    <a:lnTo>
                      <a:pt x="2555" y="3293"/>
                    </a:lnTo>
                    <a:lnTo>
                      <a:pt x="2480" y="3351"/>
                    </a:lnTo>
                    <a:lnTo>
                      <a:pt x="2400" y="3406"/>
                    </a:lnTo>
                    <a:lnTo>
                      <a:pt x="2318" y="3456"/>
                    </a:lnTo>
                    <a:lnTo>
                      <a:pt x="2232" y="3500"/>
                    </a:lnTo>
                    <a:lnTo>
                      <a:pt x="2143" y="3540"/>
                    </a:lnTo>
                    <a:lnTo>
                      <a:pt x="2052" y="3573"/>
                    </a:lnTo>
                    <a:lnTo>
                      <a:pt x="1958" y="3601"/>
                    </a:lnTo>
                    <a:lnTo>
                      <a:pt x="1861" y="3624"/>
                    </a:lnTo>
                    <a:lnTo>
                      <a:pt x="1762" y="3640"/>
                    </a:lnTo>
                    <a:lnTo>
                      <a:pt x="1661" y="3650"/>
                    </a:lnTo>
                    <a:lnTo>
                      <a:pt x="1559" y="3653"/>
                    </a:lnTo>
                    <a:lnTo>
                      <a:pt x="1457" y="3650"/>
                    </a:lnTo>
                    <a:lnTo>
                      <a:pt x="1357" y="3640"/>
                    </a:lnTo>
                    <a:lnTo>
                      <a:pt x="1258" y="3624"/>
                    </a:lnTo>
                    <a:lnTo>
                      <a:pt x="1162" y="3601"/>
                    </a:lnTo>
                    <a:lnTo>
                      <a:pt x="1068" y="3573"/>
                    </a:lnTo>
                    <a:lnTo>
                      <a:pt x="976" y="3540"/>
                    </a:lnTo>
                    <a:lnTo>
                      <a:pt x="887" y="3500"/>
                    </a:lnTo>
                    <a:lnTo>
                      <a:pt x="801" y="3456"/>
                    </a:lnTo>
                    <a:lnTo>
                      <a:pt x="719" y="3406"/>
                    </a:lnTo>
                    <a:lnTo>
                      <a:pt x="639" y="3351"/>
                    </a:lnTo>
                    <a:lnTo>
                      <a:pt x="564" y="3293"/>
                    </a:lnTo>
                    <a:lnTo>
                      <a:pt x="492" y="3228"/>
                    </a:lnTo>
                    <a:lnTo>
                      <a:pt x="424" y="3161"/>
                    </a:lnTo>
                    <a:lnTo>
                      <a:pt x="361" y="3088"/>
                    </a:lnTo>
                    <a:lnTo>
                      <a:pt x="301" y="3013"/>
                    </a:lnTo>
                    <a:lnTo>
                      <a:pt x="247" y="2934"/>
                    </a:lnTo>
                    <a:lnTo>
                      <a:pt x="197" y="2851"/>
                    </a:lnTo>
                    <a:lnTo>
                      <a:pt x="153" y="2766"/>
                    </a:lnTo>
                    <a:lnTo>
                      <a:pt x="114" y="2676"/>
                    </a:lnTo>
                    <a:lnTo>
                      <a:pt x="80" y="2585"/>
                    </a:lnTo>
                    <a:lnTo>
                      <a:pt x="52" y="2491"/>
                    </a:lnTo>
                    <a:lnTo>
                      <a:pt x="30" y="2394"/>
                    </a:lnTo>
                    <a:lnTo>
                      <a:pt x="13" y="2294"/>
                    </a:lnTo>
                    <a:lnTo>
                      <a:pt x="3" y="2195"/>
                    </a:lnTo>
                    <a:lnTo>
                      <a:pt x="0" y="2091"/>
                    </a:lnTo>
                    <a:lnTo>
                      <a:pt x="3" y="1988"/>
                    </a:lnTo>
                    <a:lnTo>
                      <a:pt x="13" y="1886"/>
                    </a:lnTo>
                    <a:lnTo>
                      <a:pt x="30" y="1786"/>
                    </a:lnTo>
                    <a:lnTo>
                      <a:pt x="53" y="1689"/>
                    </a:lnTo>
                    <a:lnTo>
                      <a:pt x="82" y="1593"/>
                    </a:lnTo>
                    <a:lnTo>
                      <a:pt x="116" y="1500"/>
                    </a:lnTo>
                    <a:lnTo>
                      <a:pt x="156" y="1410"/>
                    </a:lnTo>
                    <a:lnTo>
                      <a:pt x="201" y="1324"/>
                    </a:lnTo>
                    <a:lnTo>
                      <a:pt x="252" y="1241"/>
                    </a:lnTo>
                    <a:lnTo>
                      <a:pt x="308" y="1161"/>
                    </a:lnTo>
                    <a:lnTo>
                      <a:pt x="369" y="1085"/>
                    </a:lnTo>
                    <a:lnTo>
                      <a:pt x="433" y="1012"/>
                    </a:lnTo>
                    <a:lnTo>
                      <a:pt x="503" y="945"/>
                    </a:lnTo>
                    <a:lnTo>
                      <a:pt x="576" y="881"/>
                    </a:lnTo>
                    <a:lnTo>
                      <a:pt x="652" y="821"/>
                    </a:lnTo>
                    <a:lnTo>
                      <a:pt x="733" y="768"/>
                    </a:lnTo>
                    <a:lnTo>
                      <a:pt x="817" y="718"/>
                    </a:lnTo>
                    <a:lnTo>
                      <a:pt x="905" y="674"/>
                    </a:lnTo>
                    <a:lnTo>
                      <a:pt x="996" y="636"/>
                    </a:lnTo>
                    <a:lnTo>
                      <a:pt x="1089" y="603"/>
                    </a:lnTo>
                    <a:lnTo>
                      <a:pt x="1185" y="576"/>
                    </a:lnTo>
                    <a:lnTo>
                      <a:pt x="1282" y="555"/>
                    </a:lnTo>
                    <a:lnTo>
                      <a:pt x="1383" y="540"/>
                    </a:lnTo>
                    <a:lnTo>
                      <a:pt x="1485" y="532"/>
                    </a:lnTo>
                    <a:lnTo>
                      <a:pt x="1485" y="436"/>
                    </a:lnTo>
                    <a:lnTo>
                      <a:pt x="1367" y="436"/>
                    </a:lnTo>
                    <a:lnTo>
                      <a:pt x="1347" y="433"/>
                    </a:lnTo>
                    <a:lnTo>
                      <a:pt x="1329" y="426"/>
                    </a:lnTo>
                    <a:lnTo>
                      <a:pt x="1315" y="414"/>
                    </a:lnTo>
                    <a:lnTo>
                      <a:pt x="1302" y="399"/>
                    </a:lnTo>
                    <a:lnTo>
                      <a:pt x="1296" y="381"/>
                    </a:lnTo>
                    <a:lnTo>
                      <a:pt x="1292" y="361"/>
                    </a:lnTo>
                    <a:lnTo>
                      <a:pt x="1292" y="74"/>
                    </a:lnTo>
                    <a:lnTo>
                      <a:pt x="1296" y="54"/>
                    </a:lnTo>
                    <a:lnTo>
                      <a:pt x="1302" y="37"/>
                    </a:lnTo>
                    <a:lnTo>
                      <a:pt x="1315" y="22"/>
                    </a:lnTo>
                    <a:lnTo>
                      <a:pt x="1329" y="11"/>
                    </a:lnTo>
                    <a:lnTo>
                      <a:pt x="1347" y="3"/>
                    </a:lnTo>
                    <a:lnTo>
                      <a:pt x="1367"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89" name="Freeform 401"/>
              <p:cNvSpPr>
                <a:spLocks noEditPoints="1"/>
              </p:cNvSpPr>
              <p:nvPr/>
            </p:nvSpPr>
            <p:spPr bwMode="auto">
              <a:xfrm>
                <a:off x="4627563" y="5235576"/>
                <a:ext cx="179388" cy="180975"/>
              </a:xfrm>
              <a:custGeom>
                <a:avLst/>
                <a:gdLst>
                  <a:gd name="T0" fmla="*/ 405 w 1132"/>
                  <a:gd name="T1" fmla="*/ 510 h 1133"/>
                  <a:gd name="T2" fmla="*/ 223 w 1132"/>
                  <a:gd name="T3" fmla="*/ 910 h 1133"/>
                  <a:gd name="T4" fmla="*/ 623 w 1132"/>
                  <a:gd name="T5" fmla="*/ 728 h 1133"/>
                  <a:gd name="T6" fmla="*/ 405 w 1132"/>
                  <a:gd name="T7" fmla="*/ 510 h 1133"/>
                  <a:gd name="T8" fmla="*/ 910 w 1132"/>
                  <a:gd name="T9" fmla="*/ 223 h 1133"/>
                  <a:gd name="T10" fmla="*/ 510 w 1132"/>
                  <a:gd name="T11" fmla="*/ 404 h 1133"/>
                  <a:gd name="T12" fmla="*/ 728 w 1132"/>
                  <a:gd name="T13" fmla="*/ 623 h 1133"/>
                  <a:gd name="T14" fmla="*/ 910 w 1132"/>
                  <a:gd name="T15" fmla="*/ 223 h 1133"/>
                  <a:gd name="T16" fmla="*/ 1063 w 1132"/>
                  <a:gd name="T17" fmla="*/ 0 h 1133"/>
                  <a:gd name="T18" fmla="*/ 1080 w 1132"/>
                  <a:gd name="T19" fmla="*/ 3 h 1133"/>
                  <a:gd name="T20" fmla="*/ 1097 w 1132"/>
                  <a:gd name="T21" fmla="*/ 11 h 1133"/>
                  <a:gd name="T22" fmla="*/ 1111 w 1132"/>
                  <a:gd name="T23" fmla="*/ 22 h 1133"/>
                  <a:gd name="T24" fmla="*/ 1122 w 1132"/>
                  <a:gd name="T25" fmla="*/ 36 h 1133"/>
                  <a:gd name="T26" fmla="*/ 1129 w 1132"/>
                  <a:gd name="T27" fmla="*/ 52 h 1133"/>
                  <a:gd name="T28" fmla="*/ 1132 w 1132"/>
                  <a:gd name="T29" fmla="*/ 70 h 1133"/>
                  <a:gd name="T30" fmla="*/ 1131 w 1132"/>
                  <a:gd name="T31" fmla="*/ 87 h 1133"/>
                  <a:gd name="T32" fmla="*/ 1126 w 1132"/>
                  <a:gd name="T33" fmla="*/ 104 h 1133"/>
                  <a:gd name="T34" fmla="*/ 818 w 1132"/>
                  <a:gd name="T35" fmla="*/ 782 h 1133"/>
                  <a:gd name="T36" fmla="*/ 818 w 1132"/>
                  <a:gd name="T37" fmla="*/ 784 h 1133"/>
                  <a:gd name="T38" fmla="*/ 816 w 1132"/>
                  <a:gd name="T39" fmla="*/ 787 h 1133"/>
                  <a:gd name="T40" fmla="*/ 814 w 1132"/>
                  <a:gd name="T41" fmla="*/ 790 h 1133"/>
                  <a:gd name="T42" fmla="*/ 812 w 1132"/>
                  <a:gd name="T43" fmla="*/ 793 h 1133"/>
                  <a:gd name="T44" fmla="*/ 810 w 1132"/>
                  <a:gd name="T45" fmla="*/ 796 h 1133"/>
                  <a:gd name="T46" fmla="*/ 808 w 1132"/>
                  <a:gd name="T47" fmla="*/ 798 h 1133"/>
                  <a:gd name="T48" fmla="*/ 803 w 1132"/>
                  <a:gd name="T49" fmla="*/ 804 h 1133"/>
                  <a:gd name="T50" fmla="*/ 798 w 1132"/>
                  <a:gd name="T51" fmla="*/ 808 h 1133"/>
                  <a:gd name="T52" fmla="*/ 796 w 1132"/>
                  <a:gd name="T53" fmla="*/ 810 h 1133"/>
                  <a:gd name="T54" fmla="*/ 792 w 1132"/>
                  <a:gd name="T55" fmla="*/ 813 h 1133"/>
                  <a:gd name="T56" fmla="*/ 789 w 1132"/>
                  <a:gd name="T57" fmla="*/ 815 h 1133"/>
                  <a:gd name="T58" fmla="*/ 787 w 1132"/>
                  <a:gd name="T59" fmla="*/ 816 h 1133"/>
                  <a:gd name="T60" fmla="*/ 783 w 1132"/>
                  <a:gd name="T61" fmla="*/ 818 h 1133"/>
                  <a:gd name="T62" fmla="*/ 781 w 1132"/>
                  <a:gd name="T63" fmla="*/ 819 h 1133"/>
                  <a:gd name="T64" fmla="*/ 104 w 1132"/>
                  <a:gd name="T65" fmla="*/ 1126 h 1133"/>
                  <a:gd name="T66" fmla="*/ 90 w 1132"/>
                  <a:gd name="T67" fmla="*/ 1132 h 1133"/>
                  <a:gd name="T68" fmla="*/ 75 w 1132"/>
                  <a:gd name="T69" fmla="*/ 1133 h 1133"/>
                  <a:gd name="T70" fmla="*/ 56 w 1132"/>
                  <a:gd name="T71" fmla="*/ 1131 h 1133"/>
                  <a:gd name="T72" fmla="*/ 38 w 1132"/>
                  <a:gd name="T73" fmla="*/ 1123 h 1133"/>
                  <a:gd name="T74" fmla="*/ 23 w 1132"/>
                  <a:gd name="T75" fmla="*/ 1112 h 1133"/>
                  <a:gd name="T76" fmla="*/ 10 w 1132"/>
                  <a:gd name="T77" fmla="*/ 1098 h 1133"/>
                  <a:gd name="T78" fmla="*/ 4 w 1132"/>
                  <a:gd name="T79" fmla="*/ 1081 h 1133"/>
                  <a:gd name="T80" fmla="*/ 0 w 1132"/>
                  <a:gd name="T81" fmla="*/ 1063 h 1133"/>
                  <a:gd name="T82" fmla="*/ 1 w 1132"/>
                  <a:gd name="T83" fmla="*/ 1046 h 1133"/>
                  <a:gd name="T84" fmla="*/ 7 w 1132"/>
                  <a:gd name="T85" fmla="*/ 1029 h 1133"/>
                  <a:gd name="T86" fmla="*/ 315 w 1132"/>
                  <a:gd name="T87" fmla="*/ 351 h 1133"/>
                  <a:gd name="T88" fmla="*/ 315 w 1132"/>
                  <a:gd name="T89" fmla="*/ 349 h 1133"/>
                  <a:gd name="T90" fmla="*/ 317 w 1132"/>
                  <a:gd name="T91" fmla="*/ 346 h 1133"/>
                  <a:gd name="T92" fmla="*/ 319 w 1132"/>
                  <a:gd name="T93" fmla="*/ 343 h 1133"/>
                  <a:gd name="T94" fmla="*/ 320 w 1132"/>
                  <a:gd name="T95" fmla="*/ 340 h 1133"/>
                  <a:gd name="T96" fmla="*/ 323 w 1132"/>
                  <a:gd name="T97" fmla="*/ 337 h 1133"/>
                  <a:gd name="T98" fmla="*/ 325 w 1132"/>
                  <a:gd name="T99" fmla="*/ 335 h 1133"/>
                  <a:gd name="T100" fmla="*/ 329 w 1132"/>
                  <a:gd name="T101" fmla="*/ 329 h 1133"/>
                  <a:gd name="T102" fmla="*/ 335 w 1132"/>
                  <a:gd name="T103" fmla="*/ 325 h 1133"/>
                  <a:gd name="T104" fmla="*/ 337 w 1132"/>
                  <a:gd name="T105" fmla="*/ 324 h 1133"/>
                  <a:gd name="T106" fmla="*/ 340 w 1132"/>
                  <a:gd name="T107" fmla="*/ 320 h 1133"/>
                  <a:gd name="T108" fmla="*/ 344 w 1132"/>
                  <a:gd name="T109" fmla="*/ 319 h 1133"/>
                  <a:gd name="T110" fmla="*/ 346 w 1132"/>
                  <a:gd name="T111" fmla="*/ 317 h 1133"/>
                  <a:gd name="T112" fmla="*/ 349 w 1132"/>
                  <a:gd name="T113" fmla="*/ 316 h 1133"/>
                  <a:gd name="T114" fmla="*/ 351 w 1132"/>
                  <a:gd name="T115" fmla="*/ 315 h 1133"/>
                  <a:gd name="T116" fmla="*/ 1028 w 1132"/>
                  <a:gd name="T117" fmla="*/ 6 h 1133"/>
                  <a:gd name="T118" fmla="*/ 1045 w 1132"/>
                  <a:gd name="T119" fmla="*/ 1 h 1133"/>
                  <a:gd name="T120" fmla="*/ 1063 w 1132"/>
                  <a:gd name="T121" fmla="*/ 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32" h="1133">
                    <a:moveTo>
                      <a:pt x="405" y="510"/>
                    </a:moveTo>
                    <a:lnTo>
                      <a:pt x="223" y="910"/>
                    </a:lnTo>
                    <a:lnTo>
                      <a:pt x="623" y="728"/>
                    </a:lnTo>
                    <a:lnTo>
                      <a:pt x="405" y="510"/>
                    </a:lnTo>
                    <a:close/>
                    <a:moveTo>
                      <a:pt x="910" y="223"/>
                    </a:moveTo>
                    <a:lnTo>
                      <a:pt x="510" y="404"/>
                    </a:lnTo>
                    <a:lnTo>
                      <a:pt x="728" y="623"/>
                    </a:lnTo>
                    <a:lnTo>
                      <a:pt x="910" y="223"/>
                    </a:lnTo>
                    <a:close/>
                    <a:moveTo>
                      <a:pt x="1063" y="0"/>
                    </a:moveTo>
                    <a:lnTo>
                      <a:pt x="1080" y="3"/>
                    </a:lnTo>
                    <a:lnTo>
                      <a:pt x="1097" y="11"/>
                    </a:lnTo>
                    <a:lnTo>
                      <a:pt x="1111" y="22"/>
                    </a:lnTo>
                    <a:lnTo>
                      <a:pt x="1122" y="36"/>
                    </a:lnTo>
                    <a:lnTo>
                      <a:pt x="1129" y="52"/>
                    </a:lnTo>
                    <a:lnTo>
                      <a:pt x="1132" y="70"/>
                    </a:lnTo>
                    <a:lnTo>
                      <a:pt x="1131" y="87"/>
                    </a:lnTo>
                    <a:lnTo>
                      <a:pt x="1126" y="104"/>
                    </a:lnTo>
                    <a:lnTo>
                      <a:pt x="818" y="782"/>
                    </a:lnTo>
                    <a:lnTo>
                      <a:pt x="818" y="784"/>
                    </a:lnTo>
                    <a:lnTo>
                      <a:pt x="816" y="787"/>
                    </a:lnTo>
                    <a:lnTo>
                      <a:pt x="814" y="790"/>
                    </a:lnTo>
                    <a:lnTo>
                      <a:pt x="812" y="793"/>
                    </a:lnTo>
                    <a:lnTo>
                      <a:pt x="810" y="796"/>
                    </a:lnTo>
                    <a:lnTo>
                      <a:pt x="808" y="798"/>
                    </a:lnTo>
                    <a:lnTo>
                      <a:pt x="803" y="804"/>
                    </a:lnTo>
                    <a:lnTo>
                      <a:pt x="798" y="808"/>
                    </a:lnTo>
                    <a:lnTo>
                      <a:pt x="796" y="810"/>
                    </a:lnTo>
                    <a:lnTo>
                      <a:pt x="792" y="813"/>
                    </a:lnTo>
                    <a:lnTo>
                      <a:pt x="789" y="815"/>
                    </a:lnTo>
                    <a:lnTo>
                      <a:pt x="787" y="816"/>
                    </a:lnTo>
                    <a:lnTo>
                      <a:pt x="783" y="818"/>
                    </a:lnTo>
                    <a:lnTo>
                      <a:pt x="781" y="819"/>
                    </a:lnTo>
                    <a:lnTo>
                      <a:pt x="104" y="1126"/>
                    </a:lnTo>
                    <a:lnTo>
                      <a:pt x="90" y="1132"/>
                    </a:lnTo>
                    <a:lnTo>
                      <a:pt x="75" y="1133"/>
                    </a:lnTo>
                    <a:lnTo>
                      <a:pt x="56" y="1131"/>
                    </a:lnTo>
                    <a:lnTo>
                      <a:pt x="38" y="1123"/>
                    </a:lnTo>
                    <a:lnTo>
                      <a:pt x="23" y="1112"/>
                    </a:lnTo>
                    <a:lnTo>
                      <a:pt x="10" y="1098"/>
                    </a:lnTo>
                    <a:lnTo>
                      <a:pt x="4" y="1081"/>
                    </a:lnTo>
                    <a:lnTo>
                      <a:pt x="0" y="1063"/>
                    </a:lnTo>
                    <a:lnTo>
                      <a:pt x="1" y="1046"/>
                    </a:lnTo>
                    <a:lnTo>
                      <a:pt x="7" y="1029"/>
                    </a:lnTo>
                    <a:lnTo>
                      <a:pt x="315" y="351"/>
                    </a:lnTo>
                    <a:lnTo>
                      <a:pt x="315" y="349"/>
                    </a:lnTo>
                    <a:lnTo>
                      <a:pt x="317" y="346"/>
                    </a:lnTo>
                    <a:lnTo>
                      <a:pt x="319" y="343"/>
                    </a:lnTo>
                    <a:lnTo>
                      <a:pt x="320" y="340"/>
                    </a:lnTo>
                    <a:lnTo>
                      <a:pt x="323" y="337"/>
                    </a:lnTo>
                    <a:lnTo>
                      <a:pt x="325" y="335"/>
                    </a:lnTo>
                    <a:lnTo>
                      <a:pt x="329" y="329"/>
                    </a:lnTo>
                    <a:lnTo>
                      <a:pt x="335" y="325"/>
                    </a:lnTo>
                    <a:lnTo>
                      <a:pt x="337" y="324"/>
                    </a:lnTo>
                    <a:lnTo>
                      <a:pt x="340" y="320"/>
                    </a:lnTo>
                    <a:lnTo>
                      <a:pt x="344" y="319"/>
                    </a:lnTo>
                    <a:lnTo>
                      <a:pt x="346" y="317"/>
                    </a:lnTo>
                    <a:lnTo>
                      <a:pt x="349" y="316"/>
                    </a:lnTo>
                    <a:lnTo>
                      <a:pt x="351" y="315"/>
                    </a:lnTo>
                    <a:lnTo>
                      <a:pt x="1028" y="6"/>
                    </a:lnTo>
                    <a:lnTo>
                      <a:pt x="1045" y="1"/>
                    </a:lnTo>
                    <a:lnTo>
                      <a:pt x="1063" y="0"/>
                    </a:lnTo>
                    <a:close/>
                  </a:path>
                </a:pathLst>
              </a:custGeom>
              <a:grpFill/>
              <a:ln w="0">
                <a:noFill/>
                <a:prstDash val="solid"/>
                <a:round/>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grpSp>
        <p:sp>
          <p:nvSpPr>
            <p:cNvPr id="93" name="Oval 36"/>
            <p:cNvSpPr>
              <a:spLocks noChangeArrowheads="1"/>
            </p:cNvSpPr>
            <p:nvPr/>
          </p:nvSpPr>
          <p:spPr bwMode="auto">
            <a:xfrm>
              <a:off x="9242" y="4601"/>
              <a:ext cx="248" cy="24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94" name="Oval 37"/>
            <p:cNvSpPr>
              <a:spLocks noChangeArrowheads="1"/>
            </p:cNvSpPr>
            <p:nvPr/>
          </p:nvSpPr>
          <p:spPr bwMode="auto">
            <a:xfrm>
              <a:off x="9242" y="5571"/>
              <a:ext cx="248" cy="24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95" name="Oval 38"/>
            <p:cNvSpPr>
              <a:spLocks noChangeArrowheads="1"/>
            </p:cNvSpPr>
            <p:nvPr/>
          </p:nvSpPr>
          <p:spPr bwMode="auto">
            <a:xfrm>
              <a:off x="9242" y="6531"/>
              <a:ext cx="248" cy="24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96" name="矩形 47"/>
            <p:cNvSpPr>
              <a:spLocks noChangeArrowheads="1"/>
            </p:cNvSpPr>
            <p:nvPr/>
          </p:nvSpPr>
          <p:spPr bwMode="auto">
            <a:xfrm>
              <a:off x="2029" y="4391"/>
              <a:ext cx="4792"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lnSpc>
                  <a:spcPct val="120000"/>
                </a:lnSpc>
                <a:spcBef>
                  <a:spcPct val="0"/>
                </a:spcBef>
                <a:buNone/>
              </a:pPr>
              <a:r>
                <a:rPr lang="zh-CN" altLang="en-US" sz="1600" b="1" dirty="0">
                  <a:solidFill>
                    <a:schemeClr val="tx1"/>
                  </a:solidFill>
                  <a:sym typeface="微软雅黑" panose="020B0503020204020204" charset="-122"/>
                </a:rPr>
                <a:t>进行证券投资分析</a:t>
              </a:r>
              <a:endParaRPr lang="zh-CN" altLang="en-US" sz="1600" b="1" dirty="0">
                <a:solidFill>
                  <a:schemeClr val="tx1"/>
                </a:solidFill>
                <a:sym typeface="微软雅黑" panose="020B0503020204020204" charset="-122"/>
              </a:endParaRPr>
            </a:p>
          </p:txBody>
        </p:sp>
        <p:sp>
          <p:nvSpPr>
            <p:cNvPr id="97" name="矩形 47"/>
            <p:cNvSpPr>
              <a:spLocks noChangeArrowheads="1"/>
            </p:cNvSpPr>
            <p:nvPr/>
          </p:nvSpPr>
          <p:spPr bwMode="auto">
            <a:xfrm>
              <a:off x="12072" y="5350"/>
              <a:ext cx="4792"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lnSpc>
                  <a:spcPct val="120000"/>
                </a:lnSpc>
                <a:buClrTx/>
                <a:buSzTx/>
                <a:buNone/>
              </a:pPr>
              <a:r>
                <a:rPr lang="zh-CN" altLang="en-US" sz="1600" b="1" dirty="0">
                  <a:solidFill>
                    <a:schemeClr val="tx1"/>
                  </a:solidFill>
                  <a:sym typeface="微软雅黑" panose="020B0503020204020204" charset="-122"/>
                </a:rPr>
                <a:t>组建证券投资组合</a:t>
              </a:r>
              <a:endParaRPr lang="zh-CN" altLang="en-US" sz="1600" b="1" dirty="0">
                <a:solidFill>
                  <a:schemeClr val="tx1"/>
                </a:solidFill>
                <a:sym typeface="微软雅黑" panose="020B0503020204020204" charset="-122"/>
              </a:endParaRPr>
            </a:p>
          </p:txBody>
        </p:sp>
        <p:sp>
          <p:nvSpPr>
            <p:cNvPr id="98" name="矩形 47"/>
            <p:cNvSpPr>
              <a:spLocks noChangeArrowheads="1"/>
            </p:cNvSpPr>
            <p:nvPr/>
          </p:nvSpPr>
          <p:spPr bwMode="auto">
            <a:xfrm>
              <a:off x="12072" y="7484"/>
              <a:ext cx="4792"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lnSpc>
                  <a:spcPct val="120000"/>
                </a:lnSpc>
                <a:buClrTx/>
                <a:buSzTx/>
                <a:buNone/>
              </a:pPr>
              <a:r>
                <a:rPr lang="zh-CN" altLang="en-US" sz="1600" b="1" dirty="0">
                  <a:solidFill>
                    <a:schemeClr val="tx1"/>
                  </a:solidFill>
                  <a:sym typeface="微软雅黑" panose="020B0503020204020204" charset="-122"/>
                </a:rPr>
                <a:t>投资组合业绩评估</a:t>
              </a:r>
              <a:endParaRPr lang="zh-CN" altLang="en-US" sz="1600" b="1" dirty="0">
                <a:solidFill>
                  <a:schemeClr val="tx1"/>
                </a:solidFill>
                <a:sym typeface="微软雅黑" panose="020B0503020204020204" charset="-122"/>
              </a:endParaRPr>
            </a:p>
          </p:txBody>
        </p:sp>
        <p:sp>
          <p:nvSpPr>
            <p:cNvPr id="100" name="矩形 47"/>
            <p:cNvSpPr>
              <a:spLocks noChangeArrowheads="1"/>
            </p:cNvSpPr>
            <p:nvPr/>
          </p:nvSpPr>
          <p:spPr bwMode="auto">
            <a:xfrm>
              <a:off x="12072" y="3443"/>
              <a:ext cx="3103"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lnSpc>
                  <a:spcPct val="120000"/>
                </a:lnSpc>
                <a:spcBef>
                  <a:spcPct val="0"/>
                </a:spcBef>
                <a:buNone/>
              </a:pPr>
              <a:r>
                <a:rPr lang="zh-CN" altLang="en-US" sz="1600" b="1" dirty="0">
                  <a:solidFill>
                    <a:schemeClr val="tx1"/>
                  </a:solidFill>
                  <a:sym typeface="微软雅黑" panose="020B0503020204020204" charset="-122"/>
                </a:rPr>
                <a:t>确定证券投资政策</a:t>
              </a:r>
              <a:endParaRPr lang="zh-CN" altLang="en-US" sz="1600" b="1" dirty="0">
                <a:solidFill>
                  <a:schemeClr val="tx1"/>
                </a:solidFill>
                <a:sym typeface="微软雅黑" panose="020B0503020204020204" charset="-122"/>
              </a:endParaRPr>
            </a:p>
          </p:txBody>
        </p:sp>
        <p:sp>
          <p:nvSpPr>
            <p:cNvPr id="102" name="矩形 47"/>
            <p:cNvSpPr>
              <a:spLocks noChangeArrowheads="1"/>
            </p:cNvSpPr>
            <p:nvPr/>
          </p:nvSpPr>
          <p:spPr bwMode="auto">
            <a:xfrm>
              <a:off x="2029" y="6393"/>
              <a:ext cx="4792"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lnSpc>
                  <a:spcPct val="120000"/>
                </a:lnSpc>
                <a:spcBef>
                  <a:spcPct val="0"/>
                </a:spcBef>
                <a:buNone/>
              </a:pPr>
              <a:r>
                <a:rPr lang="zh-CN" altLang="en-US" sz="1600" b="1" dirty="0">
                  <a:solidFill>
                    <a:schemeClr val="tx1"/>
                  </a:solidFill>
                  <a:sym typeface="微软雅黑" panose="020B0503020204020204" charset="-122"/>
                </a:rPr>
                <a:t>对证券投资组合进行修正</a:t>
              </a:r>
              <a:endParaRPr lang="zh-CN" altLang="en-US" sz="1600" b="1" dirty="0">
                <a:solidFill>
                  <a:schemeClr val="tx1"/>
                </a:solidFill>
                <a:latin typeface="+mj-ea"/>
                <a:ea typeface="+mj-ea"/>
                <a:sym typeface="微软雅黑" panose="020B0503020204020204" charset="-122"/>
              </a:endParaRPr>
            </a:p>
          </p:txBody>
        </p:sp>
      </p:grpSp>
      <p:sp>
        <p:nvSpPr>
          <p:cNvPr id="104" name="矩形 103"/>
          <p:cNvSpPr/>
          <p:nvPr/>
        </p:nvSpPr>
        <p:spPr>
          <a:xfrm>
            <a:off x="593090" y="1443990"/>
            <a:ext cx="2846705" cy="344805"/>
          </a:xfrm>
          <a:prstGeom prst="rect">
            <a:avLst/>
          </a:prstGeom>
          <a:solidFill>
            <a:srgbClr val="FD9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D9F2F"/>
              </a:solidFill>
            </a:endParaRPr>
          </a:p>
        </p:txBody>
      </p:sp>
      <p:sp>
        <p:nvSpPr>
          <p:cNvPr id="103" name="文本框 102"/>
          <p:cNvSpPr txBox="1"/>
          <p:nvPr/>
        </p:nvSpPr>
        <p:spPr>
          <a:xfrm>
            <a:off x="628015" y="1416685"/>
            <a:ext cx="5080000" cy="398780"/>
          </a:xfrm>
          <a:prstGeom prst="rect">
            <a:avLst/>
          </a:prstGeom>
          <a:noFill/>
          <a:ln w="9525">
            <a:noFill/>
          </a:ln>
        </p:spPr>
        <p:txBody>
          <a:bodyPr>
            <a:spAutoFit/>
          </a:bodyPr>
          <a:p>
            <a:pPr indent="0"/>
            <a:r>
              <a:rPr lang="zh-CN" sz="2000" b="1">
                <a:solidFill>
                  <a:schemeClr val="bg1"/>
                </a:solidFill>
                <a:latin typeface="微软雅黑" panose="020B0503020204020204" charset="-122"/>
                <a:ea typeface="微软雅黑" panose="020B0503020204020204" charset="-122"/>
              </a:rPr>
              <a:t>如何参与证券市场投资</a:t>
            </a:r>
            <a:endParaRPr lang="zh-CN" altLang="en-US" sz="2000" b="1">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7" name="文本框 6"/>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grpSp>
        <p:nvGrpSpPr>
          <p:cNvPr id="43" name="组合 42"/>
          <p:cNvGrpSpPr/>
          <p:nvPr/>
        </p:nvGrpSpPr>
        <p:grpSpPr>
          <a:xfrm>
            <a:off x="1786255" y="2175510"/>
            <a:ext cx="1723390" cy="2378710"/>
            <a:chOff x="2813" y="3426"/>
            <a:chExt cx="2714" cy="3746"/>
          </a:xfrm>
        </p:grpSpPr>
        <p:sp>
          <p:nvSpPr>
            <p:cNvPr id="20" name="Freeform 6"/>
            <p:cNvSpPr/>
            <p:nvPr/>
          </p:nvSpPr>
          <p:spPr bwMode="auto">
            <a:xfrm>
              <a:off x="2813" y="3426"/>
              <a:ext cx="2714" cy="2990"/>
            </a:xfrm>
            <a:custGeom>
              <a:avLst/>
              <a:gdLst>
                <a:gd name="T0" fmla="*/ 0 w 1396"/>
                <a:gd name="T1" fmla="*/ 0 h 1538"/>
                <a:gd name="T2" fmla="*/ 1396 w 1396"/>
                <a:gd name="T3" fmla="*/ 0 h 1538"/>
                <a:gd name="T4" fmla="*/ 1396 w 1396"/>
                <a:gd name="T5" fmla="*/ 1396 h 1538"/>
                <a:gd name="T6" fmla="*/ 784 w 1396"/>
                <a:gd name="T7" fmla="*/ 1396 h 1538"/>
                <a:gd name="T8" fmla="*/ 697 w 1396"/>
                <a:gd name="T9" fmla="*/ 1538 h 1538"/>
                <a:gd name="T10" fmla="*/ 612 w 1396"/>
                <a:gd name="T11" fmla="*/ 1396 h 1538"/>
                <a:gd name="T12" fmla="*/ 0 w 1396"/>
                <a:gd name="T13" fmla="*/ 1396 h 1538"/>
                <a:gd name="T14" fmla="*/ 0 w 1396"/>
                <a:gd name="T15" fmla="*/ 0 h 15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6" h="1538">
                  <a:moveTo>
                    <a:pt x="0" y="0"/>
                  </a:moveTo>
                  <a:lnTo>
                    <a:pt x="1396" y="0"/>
                  </a:lnTo>
                  <a:lnTo>
                    <a:pt x="1396" y="1396"/>
                  </a:lnTo>
                  <a:lnTo>
                    <a:pt x="784" y="1396"/>
                  </a:lnTo>
                  <a:lnTo>
                    <a:pt x="697" y="1538"/>
                  </a:lnTo>
                  <a:lnTo>
                    <a:pt x="612" y="1396"/>
                  </a:lnTo>
                  <a:lnTo>
                    <a:pt x="0" y="1396"/>
                  </a:lnTo>
                  <a:lnTo>
                    <a:pt x="0" y="0"/>
                  </a:lnTo>
                  <a:close/>
                </a:path>
              </a:pathLst>
            </a:custGeom>
            <a:solidFill>
              <a:srgbClr val="526573"/>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1800">
                <a:solidFill>
                  <a:schemeClr val="bg1"/>
                </a:solidFill>
                <a:cs typeface="+mn-ea"/>
                <a:sym typeface="+mn-lt"/>
              </a:endParaRPr>
            </a:p>
          </p:txBody>
        </p:sp>
        <p:sp>
          <p:nvSpPr>
            <p:cNvPr id="10" name="TextBox 55"/>
            <p:cNvSpPr txBox="1"/>
            <p:nvPr/>
          </p:nvSpPr>
          <p:spPr>
            <a:xfrm>
              <a:off x="2938" y="3764"/>
              <a:ext cx="2468" cy="654"/>
            </a:xfrm>
            <a:prstGeom prst="rect">
              <a:avLst/>
            </a:prstGeom>
            <a:noFill/>
          </p:spPr>
          <p:txBody>
            <a:bodyPr wrap="square" lIns="68580" tIns="0" rIns="68580" bIns="0" rtlCol="0" anchor="t">
              <a:spAutoFit/>
            </a:bodyPr>
            <a:p>
              <a:pPr algn="ctr">
                <a:lnSpc>
                  <a:spcPct val="150000"/>
                </a:lnSpc>
              </a:pPr>
              <a:r>
                <a:rPr lang="zh-CN" altLang="en-US" b="1">
                  <a:solidFill>
                    <a:schemeClr val="bg1"/>
                  </a:solidFill>
                  <a:latin typeface="微软雅黑" panose="020B0503020204020204" charset="-122"/>
                  <a:ea typeface="微软雅黑" panose="020B0503020204020204" charset="-122"/>
                  <a:cs typeface="+mn-ea"/>
                  <a:sym typeface="+mn-lt"/>
                </a:rPr>
                <a:t>筹措投资资金</a:t>
              </a:r>
              <a:endParaRPr lang="zh-CN" altLang="en-US" b="1">
                <a:solidFill>
                  <a:schemeClr val="bg1"/>
                </a:solidFill>
                <a:latin typeface="微软雅黑" panose="020B0503020204020204" charset="-122"/>
                <a:ea typeface="微软雅黑" panose="020B0503020204020204" charset="-122"/>
                <a:cs typeface="+mn-ea"/>
                <a:sym typeface="+mn-lt"/>
              </a:endParaRPr>
            </a:p>
          </p:txBody>
        </p:sp>
        <p:sp>
          <p:nvSpPr>
            <p:cNvPr id="22" name="TextBox 56"/>
            <p:cNvSpPr txBox="1"/>
            <p:nvPr/>
          </p:nvSpPr>
          <p:spPr>
            <a:xfrm>
              <a:off x="3005" y="4751"/>
              <a:ext cx="2327" cy="863"/>
            </a:xfrm>
            <a:prstGeom prst="rect">
              <a:avLst/>
            </a:prstGeom>
            <a:noFill/>
          </p:spPr>
          <p:txBody>
            <a:bodyPr wrap="square" lIns="68580" tIns="34290" rIns="68580" bIns="34290" rtlCol="0">
              <a:spAutoFit/>
            </a:bodyPr>
            <a:p>
              <a:pPr algn="ctr">
                <a:lnSpc>
                  <a:spcPct val="130000"/>
                </a:lnSpc>
              </a:pPr>
              <a:r>
                <a:rPr lang="zh-CN" altLang="en-US" sz="1200" b="1" dirty="0">
                  <a:solidFill>
                    <a:schemeClr val="bg1"/>
                  </a:solidFill>
                  <a:latin typeface="微软雅黑" panose="020B0503020204020204" charset="-122"/>
                  <a:ea typeface="微软雅黑" panose="020B0503020204020204" charset="-122"/>
                  <a:cs typeface="+mn-ea"/>
                  <a:sym typeface="+mn-lt"/>
                </a:rPr>
                <a:t>自有资金</a:t>
              </a:r>
              <a:endParaRPr lang="zh-CN" altLang="en-US" sz="1200" b="1" dirty="0">
                <a:solidFill>
                  <a:schemeClr val="bg1"/>
                </a:solidFill>
                <a:latin typeface="微软雅黑" panose="020B0503020204020204" charset="-122"/>
                <a:ea typeface="微软雅黑" panose="020B0503020204020204" charset="-122"/>
                <a:cs typeface="+mn-ea"/>
                <a:sym typeface="+mn-lt"/>
              </a:endParaRPr>
            </a:p>
            <a:p>
              <a:pPr algn="ctr">
                <a:lnSpc>
                  <a:spcPct val="130000"/>
                </a:lnSpc>
              </a:pPr>
              <a:r>
                <a:rPr lang="zh-CN" altLang="en-US" sz="1200" b="1" dirty="0">
                  <a:solidFill>
                    <a:schemeClr val="bg1"/>
                  </a:solidFill>
                  <a:latin typeface="微软雅黑" panose="020B0503020204020204" charset="-122"/>
                  <a:ea typeface="微软雅黑" panose="020B0503020204020204" charset="-122"/>
                  <a:cs typeface="+mn-ea"/>
                  <a:sym typeface="+mn-lt"/>
                </a:rPr>
                <a:t>借入资金</a:t>
              </a:r>
              <a:endParaRPr lang="zh-CN" altLang="en-US" sz="1200" b="1" dirty="0">
                <a:solidFill>
                  <a:schemeClr val="bg1"/>
                </a:solidFill>
                <a:latin typeface="微软雅黑" panose="020B0503020204020204" charset="-122"/>
                <a:ea typeface="微软雅黑" panose="020B0503020204020204" charset="-122"/>
                <a:cs typeface="+mn-ea"/>
                <a:sym typeface="+mn-lt"/>
              </a:endParaRPr>
            </a:p>
          </p:txBody>
        </p:sp>
        <p:sp>
          <p:nvSpPr>
            <p:cNvPr id="29" name="文本框 28"/>
            <p:cNvSpPr txBox="1"/>
            <p:nvPr/>
          </p:nvSpPr>
          <p:spPr>
            <a:xfrm>
              <a:off x="3729" y="6544"/>
              <a:ext cx="782" cy="628"/>
            </a:xfrm>
            <a:prstGeom prst="rect">
              <a:avLst/>
            </a:prstGeom>
            <a:noFill/>
          </p:spPr>
          <p:txBody>
            <a:bodyPr wrap="none" rtlCol="0">
              <a:spAutoFit/>
            </a:bodyPr>
            <a:p>
              <a:r>
                <a:rPr lang="en-US" altLang="zh-CN" sz="2000" b="1">
                  <a:solidFill>
                    <a:srgbClr val="FD9F2F"/>
                  </a:solidFill>
                  <a:latin typeface="微软雅黑" panose="020B0503020204020204" charset="-122"/>
                  <a:ea typeface="微软雅黑" panose="020B0503020204020204" charset="-122"/>
                </a:rPr>
                <a:t>01</a:t>
              </a:r>
              <a:endParaRPr lang="en-US" altLang="zh-CN" sz="2000" b="1">
                <a:solidFill>
                  <a:srgbClr val="FD9F2F"/>
                </a:solidFill>
                <a:latin typeface="微软雅黑" panose="020B0503020204020204" charset="-122"/>
                <a:ea typeface="微软雅黑" panose="020B0503020204020204" charset="-122"/>
              </a:endParaRPr>
            </a:p>
          </p:txBody>
        </p:sp>
      </p:grpSp>
      <p:grpSp>
        <p:nvGrpSpPr>
          <p:cNvPr id="47" name="组合 46"/>
          <p:cNvGrpSpPr/>
          <p:nvPr/>
        </p:nvGrpSpPr>
        <p:grpSpPr>
          <a:xfrm>
            <a:off x="8679180" y="2175510"/>
            <a:ext cx="1727200" cy="2378075"/>
            <a:chOff x="13668" y="3426"/>
            <a:chExt cx="2720" cy="3745"/>
          </a:xfrm>
        </p:grpSpPr>
        <p:sp>
          <p:nvSpPr>
            <p:cNvPr id="8" name="Freeform 13"/>
            <p:cNvSpPr/>
            <p:nvPr/>
          </p:nvSpPr>
          <p:spPr bwMode="auto">
            <a:xfrm>
              <a:off x="13668" y="3426"/>
              <a:ext cx="2720" cy="2990"/>
            </a:xfrm>
            <a:custGeom>
              <a:avLst/>
              <a:gdLst>
                <a:gd name="T0" fmla="*/ 0 w 1399"/>
                <a:gd name="T1" fmla="*/ 0 h 1538"/>
                <a:gd name="T2" fmla="*/ 1399 w 1399"/>
                <a:gd name="T3" fmla="*/ 0 h 1538"/>
                <a:gd name="T4" fmla="*/ 1399 w 1399"/>
                <a:gd name="T5" fmla="*/ 1396 h 1538"/>
                <a:gd name="T6" fmla="*/ 787 w 1399"/>
                <a:gd name="T7" fmla="*/ 1396 h 1538"/>
                <a:gd name="T8" fmla="*/ 700 w 1399"/>
                <a:gd name="T9" fmla="*/ 1538 h 1538"/>
                <a:gd name="T10" fmla="*/ 612 w 1399"/>
                <a:gd name="T11" fmla="*/ 1396 h 1538"/>
                <a:gd name="T12" fmla="*/ 0 w 1399"/>
                <a:gd name="T13" fmla="*/ 1396 h 1538"/>
                <a:gd name="T14" fmla="*/ 0 w 1399"/>
                <a:gd name="T15" fmla="*/ 0 h 15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9" h="1538">
                  <a:moveTo>
                    <a:pt x="0" y="0"/>
                  </a:moveTo>
                  <a:lnTo>
                    <a:pt x="1399" y="0"/>
                  </a:lnTo>
                  <a:lnTo>
                    <a:pt x="1399" y="1396"/>
                  </a:lnTo>
                  <a:lnTo>
                    <a:pt x="787" y="1396"/>
                  </a:lnTo>
                  <a:lnTo>
                    <a:pt x="700" y="1538"/>
                  </a:lnTo>
                  <a:lnTo>
                    <a:pt x="612" y="1396"/>
                  </a:lnTo>
                  <a:lnTo>
                    <a:pt x="0" y="1396"/>
                  </a:lnTo>
                  <a:lnTo>
                    <a:pt x="0" y="0"/>
                  </a:lnTo>
                  <a:close/>
                </a:path>
              </a:pathLst>
            </a:custGeom>
            <a:solidFill>
              <a:srgbClr val="526573"/>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1800">
                <a:solidFill>
                  <a:schemeClr val="bg1"/>
                </a:solidFill>
                <a:cs typeface="+mn-ea"/>
                <a:sym typeface="+mn-lt"/>
              </a:endParaRPr>
            </a:p>
          </p:txBody>
        </p:sp>
        <p:sp>
          <p:nvSpPr>
            <p:cNvPr id="30" name="TextBox 59"/>
            <p:cNvSpPr txBox="1"/>
            <p:nvPr/>
          </p:nvSpPr>
          <p:spPr>
            <a:xfrm>
              <a:off x="13789" y="3790"/>
              <a:ext cx="2505" cy="654"/>
            </a:xfrm>
            <a:prstGeom prst="rect">
              <a:avLst/>
            </a:prstGeom>
            <a:noFill/>
          </p:spPr>
          <p:txBody>
            <a:bodyPr wrap="square" lIns="68580" tIns="0" rIns="68580" bIns="0" rtlCol="0" anchor="t">
              <a:spAutoFit/>
            </a:bodyPr>
            <a:p>
              <a:pPr algn="ctr">
                <a:lnSpc>
                  <a:spcPct val="150000"/>
                </a:lnSpc>
              </a:pPr>
              <a:r>
                <a:rPr lang="zh-CN" altLang="en-US" b="1">
                  <a:solidFill>
                    <a:schemeClr val="bg1"/>
                  </a:solidFill>
                  <a:latin typeface="微软雅黑" panose="020B0503020204020204" charset="-122"/>
                  <a:ea typeface="微软雅黑" panose="020B0503020204020204" charset="-122"/>
                  <a:cs typeface="+mn-ea"/>
                  <a:sym typeface="+mn-lt"/>
                </a:rPr>
                <a:t>构建投资组合</a:t>
              </a:r>
              <a:endParaRPr lang="zh-CN" altLang="en-US" b="1">
                <a:solidFill>
                  <a:schemeClr val="bg1"/>
                </a:solidFill>
                <a:latin typeface="微软雅黑" panose="020B0503020204020204" charset="-122"/>
                <a:ea typeface="微软雅黑" panose="020B0503020204020204" charset="-122"/>
                <a:cs typeface="+mn-ea"/>
                <a:sym typeface="+mn-lt"/>
              </a:endParaRPr>
            </a:p>
          </p:txBody>
        </p:sp>
        <p:sp>
          <p:nvSpPr>
            <p:cNvPr id="23" name="TextBox 60"/>
            <p:cNvSpPr txBox="1"/>
            <p:nvPr/>
          </p:nvSpPr>
          <p:spPr>
            <a:xfrm>
              <a:off x="13893" y="4940"/>
              <a:ext cx="2327" cy="485"/>
            </a:xfrm>
            <a:prstGeom prst="rect">
              <a:avLst/>
            </a:prstGeom>
            <a:noFill/>
          </p:spPr>
          <p:txBody>
            <a:bodyPr wrap="square" lIns="68580" tIns="34290" rIns="68580" bIns="34290" rtlCol="0">
              <a:spAutoFit/>
            </a:bodyPr>
            <a:p>
              <a:pPr algn="ctr">
                <a:lnSpc>
                  <a:spcPct val="130000"/>
                </a:lnSpc>
              </a:pPr>
              <a:r>
                <a:rPr lang="zh-CN" altLang="en-US" sz="1200" b="1" dirty="0">
                  <a:solidFill>
                    <a:schemeClr val="bg1"/>
                  </a:solidFill>
                  <a:latin typeface="微软雅黑" panose="020B0503020204020204" charset="-122"/>
                  <a:ea typeface="微软雅黑" panose="020B0503020204020204" charset="-122"/>
                  <a:cs typeface="+mn-ea"/>
                  <a:sym typeface="+mn-lt"/>
                </a:rPr>
                <a:t>分散风险</a:t>
              </a:r>
              <a:endParaRPr lang="zh-CN" altLang="en-US" sz="800" dirty="0">
                <a:solidFill>
                  <a:schemeClr val="bg1"/>
                </a:solidFill>
                <a:cs typeface="+mn-ea"/>
                <a:sym typeface="+mn-lt"/>
              </a:endParaRPr>
            </a:p>
          </p:txBody>
        </p:sp>
        <p:sp>
          <p:nvSpPr>
            <p:cNvPr id="37" name="文本框 36"/>
            <p:cNvSpPr txBox="1"/>
            <p:nvPr/>
          </p:nvSpPr>
          <p:spPr>
            <a:xfrm>
              <a:off x="14622" y="6543"/>
              <a:ext cx="782" cy="628"/>
            </a:xfrm>
            <a:prstGeom prst="rect">
              <a:avLst/>
            </a:prstGeom>
            <a:noFill/>
          </p:spPr>
          <p:txBody>
            <a:bodyPr wrap="none" rtlCol="0">
              <a:spAutoFit/>
            </a:bodyPr>
            <a:p>
              <a:r>
                <a:rPr lang="en-US" altLang="zh-CN" sz="2000" b="1">
                  <a:solidFill>
                    <a:srgbClr val="FD9F2F"/>
                  </a:solidFill>
                  <a:latin typeface="微软雅黑" panose="020B0503020204020204" charset="-122"/>
                  <a:ea typeface="微软雅黑" panose="020B0503020204020204" charset="-122"/>
                </a:rPr>
                <a:t>05</a:t>
              </a:r>
              <a:endParaRPr lang="en-US" altLang="zh-CN" sz="2000" b="1">
                <a:solidFill>
                  <a:srgbClr val="FD9F2F"/>
                </a:solidFill>
                <a:latin typeface="微软雅黑" panose="020B0503020204020204" charset="-122"/>
                <a:ea typeface="微软雅黑" panose="020B0503020204020204" charset="-122"/>
              </a:endParaRPr>
            </a:p>
          </p:txBody>
        </p:sp>
      </p:grpSp>
      <p:grpSp>
        <p:nvGrpSpPr>
          <p:cNvPr id="46" name="组合 45"/>
          <p:cNvGrpSpPr/>
          <p:nvPr/>
        </p:nvGrpSpPr>
        <p:grpSpPr>
          <a:xfrm>
            <a:off x="6955790" y="3176270"/>
            <a:ext cx="1723390" cy="2446020"/>
            <a:chOff x="10954" y="5002"/>
            <a:chExt cx="2714" cy="3852"/>
          </a:xfrm>
        </p:grpSpPr>
        <p:sp>
          <p:nvSpPr>
            <p:cNvPr id="19" name="Freeform 15"/>
            <p:cNvSpPr/>
            <p:nvPr/>
          </p:nvSpPr>
          <p:spPr bwMode="auto">
            <a:xfrm>
              <a:off x="10954" y="5866"/>
              <a:ext cx="2714" cy="2988"/>
            </a:xfrm>
            <a:custGeom>
              <a:avLst/>
              <a:gdLst>
                <a:gd name="T0" fmla="*/ 0 w 1396"/>
                <a:gd name="T1" fmla="*/ 1537 h 1537"/>
                <a:gd name="T2" fmla="*/ 1396 w 1396"/>
                <a:gd name="T3" fmla="*/ 1537 h 1537"/>
                <a:gd name="T4" fmla="*/ 1396 w 1396"/>
                <a:gd name="T5" fmla="*/ 141 h 1537"/>
                <a:gd name="T6" fmla="*/ 787 w 1396"/>
                <a:gd name="T7" fmla="*/ 141 h 1537"/>
                <a:gd name="T8" fmla="*/ 700 w 1396"/>
                <a:gd name="T9" fmla="*/ 0 h 1537"/>
                <a:gd name="T10" fmla="*/ 612 w 1396"/>
                <a:gd name="T11" fmla="*/ 141 h 1537"/>
                <a:gd name="T12" fmla="*/ 0 w 1396"/>
                <a:gd name="T13" fmla="*/ 141 h 1537"/>
                <a:gd name="T14" fmla="*/ 0 w 1396"/>
                <a:gd name="T15" fmla="*/ 1537 h 15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6" h="1537">
                  <a:moveTo>
                    <a:pt x="0" y="1537"/>
                  </a:moveTo>
                  <a:lnTo>
                    <a:pt x="1396" y="1537"/>
                  </a:lnTo>
                  <a:lnTo>
                    <a:pt x="1396" y="141"/>
                  </a:lnTo>
                  <a:lnTo>
                    <a:pt x="787" y="141"/>
                  </a:lnTo>
                  <a:lnTo>
                    <a:pt x="700" y="0"/>
                  </a:lnTo>
                  <a:lnTo>
                    <a:pt x="612" y="141"/>
                  </a:lnTo>
                  <a:lnTo>
                    <a:pt x="0" y="141"/>
                  </a:lnTo>
                  <a:lnTo>
                    <a:pt x="0" y="1537"/>
                  </a:lnTo>
                  <a:close/>
                </a:path>
              </a:pathLst>
            </a:custGeom>
            <a:solidFill>
              <a:srgbClr val="FD9F2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1800">
                <a:solidFill>
                  <a:schemeClr val="bg1"/>
                </a:solidFill>
                <a:cs typeface="+mn-ea"/>
                <a:sym typeface="+mn-lt"/>
              </a:endParaRPr>
            </a:p>
          </p:txBody>
        </p:sp>
        <p:sp>
          <p:nvSpPr>
            <p:cNvPr id="34" name="TextBox 63"/>
            <p:cNvSpPr txBox="1"/>
            <p:nvPr/>
          </p:nvSpPr>
          <p:spPr>
            <a:xfrm>
              <a:off x="11064" y="6544"/>
              <a:ext cx="2496" cy="654"/>
            </a:xfrm>
            <a:prstGeom prst="rect">
              <a:avLst/>
            </a:prstGeom>
            <a:noFill/>
          </p:spPr>
          <p:txBody>
            <a:bodyPr wrap="square" lIns="68580" tIns="0" rIns="68580" bIns="0" rtlCol="0" anchor="t">
              <a:spAutoFit/>
            </a:bodyPr>
            <a:p>
              <a:pPr algn="ctr">
                <a:lnSpc>
                  <a:spcPct val="150000"/>
                </a:lnSpc>
              </a:pPr>
              <a:r>
                <a:rPr lang="zh-CN" altLang="en-US" b="1">
                  <a:solidFill>
                    <a:schemeClr val="bg1"/>
                  </a:solidFill>
                  <a:latin typeface="微软雅黑" panose="020B0503020204020204" charset="-122"/>
                  <a:ea typeface="微软雅黑" panose="020B0503020204020204" charset="-122"/>
                  <a:cs typeface="+mn-ea"/>
                  <a:sym typeface="+mn-lt"/>
                </a:rPr>
                <a:t>分析投资对象</a:t>
              </a:r>
              <a:endParaRPr lang="zh-CN" altLang="en-US" b="1">
                <a:solidFill>
                  <a:schemeClr val="bg1"/>
                </a:solidFill>
                <a:latin typeface="微软雅黑" panose="020B0503020204020204" charset="-122"/>
                <a:ea typeface="微软雅黑" panose="020B0503020204020204" charset="-122"/>
                <a:cs typeface="+mn-ea"/>
                <a:sym typeface="+mn-lt"/>
              </a:endParaRPr>
            </a:p>
          </p:txBody>
        </p:sp>
        <p:sp>
          <p:nvSpPr>
            <p:cNvPr id="35" name="TextBox 64"/>
            <p:cNvSpPr txBox="1"/>
            <p:nvPr/>
          </p:nvSpPr>
          <p:spPr>
            <a:xfrm>
              <a:off x="11036" y="7269"/>
              <a:ext cx="2552" cy="1362"/>
            </a:xfrm>
            <a:prstGeom prst="rect">
              <a:avLst/>
            </a:prstGeom>
            <a:noFill/>
          </p:spPr>
          <p:txBody>
            <a:bodyPr wrap="square" lIns="68580" tIns="34290" rIns="68580" bIns="34290" rtlCol="0">
              <a:spAutoFit/>
            </a:bodyPr>
            <a:p>
              <a:pPr algn="ctr">
                <a:lnSpc>
                  <a:spcPct val="130000"/>
                </a:lnSpc>
                <a:buClrTx/>
                <a:buSzTx/>
                <a:buNone/>
              </a:pPr>
              <a:r>
                <a:rPr lang="zh-CN" altLang="en-US" sz="1200" b="1" dirty="0">
                  <a:solidFill>
                    <a:schemeClr val="bg1"/>
                  </a:solidFill>
                  <a:latin typeface="微软雅黑" panose="020B0503020204020204" charset="-122"/>
                  <a:ea typeface="微软雅黑" panose="020B0503020204020204" charset="-122"/>
                  <a:cs typeface="+mn-ea"/>
                  <a:sym typeface="+mn-lt"/>
                </a:rPr>
                <a:t>真实价值</a:t>
              </a:r>
              <a:endParaRPr lang="zh-CN" altLang="en-US" sz="1200" b="1" dirty="0">
                <a:solidFill>
                  <a:schemeClr val="bg1"/>
                </a:solidFill>
                <a:latin typeface="微软雅黑" panose="020B0503020204020204" charset="-122"/>
                <a:ea typeface="微软雅黑" panose="020B0503020204020204" charset="-122"/>
                <a:cs typeface="+mn-ea"/>
                <a:sym typeface="+mn-lt"/>
              </a:endParaRPr>
            </a:p>
            <a:p>
              <a:pPr algn="ctr" fontAlgn="auto">
                <a:lnSpc>
                  <a:spcPct val="130000"/>
                </a:lnSpc>
                <a:spcBef>
                  <a:spcPts val="600"/>
                </a:spcBef>
                <a:buClrTx/>
                <a:buSzTx/>
                <a:buNone/>
              </a:pPr>
              <a:r>
                <a:rPr lang="zh-CN" altLang="en-US" sz="1200" b="1" dirty="0">
                  <a:solidFill>
                    <a:schemeClr val="bg1"/>
                  </a:solidFill>
                  <a:latin typeface="微软雅黑" panose="020B0503020204020204" charset="-122"/>
                  <a:ea typeface="微软雅黑" panose="020B0503020204020204" charset="-122"/>
                  <a:cs typeface="+mn-ea"/>
                  <a:sym typeface="+mn-lt"/>
                </a:rPr>
                <a:t>用基本分析、技术分析和组合理论</a:t>
              </a:r>
              <a:endParaRPr lang="zh-CN" altLang="en-US" sz="1200" b="1" dirty="0">
                <a:solidFill>
                  <a:schemeClr val="bg1"/>
                </a:solidFill>
                <a:latin typeface="微软雅黑" panose="020B0503020204020204" charset="-122"/>
                <a:ea typeface="微软雅黑" panose="020B0503020204020204" charset="-122"/>
                <a:cs typeface="+mn-ea"/>
                <a:sym typeface="+mn-lt"/>
              </a:endParaRPr>
            </a:p>
          </p:txBody>
        </p:sp>
        <p:sp>
          <p:nvSpPr>
            <p:cNvPr id="38" name="文本框 37"/>
            <p:cNvSpPr txBox="1"/>
            <p:nvPr/>
          </p:nvSpPr>
          <p:spPr>
            <a:xfrm>
              <a:off x="11920" y="5002"/>
              <a:ext cx="782" cy="628"/>
            </a:xfrm>
            <a:prstGeom prst="rect">
              <a:avLst/>
            </a:prstGeom>
            <a:noFill/>
          </p:spPr>
          <p:txBody>
            <a:bodyPr wrap="none" rtlCol="0">
              <a:spAutoFit/>
            </a:bodyPr>
            <a:p>
              <a:r>
                <a:rPr lang="en-US" altLang="zh-CN" sz="2000" b="1">
                  <a:solidFill>
                    <a:srgbClr val="FD9F2F"/>
                  </a:solidFill>
                  <a:latin typeface="微软雅黑" panose="020B0503020204020204" charset="-122"/>
                  <a:ea typeface="微软雅黑" panose="020B0503020204020204" charset="-122"/>
                </a:rPr>
                <a:t>04</a:t>
              </a:r>
              <a:endParaRPr lang="en-US" altLang="zh-CN" sz="2000" b="1">
                <a:solidFill>
                  <a:srgbClr val="FD9F2F"/>
                </a:solidFill>
                <a:latin typeface="微软雅黑" panose="020B0503020204020204" charset="-122"/>
                <a:ea typeface="微软雅黑" panose="020B0503020204020204" charset="-122"/>
              </a:endParaRPr>
            </a:p>
          </p:txBody>
        </p:sp>
      </p:grpSp>
      <p:grpSp>
        <p:nvGrpSpPr>
          <p:cNvPr id="45" name="组合 44"/>
          <p:cNvGrpSpPr/>
          <p:nvPr/>
        </p:nvGrpSpPr>
        <p:grpSpPr>
          <a:xfrm>
            <a:off x="5130800" y="2175510"/>
            <a:ext cx="1927225" cy="2378710"/>
            <a:chOff x="8080" y="3426"/>
            <a:chExt cx="3035" cy="3746"/>
          </a:xfrm>
        </p:grpSpPr>
        <p:sp>
          <p:nvSpPr>
            <p:cNvPr id="16" name="Freeform 12"/>
            <p:cNvSpPr/>
            <p:nvPr/>
          </p:nvSpPr>
          <p:spPr bwMode="auto">
            <a:xfrm>
              <a:off x="8240" y="3426"/>
              <a:ext cx="2714" cy="2990"/>
            </a:xfrm>
            <a:custGeom>
              <a:avLst/>
              <a:gdLst>
                <a:gd name="T0" fmla="*/ 0 w 1396"/>
                <a:gd name="T1" fmla="*/ 0 h 1538"/>
                <a:gd name="T2" fmla="*/ 1396 w 1396"/>
                <a:gd name="T3" fmla="*/ 0 h 1538"/>
                <a:gd name="T4" fmla="*/ 1396 w 1396"/>
                <a:gd name="T5" fmla="*/ 1396 h 1538"/>
                <a:gd name="T6" fmla="*/ 784 w 1396"/>
                <a:gd name="T7" fmla="*/ 1396 h 1538"/>
                <a:gd name="T8" fmla="*/ 699 w 1396"/>
                <a:gd name="T9" fmla="*/ 1538 h 1538"/>
                <a:gd name="T10" fmla="*/ 612 w 1396"/>
                <a:gd name="T11" fmla="*/ 1396 h 1538"/>
                <a:gd name="T12" fmla="*/ 0 w 1396"/>
                <a:gd name="T13" fmla="*/ 1396 h 1538"/>
                <a:gd name="T14" fmla="*/ 0 w 1396"/>
                <a:gd name="T15" fmla="*/ 0 h 15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6" h="1538">
                  <a:moveTo>
                    <a:pt x="0" y="0"/>
                  </a:moveTo>
                  <a:lnTo>
                    <a:pt x="1396" y="0"/>
                  </a:lnTo>
                  <a:lnTo>
                    <a:pt x="1396" y="1396"/>
                  </a:lnTo>
                  <a:lnTo>
                    <a:pt x="784" y="1396"/>
                  </a:lnTo>
                  <a:lnTo>
                    <a:pt x="699" y="1538"/>
                  </a:lnTo>
                  <a:lnTo>
                    <a:pt x="612" y="1396"/>
                  </a:lnTo>
                  <a:lnTo>
                    <a:pt x="0" y="1396"/>
                  </a:lnTo>
                  <a:lnTo>
                    <a:pt x="0" y="0"/>
                  </a:lnTo>
                  <a:close/>
                </a:path>
              </a:pathLst>
            </a:custGeom>
            <a:solidFill>
              <a:srgbClr val="526573"/>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1800">
                <a:solidFill>
                  <a:schemeClr val="bg1"/>
                </a:solidFill>
                <a:cs typeface="+mn-ea"/>
                <a:sym typeface="+mn-lt"/>
              </a:endParaRPr>
            </a:p>
          </p:txBody>
        </p:sp>
        <p:sp>
          <p:nvSpPr>
            <p:cNvPr id="25" name="TextBox 57"/>
            <p:cNvSpPr txBox="1"/>
            <p:nvPr/>
          </p:nvSpPr>
          <p:spPr>
            <a:xfrm>
              <a:off x="8080" y="3790"/>
              <a:ext cx="3035" cy="872"/>
            </a:xfrm>
            <a:prstGeom prst="rect">
              <a:avLst/>
            </a:prstGeom>
            <a:noFill/>
          </p:spPr>
          <p:txBody>
            <a:bodyPr wrap="square" lIns="68580" tIns="0" rIns="68580" bIns="0" rtlCol="0" anchor="t">
              <a:spAutoFit/>
            </a:bodyPr>
            <a:p>
              <a:pPr algn="ctr" fontAlgn="auto">
                <a:lnSpc>
                  <a:spcPct val="100000"/>
                </a:lnSpc>
              </a:pPr>
              <a:r>
                <a:rPr lang="zh-CN" altLang="en-US" b="1">
                  <a:solidFill>
                    <a:schemeClr val="bg1"/>
                  </a:solidFill>
                  <a:latin typeface="微软雅黑" panose="020B0503020204020204" charset="-122"/>
                  <a:ea typeface="微软雅黑" panose="020B0503020204020204" charset="-122"/>
                  <a:cs typeface="+mn-ea"/>
                  <a:sym typeface="+mn-lt"/>
                </a:rPr>
                <a:t>了解金融资产的</a:t>
              </a:r>
              <a:endParaRPr lang="zh-CN" altLang="en-US" b="1">
                <a:solidFill>
                  <a:schemeClr val="bg1"/>
                </a:solidFill>
                <a:latin typeface="微软雅黑" panose="020B0503020204020204" charset="-122"/>
                <a:ea typeface="微软雅黑" panose="020B0503020204020204" charset="-122"/>
                <a:cs typeface="+mn-ea"/>
                <a:sym typeface="+mn-lt"/>
              </a:endParaRPr>
            </a:p>
            <a:p>
              <a:pPr algn="ctr" fontAlgn="auto">
                <a:lnSpc>
                  <a:spcPct val="100000"/>
                </a:lnSpc>
              </a:pPr>
              <a:r>
                <a:rPr lang="zh-CN" altLang="en-US" b="1">
                  <a:solidFill>
                    <a:schemeClr val="bg1"/>
                  </a:solidFill>
                  <a:latin typeface="微软雅黑" panose="020B0503020204020204" charset="-122"/>
                  <a:ea typeface="微软雅黑" panose="020B0503020204020204" charset="-122"/>
                  <a:cs typeface="+mn-ea"/>
                  <a:sym typeface="+mn-lt"/>
                </a:rPr>
                <a:t>特性</a:t>
              </a:r>
              <a:endParaRPr lang="zh-CN" altLang="en-US" b="1">
                <a:solidFill>
                  <a:schemeClr val="bg1"/>
                </a:solidFill>
                <a:latin typeface="微软雅黑" panose="020B0503020204020204" charset="-122"/>
                <a:ea typeface="微软雅黑" panose="020B0503020204020204" charset="-122"/>
                <a:cs typeface="+mn-ea"/>
                <a:sym typeface="+mn-lt"/>
              </a:endParaRPr>
            </a:p>
          </p:txBody>
        </p:sp>
        <p:sp>
          <p:nvSpPr>
            <p:cNvPr id="26" name="TextBox 58"/>
            <p:cNvSpPr txBox="1"/>
            <p:nvPr/>
          </p:nvSpPr>
          <p:spPr>
            <a:xfrm>
              <a:off x="8332" y="4623"/>
              <a:ext cx="2622" cy="1240"/>
            </a:xfrm>
            <a:prstGeom prst="rect">
              <a:avLst/>
            </a:prstGeom>
            <a:noFill/>
          </p:spPr>
          <p:txBody>
            <a:bodyPr wrap="square" lIns="68580" tIns="34290" rIns="68580" bIns="34290" rtlCol="0">
              <a:spAutoFit/>
            </a:bodyPr>
            <a:p>
              <a:pPr algn="ctr">
                <a:lnSpc>
                  <a:spcPct val="130000"/>
                </a:lnSpc>
              </a:pPr>
              <a:r>
                <a:rPr lang="zh-CN" altLang="en-US" sz="1200" b="1" dirty="0">
                  <a:solidFill>
                    <a:schemeClr val="bg1"/>
                  </a:solidFill>
                  <a:latin typeface="微软雅黑" panose="020B0503020204020204" charset="-122"/>
                  <a:ea typeface="微软雅黑" panose="020B0503020204020204" charset="-122"/>
                  <a:cs typeface="+mn-ea"/>
                  <a:sym typeface="+mn-lt"/>
                </a:rPr>
                <a:t>性质、期限、有无担保、收益高低、支付情况、风险大小及内容等</a:t>
              </a:r>
              <a:endParaRPr lang="zh-CN" altLang="en-US" sz="1200" b="1" dirty="0">
                <a:solidFill>
                  <a:schemeClr val="bg1"/>
                </a:solidFill>
                <a:latin typeface="微软雅黑" panose="020B0503020204020204" charset="-122"/>
                <a:ea typeface="微软雅黑" panose="020B0503020204020204" charset="-122"/>
                <a:cs typeface="+mn-ea"/>
                <a:sym typeface="+mn-lt"/>
              </a:endParaRPr>
            </a:p>
          </p:txBody>
        </p:sp>
        <p:sp>
          <p:nvSpPr>
            <p:cNvPr id="39" name="文本框 38"/>
            <p:cNvSpPr txBox="1"/>
            <p:nvPr/>
          </p:nvSpPr>
          <p:spPr>
            <a:xfrm>
              <a:off x="9219" y="6544"/>
              <a:ext cx="782" cy="628"/>
            </a:xfrm>
            <a:prstGeom prst="rect">
              <a:avLst/>
            </a:prstGeom>
            <a:noFill/>
          </p:spPr>
          <p:txBody>
            <a:bodyPr wrap="none" rtlCol="0">
              <a:spAutoFit/>
            </a:bodyPr>
            <a:p>
              <a:r>
                <a:rPr lang="en-US" altLang="zh-CN" sz="2000" b="1">
                  <a:solidFill>
                    <a:srgbClr val="FD9F2F"/>
                  </a:solidFill>
                  <a:latin typeface="微软雅黑" panose="020B0503020204020204" charset="-122"/>
                  <a:ea typeface="微软雅黑" panose="020B0503020204020204" charset="-122"/>
                </a:rPr>
                <a:t>03</a:t>
              </a:r>
              <a:endParaRPr lang="en-US" altLang="zh-CN" sz="2000" b="1">
                <a:solidFill>
                  <a:srgbClr val="FD9F2F"/>
                </a:solidFill>
                <a:latin typeface="微软雅黑" panose="020B0503020204020204" charset="-122"/>
                <a:ea typeface="微软雅黑" panose="020B0503020204020204" charset="-122"/>
              </a:endParaRPr>
            </a:p>
          </p:txBody>
        </p:sp>
      </p:grpSp>
      <p:grpSp>
        <p:nvGrpSpPr>
          <p:cNvPr id="44" name="组合 43"/>
          <p:cNvGrpSpPr/>
          <p:nvPr/>
        </p:nvGrpSpPr>
        <p:grpSpPr>
          <a:xfrm>
            <a:off x="3509645" y="3176270"/>
            <a:ext cx="1723390" cy="2446020"/>
            <a:chOff x="5527" y="5002"/>
            <a:chExt cx="2714" cy="3852"/>
          </a:xfrm>
        </p:grpSpPr>
        <p:sp>
          <p:nvSpPr>
            <p:cNvPr id="9" name="Freeform 14"/>
            <p:cNvSpPr/>
            <p:nvPr/>
          </p:nvSpPr>
          <p:spPr bwMode="auto">
            <a:xfrm>
              <a:off x="5527" y="5866"/>
              <a:ext cx="2714" cy="2988"/>
            </a:xfrm>
            <a:custGeom>
              <a:avLst/>
              <a:gdLst>
                <a:gd name="T0" fmla="*/ 0 w 1396"/>
                <a:gd name="T1" fmla="*/ 1537 h 1537"/>
                <a:gd name="T2" fmla="*/ 1396 w 1396"/>
                <a:gd name="T3" fmla="*/ 1537 h 1537"/>
                <a:gd name="T4" fmla="*/ 1396 w 1396"/>
                <a:gd name="T5" fmla="*/ 141 h 1537"/>
                <a:gd name="T6" fmla="*/ 784 w 1396"/>
                <a:gd name="T7" fmla="*/ 141 h 1537"/>
                <a:gd name="T8" fmla="*/ 699 w 1396"/>
                <a:gd name="T9" fmla="*/ 0 h 1537"/>
                <a:gd name="T10" fmla="*/ 612 w 1396"/>
                <a:gd name="T11" fmla="*/ 141 h 1537"/>
                <a:gd name="T12" fmla="*/ 0 w 1396"/>
                <a:gd name="T13" fmla="*/ 141 h 1537"/>
                <a:gd name="T14" fmla="*/ 0 w 1396"/>
                <a:gd name="T15" fmla="*/ 1537 h 15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6" h="1537">
                  <a:moveTo>
                    <a:pt x="0" y="1537"/>
                  </a:moveTo>
                  <a:lnTo>
                    <a:pt x="1396" y="1537"/>
                  </a:lnTo>
                  <a:lnTo>
                    <a:pt x="1396" y="141"/>
                  </a:lnTo>
                  <a:lnTo>
                    <a:pt x="784" y="141"/>
                  </a:lnTo>
                  <a:lnTo>
                    <a:pt x="699" y="0"/>
                  </a:lnTo>
                  <a:lnTo>
                    <a:pt x="612" y="141"/>
                  </a:lnTo>
                  <a:lnTo>
                    <a:pt x="0" y="141"/>
                  </a:lnTo>
                  <a:lnTo>
                    <a:pt x="0" y="1537"/>
                  </a:lnTo>
                  <a:close/>
                </a:path>
              </a:pathLst>
            </a:custGeom>
            <a:solidFill>
              <a:srgbClr val="FD9F2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1800">
                <a:solidFill>
                  <a:schemeClr val="bg1"/>
                </a:solidFill>
                <a:cs typeface="+mn-ea"/>
                <a:sym typeface="+mn-lt"/>
              </a:endParaRPr>
            </a:p>
          </p:txBody>
        </p:sp>
        <p:sp>
          <p:nvSpPr>
            <p:cNvPr id="32" name="TextBox 61"/>
            <p:cNvSpPr txBox="1"/>
            <p:nvPr/>
          </p:nvSpPr>
          <p:spPr>
            <a:xfrm>
              <a:off x="5530" y="6617"/>
              <a:ext cx="2670" cy="654"/>
            </a:xfrm>
            <a:prstGeom prst="rect">
              <a:avLst/>
            </a:prstGeom>
            <a:noFill/>
          </p:spPr>
          <p:txBody>
            <a:bodyPr wrap="square" lIns="68580" tIns="0" rIns="68580" bIns="0" rtlCol="0" anchor="t">
              <a:spAutoFit/>
            </a:bodyPr>
            <a:p>
              <a:pPr algn="ctr">
                <a:lnSpc>
                  <a:spcPct val="150000"/>
                </a:lnSpc>
              </a:pPr>
              <a:r>
                <a:rPr lang="zh-CN" altLang="en-US" b="1">
                  <a:solidFill>
                    <a:schemeClr val="bg1"/>
                  </a:solidFill>
                  <a:latin typeface="微软雅黑" panose="020B0503020204020204" charset="-122"/>
                  <a:ea typeface="微软雅黑" panose="020B0503020204020204" charset="-122"/>
                  <a:cs typeface="+mn-ea"/>
                  <a:sym typeface="+mn-lt"/>
                </a:rPr>
                <a:t>确定投资策略</a:t>
              </a:r>
              <a:endParaRPr lang="zh-CN" altLang="en-US" b="1">
                <a:solidFill>
                  <a:schemeClr val="bg1"/>
                </a:solidFill>
                <a:latin typeface="微软雅黑" panose="020B0503020204020204" charset="-122"/>
                <a:ea typeface="微软雅黑" panose="020B0503020204020204" charset="-122"/>
                <a:cs typeface="+mn-ea"/>
                <a:sym typeface="+mn-lt"/>
              </a:endParaRPr>
            </a:p>
          </p:txBody>
        </p:sp>
        <p:sp>
          <p:nvSpPr>
            <p:cNvPr id="33" name="TextBox 62"/>
            <p:cNvSpPr txBox="1"/>
            <p:nvPr/>
          </p:nvSpPr>
          <p:spPr>
            <a:xfrm>
              <a:off x="5753" y="7374"/>
              <a:ext cx="2327" cy="863"/>
            </a:xfrm>
            <a:prstGeom prst="rect">
              <a:avLst/>
            </a:prstGeom>
            <a:noFill/>
          </p:spPr>
          <p:txBody>
            <a:bodyPr wrap="square" lIns="68580" tIns="34290" rIns="68580" bIns="34290" rtlCol="0">
              <a:spAutoFit/>
            </a:bodyPr>
            <a:p>
              <a:pPr algn="ctr">
                <a:lnSpc>
                  <a:spcPct val="130000"/>
                </a:lnSpc>
              </a:pPr>
              <a:r>
                <a:rPr lang="zh-CN" altLang="en-US" sz="1200" b="1" dirty="0">
                  <a:solidFill>
                    <a:schemeClr val="bg1"/>
                  </a:solidFill>
                  <a:latin typeface="微软雅黑" panose="020B0503020204020204" charset="-122"/>
                  <a:ea typeface="微软雅黑" panose="020B0503020204020204" charset="-122"/>
                  <a:cs typeface="+mn-ea"/>
                  <a:sym typeface="+mn-lt"/>
                </a:rPr>
                <a:t>收益</a:t>
              </a:r>
              <a:endParaRPr lang="zh-CN" altLang="en-US" sz="1200" dirty="0">
                <a:solidFill>
                  <a:schemeClr val="bg1"/>
                </a:solidFill>
                <a:latin typeface="微软雅黑" panose="020B0503020204020204" charset="-122"/>
                <a:ea typeface="微软雅黑" panose="020B0503020204020204" charset="-122"/>
                <a:cs typeface="+mn-ea"/>
                <a:sym typeface="+mn-lt"/>
              </a:endParaRPr>
            </a:p>
            <a:p>
              <a:pPr algn="ctr">
                <a:lnSpc>
                  <a:spcPct val="130000"/>
                </a:lnSpc>
                <a:buClrTx/>
                <a:buSzTx/>
                <a:buNone/>
              </a:pPr>
              <a:r>
                <a:rPr lang="zh-CN" altLang="en-US" sz="1200" b="1" dirty="0">
                  <a:solidFill>
                    <a:schemeClr val="bg1"/>
                  </a:solidFill>
                  <a:latin typeface="微软雅黑" panose="020B0503020204020204" charset="-122"/>
                  <a:ea typeface="微软雅黑" panose="020B0503020204020204" charset="-122"/>
                  <a:cs typeface="+mn-ea"/>
                  <a:sym typeface="+mn-lt"/>
                </a:rPr>
                <a:t>风险</a:t>
              </a:r>
              <a:endParaRPr lang="zh-CN" altLang="en-US" sz="1200" b="1" dirty="0">
                <a:solidFill>
                  <a:schemeClr val="bg1"/>
                </a:solidFill>
                <a:latin typeface="微软雅黑" panose="020B0503020204020204" charset="-122"/>
                <a:ea typeface="微软雅黑" panose="020B0503020204020204" charset="-122"/>
                <a:cs typeface="+mn-ea"/>
                <a:sym typeface="+mn-lt"/>
              </a:endParaRPr>
            </a:p>
          </p:txBody>
        </p:sp>
        <p:sp>
          <p:nvSpPr>
            <p:cNvPr id="40" name="文本框 39"/>
            <p:cNvSpPr txBox="1"/>
            <p:nvPr/>
          </p:nvSpPr>
          <p:spPr>
            <a:xfrm>
              <a:off x="6473" y="5002"/>
              <a:ext cx="782" cy="628"/>
            </a:xfrm>
            <a:prstGeom prst="rect">
              <a:avLst/>
            </a:prstGeom>
            <a:noFill/>
          </p:spPr>
          <p:txBody>
            <a:bodyPr wrap="none" rtlCol="0">
              <a:spAutoFit/>
            </a:bodyPr>
            <a:p>
              <a:r>
                <a:rPr lang="en-US" altLang="zh-CN" sz="2000" b="1">
                  <a:solidFill>
                    <a:srgbClr val="FD9F2F"/>
                  </a:solidFill>
                  <a:latin typeface="微软雅黑" panose="020B0503020204020204" charset="-122"/>
                  <a:ea typeface="微软雅黑" panose="020B0503020204020204" charset="-122"/>
                </a:rPr>
                <a:t>02</a:t>
              </a:r>
              <a:endParaRPr lang="en-US" altLang="zh-CN" sz="2000" b="1">
                <a:solidFill>
                  <a:srgbClr val="FD9F2F"/>
                </a:solidFill>
                <a:latin typeface="微软雅黑" panose="020B0503020204020204" charset="-122"/>
                <a:ea typeface="微软雅黑" panose="020B0503020204020204" charset="-122"/>
              </a:endParaRPr>
            </a:p>
          </p:txBody>
        </p:sp>
      </p:grpSp>
      <p:sp>
        <p:nvSpPr>
          <p:cNvPr id="41" name="矩形 40"/>
          <p:cNvSpPr/>
          <p:nvPr/>
        </p:nvSpPr>
        <p:spPr>
          <a:xfrm>
            <a:off x="593090" y="1443990"/>
            <a:ext cx="2846705" cy="344805"/>
          </a:xfrm>
          <a:prstGeom prst="rect">
            <a:avLst/>
          </a:prstGeom>
          <a:solidFill>
            <a:srgbClr val="FD9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3" name="文本框 102"/>
          <p:cNvSpPr txBox="1"/>
          <p:nvPr/>
        </p:nvSpPr>
        <p:spPr>
          <a:xfrm>
            <a:off x="616585" y="1419225"/>
            <a:ext cx="2799080" cy="398780"/>
          </a:xfrm>
          <a:prstGeom prst="rect">
            <a:avLst/>
          </a:prstGeom>
          <a:noFill/>
          <a:ln w="9525">
            <a:noFill/>
          </a:ln>
        </p:spPr>
        <p:txBody>
          <a:bodyPr wrap="square">
            <a:spAutoFit/>
          </a:bodyPr>
          <a:p>
            <a:pPr indent="0"/>
            <a:r>
              <a:rPr lang="zh-CN" sz="2000" b="1">
                <a:solidFill>
                  <a:schemeClr val="bg1"/>
                </a:solidFill>
                <a:latin typeface="微软雅黑" panose="020B0503020204020204" charset="-122"/>
                <a:ea typeface="微软雅黑" panose="020B0503020204020204" charset="-122"/>
              </a:rPr>
              <a:t>如何参与证券市场投资</a:t>
            </a:r>
            <a:endParaRPr lang="zh-CN" altLang="en-US" sz="2000" b="1">
              <a:solidFill>
                <a:schemeClr val="bg1"/>
              </a:solidFill>
              <a:latin typeface="微软雅黑" panose="020B0503020204020204" charset="-122"/>
              <a:ea typeface="微软雅黑" panose="020B0503020204020204" charset="-122"/>
            </a:endParaRPr>
          </a:p>
        </p:txBody>
      </p:sp>
      <p:sp>
        <p:nvSpPr>
          <p:cNvPr id="58" name="矩形 57"/>
          <p:cNvSpPr/>
          <p:nvPr/>
        </p:nvSpPr>
        <p:spPr>
          <a:xfrm>
            <a:off x="665576" y="264030"/>
            <a:ext cx="28187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4.1</a:t>
            </a:r>
            <a:r>
              <a:rPr lang="zh-CN" altLang="en-US" sz="2800" dirty="0">
                <a:solidFill>
                  <a:srgbClr val="FF9618"/>
                </a:solidFill>
                <a:latin typeface="微软雅黑" panose="020B0503020204020204" charset="-122"/>
                <a:ea typeface="微软雅黑" panose="020B0503020204020204" charset="-122"/>
                <a:sym typeface="+mn-ea"/>
              </a:rPr>
              <a:t>证券市场参与</a:t>
            </a:r>
            <a:endParaRPr lang="zh-CN" altLang="en-US" sz="2800" dirty="0">
              <a:solidFill>
                <a:srgbClr val="FF9618"/>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500" fill="hold">
                                          <p:stCondLst>
                                            <p:cond delay="0"/>
                                          </p:stCondLst>
                                        </p:cTn>
                                        <p:tgtEl>
                                          <p:spTgt spid="43"/>
                                        </p:tgtEl>
                                        <p:attrNameLst>
                                          <p:attrName>style.visibility</p:attrName>
                                        </p:attrNameLst>
                                      </p:cBhvr>
                                      <p:to>
                                        <p:strVal val="visible"/>
                                      </p:to>
                                    </p:set>
                                    <p:animEffect transition="in" filter="circle(i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500" fill="hold">
                                          <p:stCondLst>
                                            <p:cond delay="0"/>
                                          </p:stCondLst>
                                        </p:cTn>
                                        <p:tgtEl>
                                          <p:spTgt spid="44"/>
                                        </p:tgtEl>
                                        <p:attrNameLst>
                                          <p:attrName>style.visibility</p:attrName>
                                        </p:attrNameLst>
                                      </p:cBhvr>
                                      <p:to>
                                        <p:strVal val="visible"/>
                                      </p:to>
                                    </p:set>
                                    <p:animEffect transition="in" filter="circle(i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500" fill="hold">
                                          <p:stCondLst>
                                            <p:cond delay="0"/>
                                          </p:stCondLst>
                                        </p:cTn>
                                        <p:tgtEl>
                                          <p:spTgt spid="45"/>
                                        </p:tgtEl>
                                        <p:attrNameLst>
                                          <p:attrName>style.visibility</p:attrName>
                                        </p:attrNameLst>
                                      </p:cBhvr>
                                      <p:to>
                                        <p:strVal val="visible"/>
                                      </p:to>
                                    </p:set>
                                    <p:animEffect transition="in" filter="circle(i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500" fill="hold">
                                          <p:stCondLst>
                                            <p:cond delay="0"/>
                                          </p:stCondLst>
                                        </p:cTn>
                                        <p:tgtEl>
                                          <p:spTgt spid="46"/>
                                        </p:tgtEl>
                                        <p:attrNameLst>
                                          <p:attrName>style.visibility</p:attrName>
                                        </p:attrNameLst>
                                      </p:cBhvr>
                                      <p:to>
                                        <p:strVal val="visible"/>
                                      </p:to>
                                    </p:set>
                                    <p:animEffect transition="in" filter="circle(in)">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500" fill="hold">
                                          <p:stCondLst>
                                            <p:cond delay="0"/>
                                          </p:stCondLst>
                                        </p:cTn>
                                        <p:tgtEl>
                                          <p:spTgt spid="47"/>
                                        </p:tgtEl>
                                        <p:attrNameLst>
                                          <p:attrName>style.visibility</p:attrName>
                                        </p:attrNameLst>
                                      </p:cBhvr>
                                      <p:to>
                                        <p:strVal val="visible"/>
                                      </p:to>
                                    </p:set>
                                    <p:animEffect transition="in" filter="circle(in)">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
        <p:nvSpPr>
          <p:cNvPr id="104" name="矩形 103"/>
          <p:cNvSpPr/>
          <p:nvPr/>
        </p:nvSpPr>
        <p:spPr>
          <a:xfrm>
            <a:off x="593090" y="1443990"/>
            <a:ext cx="2846705" cy="344805"/>
          </a:xfrm>
          <a:prstGeom prst="rect">
            <a:avLst/>
          </a:prstGeom>
          <a:solidFill>
            <a:srgbClr val="FD9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3" name="文本框 102"/>
          <p:cNvSpPr txBox="1"/>
          <p:nvPr/>
        </p:nvSpPr>
        <p:spPr>
          <a:xfrm>
            <a:off x="735965" y="1417320"/>
            <a:ext cx="5080000" cy="398780"/>
          </a:xfrm>
          <a:prstGeom prst="rect">
            <a:avLst/>
          </a:prstGeom>
          <a:noFill/>
          <a:ln w="9525">
            <a:noFill/>
          </a:ln>
        </p:spPr>
        <p:txBody>
          <a:bodyPr>
            <a:spAutoFit/>
          </a:bodyPr>
          <a:p>
            <a:pPr indent="0"/>
            <a:r>
              <a:rPr lang="zh-CN" sz="2000" b="1">
                <a:solidFill>
                  <a:schemeClr val="bg1"/>
                </a:solidFill>
                <a:latin typeface="微软雅黑" panose="020B0503020204020204" charset="-122"/>
                <a:ea typeface="微软雅黑" panose="020B0503020204020204" charset="-122"/>
              </a:rPr>
              <a:t>证券投资的风险分析</a:t>
            </a:r>
            <a:endParaRPr lang="en-US" altLang="zh-CN" sz="2000" b="1">
              <a:solidFill>
                <a:schemeClr val="bg1"/>
              </a:solidFill>
              <a:latin typeface="微软雅黑" panose="020B0503020204020204" charset="-122"/>
              <a:ea typeface="微软雅黑" panose="020B0503020204020204" charset="-122"/>
            </a:endParaRPr>
          </a:p>
        </p:txBody>
      </p:sp>
      <p:cxnSp>
        <p:nvCxnSpPr>
          <p:cNvPr id="59" name="Straight Connector 96"/>
          <p:cNvCxnSpPr/>
          <p:nvPr/>
        </p:nvCxnSpPr>
        <p:spPr>
          <a:xfrm>
            <a:off x="2740025" y="3529330"/>
            <a:ext cx="559435" cy="0"/>
          </a:xfrm>
          <a:prstGeom prst="line">
            <a:avLst/>
          </a:prstGeom>
          <a:ln w="19050">
            <a:solidFill>
              <a:schemeClr val="bg1">
                <a:lumMod val="50000"/>
              </a:schemeClr>
            </a:solidFill>
            <a:prstDash val="sysDot"/>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60" name="Straight Connector 98"/>
          <p:cNvCxnSpPr/>
          <p:nvPr/>
        </p:nvCxnSpPr>
        <p:spPr>
          <a:xfrm>
            <a:off x="2740025" y="4441825"/>
            <a:ext cx="567690" cy="0"/>
          </a:xfrm>
          <a:prstGeom prst="line">
            <a:avLst/>
          </a:prstGeom>
          <a:ln w="19050">
            <a:solidFill>
              <a:schemeClr val="bg1">
                <a:lumMod val="50000"/>
              </a:schemeClr>
            </a:solidFill>
            <a:prstDash val="sysDot"/>
            <a:headEnd type="none"/>
            <a:tailEnd type="oval" w="lg" len="lg"/>
          </a:ln>
        </p:spPr>
        <p:style>
          <a:lnRef idx="1">
            <a:schemeClr val="accent1"/>
          </a:lnRef>
          <a:fillRef idx="0">
            <a:schemeClr val="accent1"/>
          </a:fillRef>
          <a:effectRef idx="0">
            <a:schemeClr val="accent1"/>
          </a:effectRef>
          <a:fontRef idx="minor">
            <a:schemeClr val="tx1"/>
          </a:fontRef>
        </p:style>
      </p:cxnSp>
      <p:sp>
        <p:nvSpPr>
          <p:cNvPr id="61" name="Freeform 40"/>
          <p:cNvSpPr/>
          <p:nvPr/>
        </p:nvSpPr>
        <p:spPr>
          <a:xfrm>
            <a:off x="1867535" y="3136265"/>
            <a:ext cx="798830" cy="790575"/>
          </a:xfrm>
          <a:custGeom>
            <a:avLst/>
            <a:gdLst>
              <a:gd name="connsiteX0" fmla="*/ 0 w 1193400"/>
              <a:gd name="connsiteY0" fmla="*/ 198904 h 1193400"/>
              <a:gd name="connsiteX1" fmla="*/ 198904 w 1193400"/>
              <a:gd name="connsiteY1" fmla="*/ 0 h 1193400"/>
              <a:gd name="connsiteX2" fmla="*/ 994496 w 1193400"/>
              <a:gd name="connsiteY2" fmla="*/ 0 h 1193400"/>
              <a:gd name="connsiteX3" fmla="*/ 1193400 w 1193400"/>
              <a:gd name="connsiteY3" fmla="*/ 198904 h 1193400"/>
              <a:gd name="connsiteX4" fmla="*/ 1193400 w 1193400"/>
              <a:gd name="connsiteY4" fmla="*/ 994496 h 1193400"/>
              <a:gd name="connsiteX5" fmla="*/ 994496 w 1193400"/>
              <a:gd name="connsiteY5" fmla="*/ 1193400 h 1193400"/>
              <a:gd name="connsiteX6" fmla="*/ 198904 w 1193400"/>
              <a:gd name="connsiteY6" fmla="*/ 1193400 h 1193400"/>
              <a:gd name="connsiteX7" fmla="*/ 0 w 1193400"/>
              <a:gd name="connsiteY7" fmla="*/ 994496 h 1193400"/>
              <a:gd name="connsiteX8" fmla="*/ 0 w 1193400"/>
              <a:gd name="connsiteY8" fmla="*/ 198904 h 119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400" h="1193400">
                <a:moveTo>
                  <a:pt x="0" y="198904"/>
                </a:moveTo>
                <a:cubicBezTo>
                  <a:pt x="0" y="89052"/>
                  <a:pt x="89052" y="0"/>
                  <a:pt x="198904" y="0"/>
                </a:cubicBezTo>
                <a:lnTo>
                  <a:pt x="994496" y="0"/>
                </a:lnTo>
                <a:cubicBezTo>
                  <a:pt x="1104348" y="0"/>
                  <a:pt x="1193400" y="89052"/>
                  <a:pt x="1193400" y="198904"/>
                </a:cubicBezTo>
                <a:lnTo>
                  <a:pt x="1193400" y="994496"/>
                </a:lnTo>
                <a:cubicBezTo>
                  <a:pt x="1193400" y="1104348"/>
                  <a:pt x="1104348" y="1193400"/>
                  <a:pt x="994496" y="1193400"/>
                </a:cubicBezTo>
                <a:lnTo>
                  <a:pt x="198904" y="1193400"/>
                </a:lnTo>
                <a:cubicBezTo>
                  <a:pt x="89052" y="1193400"/>
                  <a:pt x="0" y="1104348"/>
                  <a:pt x="0" y="994496"/>
                </a:cubicBezTo>
                <a:lnTo>
                  <a:pt x="0" y="198904"/>
                </a:lnTo>
                <a:close/>
              </a:path>
            </a:pathLst>
          </a:custGeom>
          <a:solidFill>
            <a:srgbClr val="52657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8747" tIns="168747" rIns="168747" bIns="168747" numCol="1" spcCol="953" anchor="ctr" anchorCtr="0">
            <a:noAutofit/>
          </a:bodyPr>
          <a:lstStyle/>
          <a:p>
            <a:pPr algn="ctr" defTabSz="1289050">
              <a:lnSpc>
                <a:spcPct val="90000"/>
              </a:lnSpc>
              <a:spcBef>
                <a:spcPct val="0"/>
              </a:spcBef>
              <a:spcAft>
                <a:spcPct val="35000"/>
              </a:spcAft>
              <a:defRPr/>
            </a:pPr>
            <a:endParaRPr lang="id-ID" sz="3600" b="1">
              <a:solidFill>
                <a:schemeClr val="tx1">
                  <a:lumMod val="75000"/>
                  <a:lumOff val="25000"/>
                </a:schemeClr>
              </a:solidFill>
              <a:latin typeface="思源黑体 CN Normal" panose="020B0400000000000000" pitchFamily="34" charset="-122"/>
              <a:ea typeface="思源黑体 CN Normal" panose="020B0400000000000000" pitchFamily="34" charset="-122"/>
              <a:cs typeface="+mn-ea"/>
              <a:sym typeface="思源黑体" panose="020B0400000000000000" pitchFamily="34" charset="-122"/>
            </a:endParaRPr>
          </a:p>
        </p:txBody>
      </p:sp>
      <p:sp>
        <p:nvSpPr>
          <p:cNvPr id="62" name="Freeform 42"/>
          <p:cNvSpPr/>
          <p:nvPr/>
        </p:nvSpPr>
        <p:spPr>
          <a:xfrm>
            <a:off x="1867535" y="3987800"/>
            <a:ext cx="798830" cy="790575"/>
          </a:xfrm>
          <a:custGeom>
            <a:avLst/>
            <a:gdLst>
              <a:gd name="connsiteX0" fmla="*/ 0 w 1193400"/>
              <a:gd name="connsiteY0" fmla="*/ 198904 h 1193400"/>
              <a:gd name="connsiteX1" fmla="*/ 198904 w 1193400"/>
              <a:gd name="connsiteY1" fmla="*/ 0 h 1193400"/>
              <a:gd name="connsiteX2" fmla="*/ 994496 w 1193400"/>
              <a:gd name="connsiteY2" fmla="*/ 0 h 1193400"/>
              <a:gd name="connsiteX3" fmla="*/ 1193400 w 1193400"/>
              <a:gd name="connsiteY3" fmla="*/ 198904 h 1193400"/>
              <a:gd name="connsiteX4" fmla="*/ 1193400 w 1193400"/>
              <a:gd name="connsiteY4" fmla="*/ 994496 h 1193400"/>
              <a:gd name="connsiteX5" fmla="*/ 994496 w 1193400"/>
              <a:gd name="connsiteY5" fmla="*/ 1193400 h 1193400"/>
              <a:gd name="connsiteX6" fmla="*/ 198904 w 1193400"/>
              <a:gd name="connsiteY6" fmla="*/ 1193400 h 1193400"/>
              <a:gd name="connsiteX7" fmla="*/ 0 w 1193400"/>
              <a:gd name="connsiteY7" fmla="*/ 994496 h 1193400"/>
              <a:gd name="connsiteX8" fmla="*/ 0 w 1193400"/>
              <a:gd name="connsiteY8" fmla="*/ 198904 h 119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400" h="1193400">
                <a:moveTo>
                  <a:pt x="0" y="198904"/>
                </a:moveTo>
                <a:cubicBezTo>
                  <a:pt x="0" y="89052"/>
                  <a:pt x="89052" y="0"/>
                  <a:pt x="198904" y="0"/>
                </a:cubicBezTo>
                <a:lnTo>
                  <a:pt x="994496" y="0"/>
                </a:lnTo>
                <a:cubicBezTo>
                  <a:pt x="1104348" y="0"/>
                  <a:pt x="1193400" y="89052"/>
                  <a:pt x="1193400" y="198904"/>
                </a:cubicBezTo>
                <a:lnTo>
                  <a:pt x="1193400" y="994496"/>
                </a:lnTo>
                <a:cubicBezTo>
                  <a:pt x="1193400" y="1104348"/>
                  <a:pt x="1104348" y="1193400"/>
                  <a:pt x="994496" y="1193400"/>
                </a:cubicBezTo>
                <a:lnTo>
                  <a:pt x="198904" y="1193400"/>
                </a:lnTo>
                <a:cubicBezTo>
                  <a:pt x="89052" y="1193400"/>
                  <a:pt x="0" y="1104348"/>
                  <a:pt x="0" y="994496"/>
                </a:cubicBezTo>
                <a:lnTo>
                  <a:pt x="0" y="198904"/>
                </a:lnTo>
                <a:close/>
              </a:path>
            </a:pathLst>
          </a:custGeom>
          <a:solidFill>
            <a:srgbClr val="FD9F2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8747" tIns="168747" rIns="168747" bIns="168747" numCol="1" spcCol="953" anchor="ctr" anchorCtr="0">
            <a:noAutofit/>
          </a:bodyPr>
          <a:lstStyle/>
          <a:p>
            <a:pPr algn="ctr" defTabSz="1289050">
              <a:lnSpc>
                <a:spcPct val="90000"/>
              </a:lnSpc>
              <a:spcBef>
                <a:spcPct val="0"/>
              </a:spcBef>
              <a:spcAft>
                <a:spcPct val="35000"/>
              </a:spcAft>
              <a:defRPr/>
            </a:pPr>
            <a:endParaRPr lang="id-ID" sz="3600" b="1">
              <a:solidFill>
                <a:schemeClr val="tx1">
                  <a:lumMod val="75000"/>
                  <a:lumOff val="25000"/>
                </a:schemeClr>
              </a:solidFill>
              <a:latin typeface="思源黑体 CN Normal" panose="020B0400000000000000" pitchFamily="34" charset="-122"/>
              <a:ea typeface="思源黑体 CN Normal" panose="020B0400000000000000" pitchFamily="34" charset="-122"/>
              <a:cs typeface="+mn-ea"/>
              <a:sym typeface="思源黑体" panose="020B0400000000000000" pitchFamily="34" charset="-122"/>
            </a:endParaRPr>
          </a:p>
        </p:txBody>
      </p:sp>
      <p:grpSp>
        <p:nvGrpSpPr>
          <p:cNvPr id="63" name="Group 26"/>
          <p:cNvGrpSpPr/>
          <p:nvPr/>
        </p:nvGrpSpPr>
        <p:grpSpPr>
          <a:xfrm rot="0">
            <a:off x="2133600" y="4251960"/>
            <a:ext cx="266065" cy="261620"/>
            <a:chOff x="1979613" y="3067051"/>
            <a:chExt cx="231775" cy="230188"/>
          </a:xfrm>
          <a:solidFill>
            <a:schemeClr val="bg1"/>
          </a:solidFill>
        </p:grpSpPr>
        <p:sp>
          <p:nvSpPr>
            <p:cNvPr id="64" name="Freeform 38"/>
            <p:cNvSpPr>
              <a:spLocks noEditPoints="1"/>
            </p:cNvSpPr>
            <p:nvPr/>
          </p:nvSpPr>
          <p:spPr bwMode="auto">
            <a:xfrm>
              <a:off x="1979613" y="3067051"/>
              <a:ext cx="231775" cy="230188"/>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4 w 122"/>
                <a:gd name="T11" fmla="*/ 109 h 122"/>
                <a:gd name="T12" fmla="*/ 64 w 122"/>
                <a:gd name="T13" fmla="*/ 102 h 122"/>
                <a:gd name="T14" fmla="*/ 57 w 122"/>
                <a:gd name="T15" fmla="*/ 102 h 122"/>
                <a:gd name="T16" fmla="*/ 57 w 122"/>
                <a:gd name="T17" fmla="*/ 109 h 122"/>
                <a:gd name="T18" fmla="*/ 29 w 122"/>
                <a:gd name="T19" fmla="*/ 97 h 122"/>
                <a:gd name="T20" fmla="*/ 28 w 122"/>
                <a:gd name="T21" fmla="*/ 97 h 122"/>
                <a:gd name="T22" fmla="*/ 27 w 122"/>
                <a:gd name="T23" fmla="*/ 95 h 122"/>
                <a:gd name="T24" fmla="*/ 25 w 122"/>
                <a:gd name="T25" fmla="*/ 93 h 122"/>
                <a:gd name="T26" fmla="*/ 24 w 122"/>
                <a:gd name="T27" fmla="*/ 93 h 122"/>
                <a:gd name="T28" fmla="*/ 13 w 122"/>
                <a:gd name="T29" fmla="*/ 65 h 122"/>
                <a:gd name="T30" fmla="*/ 20 w 122"/>
                <a:gd name="T31" fmla="*/ 65 h 122"/>
                <a:gd name="T32" fmla="*/ 20 w 122"/>
                <a:gd name="T33" fmla="*/ 58 h 122"/>
                <a:gd name="T34" fmla="*/ 13 w 122"/>
                <a:gd name="T35" fmla="*/ 58 h 122"/>
                <a:gd name="T36" fmla="*/ 57 w 122"/>
                <a:gd name="T37" fmla="*/ 13 h 122"/>
                <a:gd name="T38" fmla="*/ 57 w 122"/>
                <a:gd name="T39" fmla="*/ 20 h 122"/>
                <a:gd name="T40" fmla="*/ 64 w 122"/>
                <a:gd name="T41" fmla="*/ 20 h 122"/>
                <a:gd name="T42" fmla="*/ 64 w 122"/>
                <a:gd name="T43" fmla="*/ 13 h 122"/>
                <a:gd name="T44" fmla="*/ 83 w 122"/>
                <a:gd name="T45" fmla="*/ 18 h 122"/>
                <a:gd name="T46" fmla="*/ 83 w 122"/>
                <a:gd name="T47" fmla="*/ 19 h 122"/>
                <a:gd name="T48" fmla="*/ 86 w 122"/>
                <a:gd name="T49" fmla="*/ 21 h 122"/>
                <a:gd name="T50" fmla="*/ 87 w 122"/>
                <a:gd name="T51" fmla="*/ 21 h 122"/>
                <a:gd name="T52" fmla="*/ 90 w 122"/>
                <a:gd name="T53" fmla="*/ 23 h 122"/>
                <a:gd name="T54" fmla="*/ 91 w 122"/>
                <a:gd name="T55" fmla="*/ 24 h 122"/>
                <a:gd name="T56" fmla="*/ 93 w 122"/>
                <a:gd name="T57" fmla="*/ 26 h 122"/>
                <a:gd name="T58" fmla="*/ 94 w 122"/>
                <a:gd name="T59" fmla="*/ 27 h 122"/>
                <a:gd name="T60" fmla="*/ 96 w 122"/>
                <a:gd name="T61" fmla="*/ 29 h 122"/>
                <a:gd name="T62" fmla="*/ 98 w 122"/>
                <a:gd name="T63" fmla="*/ 31 h 122"/>
                <a:gd name="T64" fmla="*/ 99 w 122"/>
                <a:gd name="T65" fmla="*/ 32 h 122"/>
                <a:gd name="T66" fmla="*/ 101 w 122"/>
                <a:gd name="T67" fmla="*/ 35 h 122"/>
                <a:gd name="T68" fmla="*/ 101 w 122"/>
                <a:gd name="T69" fmla="*/ 36 h 122"/>
                <a:gd name="T70" fmla="*/ 103 w 122"/>
                <a:gd name="T71" fmla="*/ 39 h 122"/>
                <a:gd name="T72" fmla="*/ 103 w 122"/>
                <a:gd name="T73" fmla="*/ 39 h 122"/>
                <a:gd name="T74" fmla="*/ 108 w 122"/>
                <a:gd name="T75" fmla="*/ 58 h 122"/>
                <a:gd name="T76" fmla="*/ 102 w 122"/>
                <a:gd name="T77" fmla="*/ 58 h 122"/>
                <a:gd name="T78" fmla="*/ 102 w 122"/>
                <a:gd name="T79" fmla="*/ 65 h 122"/>
                <a:gd name="T80" fmla="*/ 108 w 122"/>
                <a:gd name="T81" fmla="*/ 65 h 122"/>
                <a:gd name="T82" fmla="*/ 64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grpFill/>
            <a:ln w="9525">
              <a:noFill/>
              <a:round/>
            </a:ln>
          </p:spPr>
          <p:txBody>
            <a:bodyPr vert="horz" wrap="square" lIns="121920" tIns="60960" rIns="121920" bIns="60960" numCol="1" anchor="t" anchorCtr="0" compatLnSpc="1"/>
            <a:lstStyle/>
            <a:p>
              <a:pPr>
                <a:defRPr/>
              </a:pPr>
              <a:endParaRPr lang="en-US" sz="3200" b="1">
                <a:solidFill>
                  <a:schemeClr val="tx1">
                    <a:lumMod val="75000"/>
                    <a:lumOff val="25000"/>
                  </a:schemeClr>
                </a:solidFill>
                <a:latin typeface="思源黑体 CN Normal" panose="020B0400000000000000" pitchFamily="34" charset="-122"/>
                <a:ea typeface="思源黑体 CN Normal" panose="020B0400000000000000" pitchFamily="34" charset="-122"/>
                <a:cs typeface="+mn-ea"/>
                <a:sym typeface="思源黑体" panose="020B0400000000000000" pitchFamily="34" charset="-122"/>
              </a:endParaRPr>
            </a:p>
          </p:txBody>
        </p:sp>
        <p:sp>
          <p:nvSpPr>
            <p:cNvPr id="65" name="Freeform 39"/>
            <p:cNvSpPr>
              <a:spLocks noEditPoints="1"/>
            </p:cNvSpPr>
            <p:nvPr/>
          </p:nvSpPr>
          <p:spPr bwMode="auto">
            <a:xfrm>
              <a:off x="2063750" y="3125788"/>
              <a:ext cx="69850" cy="98425"/>
            </a:xfrm>
            <a:custGeom>
              <a:avLst/>
              <a:gdLst>
                <a:gd name="T0" fmla="*/ 9 w 36"/>
                <a:gd name="T1" fmla="*/ 29 h 52"/>
                <a:gd name="T2" fmla="*/ 9 w 36"/>
                <a:gd name="T3" fmla="*/ 29 h 52"/>
                <a:gd name="T4" fmla="*/ 0 w 36"/>
                <a:gd name="T5" fmla="*/ 52 h 52"/>
                <a:gd name="T6" fmla="*/ 20 w 36"/>
                <a:gd name="T7" fmla="*/ 36 h 52"/>
                <a:gd name="T8" fmla="*/ 20 w 36"/>
                <a:gd name="T9" fmla="*/ 36 h 52"/>
                <a:gd name="T10" fmla="*/ 22 w 36"/>
                <a:gd name="T11" fmla="*/ 32 h 52"/>
                <a:gd name="T12" fmla="*/ 36 w 36"/>
                <a:gd name="T13" fmla="*/ 0 h 52"/>
                <a:gd name="T14" fmla="*/ 11 w 36"/>
                <a:gd name="T15" fmla="*/ 25 h 52"/>
                <a:gd name="T16" fmla="*/ 9 w 36"/>
                <a:gd name="T17" fmla="*/ 29 h 52"/>
                <a:gd name="T18" fmla="*/ 16 w 36"/>
                <a:gd name="T19" fmla="*/ 27 h 52"/>
                <a:gd name="T20" fmla="*/ 19 w 36"/>
                <a:gd name="T21" fmla="*/ 30 h 52"/>
                <a:gd name="T22" fmla="*/ 16 w 36"/>
                <a:gd name="T23" fmla="*/ 33 h 52"/>
                <a:gd name="T24" fmla="*/ 13 w 36"/>
                <a:gd name="T25" fmla="*/ 30 h 52"/>
                <a:gd name="T26" fmla="*/ 16 w 36"/>
                <a:gd name="T27"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grpFill/>
            <a:ln w="9525">
              <a:noFill/>
              <a:round/>
            </a:ln>
          </p:spPr>
          <p:txBody>
            <a:bodyPr vert="horz" wrap="square" lIns="121920" tIns="60960" rIns="121920" bIns="60960" numCol="1" anchor="t" anchorCtr="0" compatLnSpc="1"/>
            <a:lstStyle/>
            <a:p>
              <a:pPr>
                <a:defRPr/>
              </a:pPr>
              <a:endParaRPr lang="en-US" sz="3200" b="1">
                <a:solidFill>
                  <a:schemeClr val="tx1">
                    <a:lumMod val="75000"/>
                    <a:lumOff val="25000"/>
                  </a:schemeClr>
                </a:solidFill>
                <a:latin typeface="思源黑体 CN Normal" panose="020B0400000000000000" pitchFamily="34" charset="-122"/>
                <a:ea typeface="思源黑体 CN Normal" panose="020B0400000000000000" pitchFamily="34" charset="-122"/>
                <a:cs typeface="+mn-ea"/>
                <a:sym typeface="思源黑体" panose="020B0400000000000000" pitchFamily="34" charset="-122"/>
              </a:endParaRPr>
            </a:p>
          </p:txBody>
        </p:sp>
        <p:sp>
          <p:nvSpPr>
            <p:cNvPr id="66" name="Oval 40"/>
            <p:cNvSpPr>
              <a:spLocks noChangeArrowheads="1"/>
            </p:cNvSpPr>
            <p:nvPr/>
          </p:nvSpPr>
          <p:spPr bwMode="auto">
            <a:xfrm>
              <a:off x="2090738" y="3179763"/>
              <a:ext cx="6350" cy="6350"/>
            </a:xfrm>
            <a:prstGeom prst="ellipse">
              <a:avLst/>
            </a:prstGeom>
            <a:grpFill/>
            <a:ln w="9525">
              <a:noFill/>
              <a:round/>
            </a:ln>
          </p:spPr>
          <p:txBody>
            <a:bodyPr vert="horz" wrap="square" lIns="121920" tIns="60960" rIns="121920" bIns="60960" numCol="1" anchor="t" anchorCtr="0" compatLnSpc="1"/>
            <a:lstStyle/>
            <a:p>
              <a:pPr>
                <a:defRPr/>
              </a:pPr>
              <a:endParaRPr lang="en-US" sz="3200" b="1">
                <a:solidFill>
                  <a:schemeClr val="tx1">
                    <a:lumMod val="75000"/>
                    <a:lumOff val="25000"/>
                  </a:schemeClr>
                </a:solidFill>
                <a:latin typeface="思源黑体 CN Normal" panose="020B0400000000000000" pitchFamily="34" charset="-122"/>
                <a:ea typeface="思源黑体 CN Normal" panose="020B0400000000000000" pitchFamily="34" charset="-122"/>
                <a:cs typeface="+mn-ea"/>
                <a:sym typeface="思源黑体" panose="020B0400000000000000" pitchFamily="34" charset="-122"/>
              </a:endParaRPr>
            </a:p>
          </p:txBody>
        </p:sp>
      </p:grpSp>
      <p:grpSp>
        <p:nvGrpSpPr>
          <p:cNvPr id="68" name="Group 30"/>
          <p:cNvGrpSpPr/>
          <p:nvPr/>
        </p:nvGrpSpPr>
        <p:grpSpPr>
          <a:xfrm rot="0">
            <a:off x="2157095" y="3406140"/>
            <a:ext cx="219075" cy="208915"/>
            <a:chOff x="4616450" y="1549401"/>
            <a:chExt cx="215900" cy="207963"/>
          </a:xfrm>
          <a:solidFill>
            <a:schemeClr val="bg1"/>
          </a:solidFill>
        </p:grpSpPr>
        <p:sp>
          <p:nvSpPr>
            <p:cNvPr id="69" name="Freeform 6"/>
            <p:cNvSpPr>
              <a:spLocks noEditPoints="1"/>
            </p:cNvSpPr>
            <p:nvPr/>
          </p:nvSpPr>
          <p:spPr bwMode="auto">
            <a:xfrm>
              <a:off x="4616450" y="1549401"/>
              <a:ext cx="215900" cy="207963"/>
            </a:xfrm>
            <a:custGeom>
              <a:avLst/>
              <a:gdLst>
                <a:gd name="T0" fmla="*/ 124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39 w 133"/>
                <a:gd name="T13" fmla="*/ 118 h 127"/>
                <a:gd name="T14" fmla="*/ 39 w 133"/>
                <a:gd name="T15" fmla="*/ 127 h 127"/>
                <a:gd name="T16" fmla="*/ 53 w 133"/>
                <a:gd name="T17" fmla="*/ 127 h 127"/>
                <a:gd name="T18" fmla="*/ 80 w 133"/>
                <a:gd name="T19" fmla="*/ 127 h 127"/>
                <a:gd name="T20" fmla="*/ 93 w 133"/>
                <a:gd name="T21" fmla="*/ 127 h 127"/>
                <a:gd name="T22" fmla="*/ 93 w 133"/>
                <a:gd name="T23" fmla="*/ 118 h 127"/>
                <a:gd name="T24" fmla="*/ 80 w 133"/>
                <a:gd name="T25" fmla="*/ 100 h 127"/>
                <a:gd name="T26" fmla="*/ 124 w 133"/>
                <a:gd name="T27" fmla="*/ 100 h 127"/>
                <a:gd name="T28" fmla="*/ 133 w 133"/>
                <a:gd name="T29" fmla="*/ 91 h 127"/>
                <a:gd name="T30" fmla="*/ 133 w 133"/>
                <a:gd name="T31" fmla="*/ 9 h 127"/>
                <a:gd name="T32" fmla="*/ 124 w 133"/>
                <a:gd name="T33" fmla="*/ 0 h 127"/>
                <a:gd name="T34" fmla="*/ 59 w 133"/>
                <a:gd name="T35" fmla="*/ 89 h 127"/>
                <a:gd name="T36" fmla="*/ 67 w 133"/>
                <a:gd name="T37" fmla="*/ 82 h 127"/>
                <a:gd name="T38" fmla="*/ 75 w 133"/>
                <a:gd name="T39" fmla="*/ 89 h 127"/>
                <a:gd name="T40" fmla="*/ 67 w 133"/>
                <a:gd name="T41" fmla="*/ 97 h 127"/>
                <a:gd name="T42" fmla="*/ 59 w 133"/>
                <a:gd name="T43" fmla="*/ 89 h 127"/>
                <a:gd name="T44" fmla="*/ 123 w 133"/>
                <a:gd name="T45" fmla="*/ 79 h 127"/>
                <a:gd name="T46" fmla="*/ 9 w 133"/>
                <a:gd name="T47" fmla="*/ 79 h 127"/>
                <a:gd name="T48" fmla="*/ 9 w 133"/>
                <a:gd name="T49" fmla="*/ 10 h 127"/>
                <a:gd name="T50" fmla="*/ 123 w 133"/>
                <a:gd name="T51" fmla="*/ 10 h 127"/>
                <a:gd name="T52" fmla="*/ 123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grpFill/>
            <a:ln w="9525">
              <a:noFill/>
              <a:round/>
            </a:ln>
          </p:spPr>
          <p:txBody>
            <a:bodyPr vert="horz" wrap="square" lIns="121920" tIns="60960" rIns="121920" bIns="60960" numCol="1" anchor="t" anchorCtr="0" compatLnSpc="1"/>
            <a:lstStyle/>
            <a:p>
              <a:pPr>
                <a:defRPr/>
              </a:pPr>
              <a:endParaRPr lang="en-US" sz="3200" b="1">
                <a:solidFill>
                  <a:schemeClr val="tx1">
                    <a:lumMod val="75000"/>
                    <a:lumOff val="25000"/>
                  </a:schemeClr>
                </a:solidFill>
                <a:latin typeface="思源黑体 CN Normal" panose="020B0400000000000000" pitchFamily="34" charset="-122"/>
                <a:ea typeface="思源黑体 CN Normal" panose="020B0400000000000000" pitchFamily="34" charset="-122"/>
                <a:cs typeface="+mn-ea"/>
                <a:sym typeface="思源黑体" panose="020B0400000000000000" pitchFamily="34" charset="-122"/>
              </a:endParaRPr>
            </a:p>
          </p:txBody>
        </p:sp>
        <p:sp>
          <p:nvSpPr>
            <p:cNvPr id="70" name="Oval 7"/>
            <p:cNvSpPr>
              <a:spLocks noChangeArrowheads="1"/>
            </p:cNvSpPr>
            <p:nvPr/>
          </p:nvSpPr>
          <p:spPr bwMode="auto">
            <a:xfrm>
              <a:off x="4718050" y="1685926"/>
              <a:ext cx="15875" cy="17463"/>
            </a:xfrm>
            <a:prstGeom prst="ellipse">
              <a:avLst/>
            </a:prstGeom>
            <a:grpFill/>
            <a:ln w="9525">
              <a:noFill/>
              <a:round/>
            </a:ln>
          </p:spPr>
          <p:txBody>
            <a:bodyPr vert="horz" wrap="square" lIns="121920" tIns="60960" rIns="121920" bIns="60960" numCol="1" anchor="t" anchorCtr="0" compatLnSpc="1"/>
            <a:lstStyle/>
            <a:p>
              <a:pPr>
                <a:defRPr/>
              </a:pPr>
              <a:endParaRPr lang="en-US" sz="3200" b="1">
                <a:solidFill>
                  <a:schemeClr val="tx1">
                    <a:lumMod val="75000"/>
                    <a:lumOff val="25000"/>
                  </a:schemeClr>
                </a:solidFill>
                <a:latin typeface="思源黑体 CN Normal" panose="020B0400000000000000" pitchFamily="34" charset="-122"/>
                <a:ea typeface="思源黑体 CN Normal" panose="020B0400000000000000" pitchFamily="34" charset="-122"/>
                <a:cs typeface="+mn-ea"/>
                <a:sym typeface="思源黑体" panose="020B0400000000000000" pitchFamily="34" charset="-122"/>
              </a:endParaRPr>
            </a:p>
          </p:txBody>
        </p:sp>
      </p:grpSp>
      <p:sp>
        <p:nvSpPr>
          <p:cNvPr id="72" name="文本框 6"/>
          <p:cNvSpPr txBox="1"/>
          <p:nvPr>
            <p:custDataLst>
              <p:tags r:id="rId2"/>
            </p:custDataLst>
          </p:nvPr>
        </p:nvSpPr>
        <p:spPr>
          <a:xfrm>
            <a:off x="3507740" y="3360420"/>
            <a:ext cx="1495425" cy="337185"/>
          </a:xfrm>
          <a:prstGeom prst="rect">
            <a:avLst/>
          </a:prstGeom>
          <a:noFill/>
        </p:spPr>
        <p:txBody>
          <a:bodyPr wrap="square" rtlCol="0">
            <a:spAutoFit/>
          </a:bodyPr>
          <a:lstStyle/>
          <a:p>
            <a:pPr algn="ctr">
              <a:buClrTx/>
              <a:buSzTx/>
              <a:buFontTx/>
            </a:pPr>
            <a:r>
              <a:rPr lang="zh-CN" altLang="en-US" sz="1600" b="1" dirty="0">
                <a:solidFill>
                  <a:schemeClr val="tx1"/>
                </a:solidFill>
                <a:latin typeface="微软雅黑" panose="020B0503020204020204" charset="-122"/>
                <a:ea typeface="微软雅黑" panose="020B0503020204020204" charset="-122"/>
                <a:cs typeface="+mn-ea"/>
                <a:sym typeface="思源黑体" panose="020B0400000000000000" pitchFamily="34" charset="-122"/>
              </a:rPr>
              <a:t>系统性风险</a:t>
            </a:r>
            <a:endParaRPr lang="zh-CN" altLang="en-US" sz="1600" b="1" dirty="0">
              <a:solidFill>
                <a:schemeClr val="tx1"/>
              </a:solidFill>
              <a:latin typeface="微软雅黑" panose="020B0503020204020204" charset="-122"/>
              <a:ea typeface="微软雅黑" panose="020B0503020204020204" charset="-122"/>
              <a:cs typeface="+mn-ea"/>
              <a:sym typeface="思源黑体" panose="020B0400000000000000" pitchFamily="34" charset="-122"/>
            </a:endParaRPr>
          </a:p>
        </p:txBody>
      </p:sp>
      <p:sp>
        <p:nvSpPr>
          <p:cNvPr id="75" name="文本框 6"/>
          <p:cNvSpPr txBox="1"/>
          <p:nvPr>
            <p:custDataLst>
              <p:tags r:id="rId3"/>
            </p:custDataLst>
          </p:nvPr>
        </p:nvSpPr>
        <p:spPr>
          <a:xfrm>
            <a:off x="3382010" y="4251960"/>
            <a:ext cx="1758950" cy="337185"/>
          </a:xfrm>
          <a:prstGeom prst="rect">
            <a:avLst/>
          </a:prstGeom>
          <a:noFill/>
        </p:spPr>
        <p:txBody>
          <a:bodyPr wrap="square" rtlCol="0">
            <a:spAutoFit/>
          </a:bodyPr>
          <a:lstStyle/>
          <a:p>
            <a:pPr algn="ctr">
              <a:buClrTx/>
              <a:buSzTx/>
              <a:buFontTx/>
            </a:pPr>
            <a:r>
              <a:rPr lang="zh-CN" altLang="en-US" sz="1600" b="1" dirty="0">
                <a:latin typeface="微软雅黑" panose="020B0503020204020204" charset="-122"/>
                <a:ea typeface="微软雅黑" panose="020B0503020204020204" charset="-122"/>
                <a:cs typeface="+mn-ea"/>
                <a:sym typeface="思源黑体" panose="020B0400000000000000" pitchFamily="34" charset="-122"/>
              </a:rPr>
              <a:t>非系统性风险</a:t>
            </a:r>
            <a:endParaRPr lang="zh-CN" altLang="en-US" sz="1600" b="1" dirty="0">
              <a:latin typeface="微软雅黑" panose="020B0503020204020204" charset="-122"/>
              <a:ea typeface="微软雅黑" panose="020B0503020204020204" charset="-122"/>
              <a:cs typeface="+mn-ea"/>
              <a:sym typeface="思源黑体" panose="020B0400000000000000" pitchFamily="34" charset="-122"/>
            </a:endParaRPr>
          </a:p>
        </p:txBody>
      </p:sp>
      <p:cxnSp>
        <p:nvCxnSpPr>
          <p:cNvPr id="78" name="直接连接符 77"/>
          <p:cNvCxnSpPr/>
          <p:nvPr/>
        </p:nvCxnSpPr>
        <p:spPr>
          <a:xfrm>
            <a:off x="6135127" y="1887312"/>
            <a:ext cx="0" cy="39135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椭圆 78"/>
          <p:cNvSpPr/>
          <p:nvPr/>
        </p:nvSpPr>
        <p:spPr>
          <a:xfrm>
            <a:off x="5665620" y="3487763"/>
            <a:ext cx="957758" cy="957752"/>
          </a:xfrm>
          <a:prstGeom prst="ellipse">
            <a:avLst/>
          </a:prstGeom>
          <a:solidFill>
            <a:schemeClr val="bg1">
              <a:lumMod val="75000"/>
            </a:schemeClr>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940">
              <a:latin typeface="+mn-ea"/>
              <a:cs typeface="+mn-ea"/>
              <a:sym typeface="Arial" panose="020B0604020202020204" pitchFamily="34" charset="0"/>
            </a:endParaRPr>
          </a:p>
        </p:txBody>
      </p:sp>
      <p:sp>
        <p:nvSpPr>
          <p:cNvPr id="80" name="TextBox 7"/>
          <p:cNvSpPr txBox="1"/>
          <p:nvPr/>
        </p:nvSpPr>
        <p:spPr>
          <a:xfrm>
            <a:off x="5697461" y="3701031"/>
            <a:ext cx="894080" cy="521970"/>
          </a:xfrm>
          <a:prstGeom prst="rect">
            <a:avLst/>
          </a:prstGeom>
          <a:noFill/>
        </p:spPr>
        <p:txBody>
          <a:bodyPr wrap="none" rtlCol="0" anchor="ctr">
            <a:spAutoFit/>
          </a:bodyPr>
          <a:p>
            <a:pPr algn="ctr"/>
            <a:r>
              <a:rPr lang="zh-CN" altLang="en-US" sz="2800" b="1" dirty="0">
                <a:solidFill>
                  <a:schemeClr val="bg1"/>
                </a:solidFill>
                <a:latin typeface="微软雅黑" panose="020B0503020204020204" charset="-122"/>
                <a:ea typeface="微软雅黑" panose="020B0503020204020204" charset="-122"/>
                <a:cs typeface="+mn-ea"/>
                <a:sym typeface="Arial" panose="020B0604020202020204" pitchFamily="34" charset="0"/>
              </a:rPr>
              <a:t>风险</a:t>
            </a:r>
            <a:endParaRPr lang="zh-CN" altLang="en-US" sz="2800" b="1"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grpSp>
        <p:nvGrpSpPr>
          <p:cNvPr id="87" name="组合 86"/>
          <p:cNvGrpSpPr/>
          <p:nvPr/>
        </p:nvGrpSpPr>
        <p:grpSpPr>
          <a:xfrm rot="0">
            <a:off x="9638030" y="2353310"/>
            <a:ext cx="720090" cy="720090"/>
            <a:chOff x="4954" y="5255"/>
            <a:chExt cx="1688" cy="1690"/>
          </a:xfrm>
        </p:grpSpPr>
        <p:sp>
          <p:nvSpPr>
            <p:cNvPr id="143" name="Oval 20"/>
            <p:cNvSpPr>
              <a:spLocks noChangeArrowheads="1"/>
            </p:cNvSpPr>
            <p:nvPr/>
          </p:nvSpPr>
          <p:spPr bwMode="auto">
            <a:xfrm>
              <a:off x="4954" y="5255"/>
              <a:ext cx="1688" cy="1690"/>
            </a:xfrm>
            <a:prstGeom prst="ellipse">
              <a:avLst/>
            </a:prstGeom>
            <a:solidFill>
              <a:srgbClr val="FD9F2F"/>
            </a:solidFill>
            <a:ln>
              <a:noFill/>
            </a:ln>
          </p:spPr>
          <p:txBody>
            <a:bodyPr vert="horz" wrap="square" lIns="91440" tIns="45720" rIns="91440" bIns="45720" numCol="1" anchor="t" anchorCtr="0" compatLnSpc="1"/>
            <a:p>
              <a:endParaRPr lang="en-US"/>
            </a:p>
          </p:txBody>
        </p:sp>
        <p:sp>
          <p:nvSpPr>
            <p:cNvPr id="157" name="Freeform 179"/>
            <p:cNvSpPr>
              <a:spLocks noEditPoints="1"/>
            </p:cNvSpPr>
            <p:nvPr/>
          </p:nvSpPr>
          <p:spPr bwMode="auto">
            <a:xfrm>
              <a:off x="5444" y="5744"/>
              <a:ext cx="708" cy="711"/>
            </a:xfrm>
            <a:custGeom>
              <a:avLst/>
              <a:gdLst/>
              <a:ahLst/>
              <a:cxnLst>
                <a:cxn ang="0">
                  <a:pos x="140" y="116"/>
                </a:cxn>
                <a:cxn ang="0">
                  <a:pos x="140" y="0"/>
                </a:cxn>
                <a:cxn ang="0">
                  <a:pos x="256" y="116"/>
                </a:cxn>
                <a:cxn ang="0">
                  <a:pos x="140" y="116"/>
                </a:cxn>
                <a:cxn ang="0">
                  <a:pos x="116" y="256"/>
                </a:cxn>
                <a:cxn ang="0">
                  <a:pos x="0" y="140"/>
                </a:cxn>
                <a:cxn ang="0">
                  <a:pos x="116" y="24"/>
                </a:cxn>
                <a:cxn ang="0">
                  <a:pos x="116" y="140"/>
                </a:cxn>
                <a:cxn ang="0">
                  <a:pos x="232" y="140"/>
                </a:cxn>
                <a:cxn ang="0">
                  <a:pos x="116" y="256"/>
                </a:cxn>
              </a:cxnLst>
              <a:rect l="0" t="0" r="r" b="b"/>
              <a:pathLst>
                <a:path w="256" h="256">
                  <a:moveTo>
                    <a:pt x="140" y="116"/>
                  </a:moveTo>
                  <a:cubicBezTo>
                    <a:pt x="140" y="0"/>
                    <a:pt x="140" y="0"/>
                    <a:pt x="140" y="0"/>
                  </a:cubicBezTo>
                  <a:cubicBezTo>
                    <a:pt x="204" y="0"/>
                    <a:pt x="256" y="52"/>
                    <a:pt x="256" y="116"/>
                  </a:cubicBezTo>
                  <a:lnTo>
                    <a:pt x="140" y="116"/>
                  </a:lnTo>
                  <a:close/>
                  <a:moveTo>
                    <a:pt x="116" y="256"/>
                  </a:moveTo>
                  <a:cubicBezTo>
                    <a:pt x="52" y="256"/>
                    <a:pt x="0" y="204"/>
                    <a:pt x="0" y="140"/>
                  </a:cubicBezTo>
                  <a:cubicBezTo>
                    <a:pt x="0" y="76"/>
                    <a:pt x="52" y="24"/>
                    <a:pt x="116" y="24"/>
                  </a:cubicBezTo>
                  <a:cubicBezTo>
                    <a:pt x="116" y="140"/>
                    <a:pt x="116" y="140"/>
                    <a:pt x="116" y="140"/>
                  </a:cubicBezTo>
                  <a:cubicBezTo>
                    <a:pt x="232" y="140"/>
                    <a:pt x="232" y="140"/>
                    <a:pt x="232" y="140"/>
                  </a:cubicBezTo>
                  <a:cubicBezTo>
                    <a:pt x="232" y="204"/>
                    <a:pt x="180" y="256"/>
                    <a:pt x="116" y="256"/>
                  </a:cubicBezTo>
                </a:path>
              </a:pathLst>
            </a:custGeom>
            <a:solidFill>
              <a:schemeClr val="bg1"/>
            </a:solidFill>
            <a:ln w="9525">
              <a:noFill/>
              <a:round/>
            </a:ln>
          </p:spPr>
          <p:txBody>
            <a:bodyPr vert="horz" wrap="square" lIns="91440" tIns="45720" rIns="91440" bIns="45720" numCol="1" anchor="t" anchorCtr="0" compatLnSpc="1"/>
            <a:p>
              <a:endParaRPr lang="en-US"/>
            </a:p>
          </p:txBody>
        </p:sp>
      </p:grpSp>
      <p:grpSp>
        <p:nvGrpSpPr>
          <p:cNvPr id="90" name="组合 89"/>
          <p:cNvGrpSpPr/>
          <p:nvPr/>
        </p:nvGrpSpPr>
        <p:grpSpPr>
          <a:xfrm rot="0">
            <a:off x="9646920" y="5221605"/>
            <a:ext cx="720090" cy="720090"/>
            <a:chOff x="16430" y="5256"/>
            <a:chExt cx="1690" cy="1690"/>
          </a:xfrm>
        </p:grpSpPr>
        <p:sp>
          <p:nvSpPr>
            <p:cNvPr id="146" name="Oval 18"/>
            <p:cNvSpPr>
              <a:spLocks noChangeArrowheads="1"/>
            </p:cNvSpPr>
            <p:nvPr/>
          </p:nvSpPr>
          <p:spPr bwMode="auto">
            <a:xfrm>
              <a:off x="16430" y="5256"/>
              <a:ext cx="1690" cy="1690"/>
            </a:xfrm>
            <a:prstGeom prst="ellipse">
              <a:avLst/>
            </a:prstGeom>
            <a:solidFill>
              <a:srgbClr val="526573"/>
            </a:solidFill>
            <a:ln>
              <a:noFill/>
            </a:ln>
          </p:spPr>
          <p:txBody>
            <a:bodyPr vert="horz" wrap="square" lIns="91440" tIns="45720" rIns="91440" bIns="45720" numCol="1" anchor="t" anchorCtr="0" compatLnSpc="1"/>
            <a:p>
              <a:endParaRPr lang="en-US" dirty="0"/>
            </a:p>
          </p:txBody>
        </p:sp>
        <p:sp>
          <p:nvSpPr>
            <p:cNvPr id="158" name="Freeform 181"/>
            <p:cNvSpPr>
              <a:spLocks noEditPoints="1"/>
            </p:cNvSpPr>
            <p:nvPr/>
          </p:nvSpPr>
          <p:spPr bwMode="auto">
            <a:xfrm>
              <a:off x="16920" y="5764"/>
              <a:ext cx="711" cy="674"/>
            </a:xfrm>
            <a:custGeom>
              <a:avLst/>
              <a:gdLst/>
              <a:ahLst/>
              <a:cxnLst>
                <a:cxn ang="0">
                  <a:pos x="246" y="76"/>
                </a:cxn>
                <a:cxn ang="0">
                  <a:pos x="180" y="10"/>
                </a:cxn>
                <a:cxn ang="0">
                  <a:pos x="209" y="0"/>
                </a:cxn>
                <a:cxn ang="0">
                  <a:pos x="256" y="47"/>
                </a:cxn>
                <a:cxn ang="0">
                  <a:pos x="246" y="76"/>
                </a:cxn>
                <a:cxn ang="0">
                  <a:pos x="244" y="128"/>
                </a:cxn>
                <a:cxn ang="0">
                  <a:pos x="212" y="208"/>
                </a:cxn>
                <a:cxn ang="0">
                  <a:pos x="229" y="224"/>
                </a:cxn>
                <a:cxn ang="0">
                  <a:pos x="232" y="232"/>
                </a:cxn>
                <a:cxn ang="0">
                  <a:pos x="220" y="244"/>
                </a:cxn>
                <a:cxn ang="0">
                  <a:pos x="212" y="241"/>
                </a:cxn>
                <a:cxn ang="0">
                  <a:pos x="194" y="223"/>
                </a:cxn>
                <a:cxn ang="0">
                  <a:pos x="128" y="244"/>
                </a:cxn>
                <a:cxn ang="0">
                  <a:pos x="62" y="223"/>
                </a:cxn>
                <a:cxn ang="0">
                  <a:pos x="44" y="240"/>
                </a:cxn>
                <a:cxn ang="0">
                  <a:pos x="36" y="244"/>
                </a:cxn>
                <a:cxn ang="0">
                  <a:pos x="24" y="232"/>
                </a:cxn>
                <a:cxn ang="0">
                  <a:pos x="28" y="224"/>
                </a:cxn>
                <a:cxn ang="0">
                  <a:pos x="44" y="207"/>
                </a:cxn>
                <a:cxn ang="0">
                  <a:pos x="12" y="128"/>
                </a:cxn>
                <a:cxn ang="0">
                  <a:pos x="128" y="12"/>
                </a:cxn>
                <a:cxn ang="0">
                  <a:pos x="244" y="128"/>
                </a:cxn>
                <a:cxn ang="0">
                  <a:pos x="128" y="36"/>
                </a:cxn>
                <a:cxn ang="0">
                  <a:pos x="36" y="128"/>
                </a:cxn>
                <a:cxn ang="0">
                  <a:pos x="128" y="220"/>
                </a:cxn>
                <a:cxn ang="0">
                  <a:pos x="220" y="128"/>
                </a:cxn>
                <a:cxn ang="0">
                  <a:pos x="128" y="36"/>
                </a:cxn>
                <a:cxn ang="0">
                  <a:pos x="176" y="140"/>
                </a:cxn>
                <a:cxn ang="0">
                  <a:pos x="128" y="140"/>
                </a:cxn>
                <a:cxn ang="0">
                  <a:pos x="116" y="128"/>
                </a:cxn>
                <a:cxn ang="0">
                  <a:pos x="116" y="64"/>
                </a:cxn>
                <a:cxn ang="0">
                  <a:pos x="128" y="52"/>
                </a:cxn>
                <a:cxn ang="0">
                  <a:pos x="140" y="64"/>
                </a:cxn>
                <a:cxn ang="0">
                  <a:pos x="140" y="116"/>
                </a:cxn>
                <a:cxn ang="0">
                  <a:pos x="176" y="116"/>
                </a:cxn>
                <a:cxn ang="0">
                  <a:pos x="188" y="128"/>
                </a:cxn>
                <a:cxn ang="0">
                  <a:pos x="176" y="140"/>
                </a:cxn>
                <a:cxn ang="0">
                  <a:pos x="10" y="78"/>
                </a:cxn>
                <a:cxn ang="0">
                  <a:pos x="0" y="48"/>
                </a:cxn>
                <a:cxn ang="0">
                  <a:pos x="48" y="0"/>
                </a:cxn>
                <a:cxn ang="0">
                  <a:pos x="78" y="10"/>
                </a:cxn>
                <a:cxn ang="0">
                  <a:pos x="10" y="78"/>
                </a:cxn>
              </a:cxnLst>
              <a:rect l="0" t="0" r="r" b="b"/>
              <a:pathLst>
                <a:path w="256" h="244">
                  <a:moveTo>
                    <a:pt x="246" y="76"/>
                  </a:moveTo>
                  <a:cubicBezTo>
                    <a:pt x="233" y="46"/>
                    <a:pt x="210" y="23"/>
                    <a:pt x="180" y="10"/>
                  </a:cubicBezTo>
                  <a:cubicBezTo>
                    <a:pt x="188" y="4"/>
                    <a:pt x="198" y="0"/>
                    <a:pt x="209" y="0"/>
                  </a:cubicBezTo>
                  <a:cubicBezTo>
                    <a:pt x="235" y="0"/>
                    <a:pt x="256" y="21"/>
                    <a:pt x="256" y="47"/>
                  </a:cubicBezTo>
                  <a:cubicBezTo>
                    <a:pt x="256" y="58"/>
                    <a:pt x="252" y="68"/>
                    <a:pt x="246" y="76"/>
                  </a:cubicBezTo>
                  <a:moveTo>
                    <a:pt x="244" y="128"/>
                  </a:moveTo>
                  <a:cubicBezTo>
                    <a:pt x="244" y="159"/>
                    <a:pt x="232" y="187"/>
                    <a:pt x="212" y="208"/>
                  </a:cubicBezTo>
                  <a:cubicBezTo>
                    <a:pt x="229" y="224"/>
                    <a:pt x="229" y="224"/>
                    <a:pt x="229" y="224"/>
                  </a:cubicBezTo>
                  <a:cubicBezTo>
                    <a:pt x="231" y="226"/>
                    <a:pt x="232" y="229"/>
                    <a:pt x="232" y="232"/>
                  </a:cubicBezTo>
                  <a:cubicBezTo>
                    <a:pt x="232" y="239"/>
                    <a:pt x="227" y="244"/>
                    <a:pt x="220" y="244"/>
                  </a:cubicBezTo>
                  <a:cubicBezTo>
                    <a:pt x="217" y="244"/>
                    <a:pt x="214" y="243"/>
                    <a:pt x="212" y="241"/>
                  </a:cubicBezTo>
                  <a:cubicBezTo>
                    <a:pt x="194" y="223"/>
                    <a:pt x="194" y="223"/>
                    <a:pt x="194" y="223"/>
                  </a:cubicBezTo>
                  <a:cubicBezTo>
                    <a:pt x="176" y="236"/>
                    <a:pt x="153" y="244"/>
                    <a:pt x="128" y="244"/>
                  </a:cubicBezTo>
                  <a:cubicBezTo>
                    <a:pt x="103" y="244"/>
                    <a:pt x="81" y="236"/>
                    <a:pt x="62" y="223"/>
                  </a:cubicBezTo>
                  <a:cubicBezTo>
                    <a:pt x="44" y="240"/>
                    <a:pt x="44" y="240"/>
                    <a:pt x="44" y="240"/>
                  </a:cubicBezTo>
                  <a:cubicBezTo>
                    <a:pt x="42" y="243"/>
                    <a:pt x="39" y="244"/>
                    <a:pt x="36" y="244"/>
                  </a:cubicBezTo>
                  <a:cubicBezTo>
                    <a:pt x="29" y="244"/>
                    <a:pt x="24" y="239"/>
                    <a:pt x="24" y="232"/>
                  </a:cubicBezTo>
                  <a:cubicBezTo>
                    <a:pt x="24" y="229"/>
                    <a:pt x="25" y="226"/>
                    <a:pt x="28" y="224"/>
                  </a:cubicBezTo>
                  <a:cubicBezTo>
                    <a:pt x="44" y="207"/>
                    <a:pt x="44" y="207"/>
                    <a:pt x="44" y="207"/>
                  </a:cubicBezTo>
                  <a:cubicBezTo>
                    <a:pt x="24" y="187"/>
                    <a:pt x="12" y="159"/>
                    <a:pt x="12" y="128"/>
                  </a:cubicBezTo>
                  <a:cubicBezTo>
                    <a:pt x="12" y="64"/>
                    <a:pt x="64" y="12"/>
                    <a:pt x="128" y="12"/>
                  </a:cubicBezTo>
                  <a:cubicBezTo>
                    <a:pt x="192" y="12"/>
                    <a:pt x="244" y="64"/>
                    <a:pt x="244" y="128"/>
                  </a:cubicBezTo>
                  <a:moveTo>
                    <a:pt x="128" y="36"/>
                  </a:moveTo>
                  <a:cubicBezTo>
                    <a:pt x="77" y="36"/>
                    <a:pt x="36" y="77"/>
                    <a:pt x="36" y="128"/>
                  </a:cubicBezTo>
                  <a:cubicBezTo>
                    <a:pt x="36" y="179"/>
                    <a:pt x="77" y="220"/>
                    <a:pt x="128" y="220"/>
                  </a:cubicBezTo>
                  <a:cubicBezTo>
                    <a:pt x="179" y="220"/>
                    <a:pt x="220" y="179"/>
                    <a:pt x="220" y="128"/>
                  </a:cubicBezTo>
                  <a:cubicBezTo>
                    <a:pt x="220" y="77"/>
                    <a:pt x="179" y="36"/>
                    <a:pt x="128" y="36"/>
                  </a:cubicBezTo>
                  <a:moveTo>
                    <a:pt x="176" y="140"/>
                  </a:moveTo>
                  <a:cubicBezTo>
                    <a:pt x="128" y="140"/>
                    <a:pt x="128" y="140"/>
                    <a:pt x="128" y="140"/>
                  </a:cubicBezTo>
                  <a:cubicBezTo>
                    <a:pt x="121" y="140"/>
                    <a:pt x="116" y="135"/>
                    <a:pt x="116" y="128"/>
                  </a:cubicBezTo>
                  <a:cubicBezTo>
                    <a:pt x="116" y="64"/>
                    <a:pt x="116" y="64"/>
                    <a:pt x="116" y="64"/>
                  </a:cubicBezTo>
                  <a:cubicBezTo>
                    <a:pt x="116" y="57"/>
                    <a:pt x="121" y="52"/>
                    <a:pt x="128" y="52"/>
                  </a:cubicBezTo>
                  <a:cubicBezTo>
                    <a:pt x="135" y="52"/>
                    <a:pt x="140" y="57"/>
                    <a:pt x="140" y="64"/>
                  </a:cubicBezTo>
                  <a:cubicBezTo>
                    <a:pt x="140" y="116"/>
                    <a:pt x="140" y="116"/>
                    <a:pt x="140" y="116"/>
                  </a:cubicBezTo>
                  <a:cubicBezTo>
                    <a:pt x="176" y="116"/>
                    <a:pt x="176" y="116"/>
                    <a:pt x="176" y="116"/>
                  </a:cubicBezTo>
                  <a:cubicBezTo>
                    <a:pt x="183" y="116"/>
                    <a:pt x="188" y="121"/>
                    <a:pt x="188" y="128"/>
                  </a:cubicBezTo>
                  <a:cubicBezTo>
                    <a:pt x="188" y="135"/>
                    <a:pt x="183" y="140"/>
                    <a:pt x="176" y="140"/>
                  </a:cubicBezTo>
                  <a:moveTo>
                    <a:pt x="10" y="78"/>
                  </a:moveTo>
                  <a:cubicBezTo>
                    <a:pt x="4" y="69"/>
                    <a:pt x="0" y="59"/>
                    <a:pt x="0" y="48"/>
                  </a:cubicBezTo>
                  <a:cubicBezTo>
                    <a:pt x="0" y="21"/>
                    <a:pt x="21" y="0"/>
                    <a:pt x="48" y="0"/>
                  </a:cubicBezTo>
                  <a:cubicBezTo>
                    <a:pt x="59" y="0"/>
                    <a:pt x="69" y="4"/>
                    <a:pt x="78" y="10"/>
                  </a:cubicBezTo>
                  <a:cubicBezTo>
                    <a:pt x="47" y="23"/>
                    <a:pt x="23" y="47"/>
                    <a:pt x="10" y="78"/>
                  </a:cubicBezTo>
                </a:path>
              </a:pathLst>
            </a:custGeom>
            <a:solidFill>
              <a:schemeClr val="bg1"/>
            </a:solidFill>
            <a:ln w="9525">
              <a:noFill/>
              <a:round/>
            </a:ln>
          </p:spPr>
          <p:txBody>
            <a:bodyPr vert="horz" wrap="square" lIns="91440" tIns="45720" rIns="91440" bIns="45720" numCol="1" anchor="t" anchorCtr="0" compatLnSpc="1"/>
            <a:p>
              <a:endParaRPr lang="en-US"/>
            </a:p>
          </p:txBody>
        </p:sp>
      </p:grpSp>
      <p:grpSp>
        <p:nvGrpSpPr>
          <p:cNvPr id="91" name="组合 90"/>
          <p:cNvGrpSpPr/>
          <p:nvPr/>
        </p:nvGrpSpPr>
        <p:grpSpPr>
          <a:xfrm rot="0">
            <a:off x="9629140" y="1381125"/>
            <a:ext cx="720090" cy="720090"/>
            <a:chOff x="13485" y="2240"/>
            <a:chExt cx="1690" cy="1690"/>
          </a:xfrm>
        </p:grpSpPr>
        <p:sp>
          <p:nvSpPr>
            <p:cNvPr id="144" name="Oval 15"/>
            <p:cNvSpPr>
              <a:spLocks noChangeArrowheads="1"/>
            </p:cNvSpPr>
            <p:nvPr/>
          </p:nvSpPr>
          <p:spPr bwMode="auto">
            <a:xfrm>
              <a:off x="13485" y="2240"/>
              <a:ext cx="1690" cy="1690"/>
            </a:xfrm>
            <a:prstGeom prst="ellipse">
              <a:avLst/>
            </a:prstGeom>
            <a:solidFill>
              <a:srgbClr val="526573"/>
            </a:solidFill>
            <a:ln>
              <a:noFill/>
            </a:ln>
          </p:spPr>
          <p:txBody>
            <a:bodyPr vert="horz" wrap="square" lIns="91440" tIns="45720" rIns="91440" bIns="45720" numCol="1" anchor="t" anchorCtr="0" compatLnSpc="1"/>
            <a:p>
              <a:endParaRPr lang="en-US"/>
            </a:p>
          </p:txBody>
        </p:sp>
        <p:sp>
          <p:nvSpPr>
            <p:cNvPr id="159" name="Freeform 191"/>
            <p:cNvSpPr/>
            <p:nvPr/>
          </p:nvSpPr>
          <p:spPr bwMode="auto">
            <a:xfrm>
              <a:off x="13976" y="2742"/>
              <a:ext cx="708" cy="686"/>
            </a:xfrm>
            <a:custGeom>
              <a:avLst/>
              <a:gdLst/>
              <a:ahLst/>
              <a:cxnLst>
                <a:cxn ang="0">
                  <a:pos x="256" y="236"/>
                </a:cxn>
                <a:cxn ang="0">
                  <a:pos x="256" y="236"/>
                </a:cxn>
                <a:cxn ang="0">
                  <a:pos x="244" y="248"/>
                </a:cxn>
                <a:cxn ang="0">
                  <a:pos x="12" y="248"/>
                </a:cxn>
                <a:cxn ang="0">
                  <a:pos x="0" y="236"/>
                </a:cxn>
                <a:cxn ang="0">
                  <a:pos x="0" y="236"/>
                </a:cxn>
                <a:cxn ang="0">
                  <a:pos x="0" y="236"/>
                </a:cxn>
                <a:cxn ang="0">
                  <a:pos x="32" y="176"/>
                </a:cxn>
                <a:cxn ang="0">
                  <a:pos x="69" y="164"/>
                </a:cxn>
                <a:cxn ang="0">
                  <a:pos x="100" y="150"/>
                </a:cxn>
                <a:cxn ang="0">
                  <a:pos x="100" y="127"/>
                </a:cxn>
                <a:cxn ang="0">
                  <a:pos x="88" y="97"/>
                </a:cxn>
                <a:cxn ang="0">
                  <a:pos x="80" y="85"/>
                </a:cxn>
                <a:cxn ang="0">
                  <a:pos x="84" y="65"/>
                </a:cxn>
                <a:cxn ang="0">
                  <a:pos x="82" y="39"/>
                </a:cxn>
                <a:cxn ang="0">
                  <a:pos x="128" y="0"/>
                </a:cxn>
                <a:cxn ang="0">
                  <a:pos x="175" y="39"/>
                </a:cxn>
                <a:cxn ang="0">
                  <a:pos x="172" y="65"/>
                </a:cxn>
                <a:cxn ang="0">
                  <a:pos x="176" y="85"/>
                </a:cxn>
                <a:cxn ang="0">
                  <a:pos x="168" y="97"/>
                </a:cxn>
                <a:cxn ang="0">
                  <a:pos x="156" y="126"/>
                </a:cxn>
                <a:cxn ang="0">
                  <a:pos x="156" y="150"/>
                </a:cxn>
                <a:cxn ang="0">
                  <a:pos x="187" y="164"/>
                </a:cxn>
                <a:cxn ang="0">
                  <a:pos x="224" y="176"/>
                </a:cxn>
                <a:cxn ang="0">
                  <a:pos x="256" y="236"/>
                </a:cxn>
              </a:cxnLst>
              <a:rect l="0" t="0" r="r" b="b"/>
              <a:pathLst>
                <a:path w="256" h="248">
                  <a:moveTo>
                    <a:pt x="256" y="236"/>
                  </a:moveTo>
                  <a:cubicBezTo>
                    <a:pt x="256" y="236"/>
                    <a:pt x="256" y="236"/>
                    <a:pt x="256" y="236"/>
                  </a:cubicBezTo>
                  <a:cubicBezTo>
                    <a:pt x="256" y="243"/>
                    <a:pt x="251" y="248"/>
                    <a:pt x="244" y="248"/>
                  </a:cubicBezTo>
                  <a:cubicBezTo>
                    <a:pt x="12" y="248"/>
                    <a:pt x="12" y="248"/>
                    <a:pt x="12" y="248"/>
                  </a:cubicBezTo>
                  <a:cubicBezTo>
                    <a:pt x="5" y="248"/>
                    <a:pt x="0" y="243"/>
                    <a:pt x="0" y="236"/>
                  </a:cubicBezTo>
                  <a:cubicBezTo>
                    <a:pt x="0" y="236"/>
                    <a:pt x="0" y="236"/>
                    <a:pt x="0" y="236"/>
                  </a:cubicBezTo>
                  <a:cubicBezTo>
                    <a:pt x="0" y="236"/>
                    <a:pt x="0" y="236"/>
                    <a:pt x="0" y="236"/>
                  </a:cubicBezTo>
                  <a:cubicBezTo>
                    <a:pt x="0" y="236"/>
                    <a:pt x="0" y="192"/>
                    <a:pt x="32" y="176"/>
                  </a:cubicBezTo>
                  <a:cubicBezTo>
                    <a:pt x="52" y="166"/>
                    <a:pt x="44" y="174"/>
                    <a:pt x="69" y="164"/>
                  </a:cubicBezTo>
                  <a:cubicBezTo>
                    <a:pt x="94" y="154"/>
                    <a:pt x="100" y="150"/>
                    <a:pt x="100" y="150"/>
                  </a:cubicBezTo>
                  <a:cubicBezTo>
                    <a:pt x="100" y="127"/>
                    <a:pt x="100" y="127"/>
                    <a:pt x="100" y="127"/>
                  </a:cubicBezTo>
                  <a:cubicBezTo>
                    <a:pt x="100" y="127"/>
                    <a:pt x="91" y="119"/>
                    <a:pt x="88" y="97"/>
                  </a:cubicBezTo>
                  <a:cubicBezTo>
                    <a:pt x="82" y="99"/>
                    <a:pt x="80" y="90"/>
                    <a:pt x="80" y="85"/>
                  </a:cubicBezTo>
                  <a:cubicBezTo>
                    <a:pt x="80" y="80"/>
                    <a:pt x="77" y="63"/>
                    <a:pt x="84" y="65"/>
                  </a:cubicBezTo>
                  <a:cubicBezTo>
                    <a:pt x="82" y="54"/>
                    <a:pt x="81" y="44"/>
                    <a:pt x="82" y="39"/>
                  </a:cubicBezTo>
                  <a:cubicBezTo>
                    <a:pt x="83" y="21"/>
                    <a:pt x="101" y="1"/>
                    <a:pt x="128" y="0"/>
                  </a:cubicBezTo>
                  <a:cubicBezTo>
                    <a:pt x="160" y="1"/>
                    <a:pt x="173" y="21"/>
                    <a:pt x="175" y="39"/>
                  </a:cubicBezTo>
                  <a:cubicBezTo>
                    <a:pt x="175" y="44"/>
                    <a:pt x="174" y="54"/>
                    <a:pt x="172" y="65"/>
                  </a:cubicBezTo>
                  <a:cubicBezTo>
                    <a:pt x="180" y="63"/>
                    <a:pt x="177" y="80"/>
                    <a:pt x="176" y="85"/>
                  </a:cubicBezTo>
                  <a:cubicBezTo>
                    <a:pt x="176" y="90"/>
                    <a:pt x="174" y="99"/>
                    <a:pt x="168" y="97"/>
                  </a:cubicBezTo>
                  <a:cubicBezTo>
                    <a:pt x="165" y="119"/>
                    <a:pt x="156" y="126"/>
                    <a:pt x="156" y="126"/>
                  </a:cubicBezTo>
                  <a:cubicBezTo>
                    <a:pt x="156" y="150"/>
                    <a:pt x="156" y="150"/>
                    <a:pt x="156" y="150"/>
                  </a:cubicBezTo>
                  <a:cubicBezTo>
                    <a:pt x="156" y="150"/>
                    <a:pt x="162" y="153"/>
                    <a:pt x="187" y="164"/>
                  </a:cubicBezTo>
                  <a:cubicBezTo>
                    <a:pt x="212" y="174"/>
                    <a:pt x="204" y="166"/>
                    <a:pt x="224" y="176"/>
                  </a:cubicBezTo>
                  <a:cubicBezTo>
                    <a:pt x="256" y="192"/>
                    <a:pt x="256" y="236"/>
                    <a:pt x="256" y="236"/>
                  </a:cubicBezTo>
                  <a:close/>
                </a:path>
              </a:pathLst>
            </a:custGeom>
            <a:solidFill>
              <a:schemeClr val="bg1"/>
            </a:solidFill>
            <a:ln w="9525">
              <a:noFill/>
              <a:round/>
            </a:ln>
          </p:spPr>
          <p:txBody>
            <a:bodyPr vert="horz" wrap="square" lIns="91440" tIns="45720" rIns="91440" bIns="45720" numCol="1" anchor="t" anchorCtr="0" compatLnSpc="1"/>
            <a:p>
              <a:endParaRPr lang="en-US"/>
            </a:p>
          </p:txBody>
        </p:sp>
      </p:grpSp>
      <p:grpSp>
        <p:nvGrpSpPr>
          <p:cNvPr id="89" name="组合 88"/>
          <p:cNvGrpSpPr/>
          <p:nvPr/>
        </p:nvGrpSpPr>
        <p:grpSpPr>
          <a:xfrm rot="0">
            <a:off x="9628505" y="4296410"/>
            <a:ext cx="720090" cy="720090"/>
            <a:chOff x="12599" y="5255"/>
            <a:chExt cx="1690" cy="1690"/>
          </a:xfrm>
        </p:grpSpPr>
        <p:sp>
          <p:nvSpPr>
            <p:cNvPr id="145" name="Oval 18"/>
            <p:cNvSpPr>
              <a:spLocks noChangeArrowheads="1"/>
            </p:cNvSpPr>
            <p:nvPr/>
          </p:nvSpPr>
          <p:spPr bwMode="auto">
            <a:xfrm>
              <a:off x="12599" y="5255"/>
              <a:ext cx="1690" cy="1690"/>
            </a:xfrm>
            <a:prstGeom prst="ellipse">
              <a:avLst/>
            </a:prstGeom>
            <a:solidFill>
              <a:srgbClr val="FD9F2F"/>
            </a:solidFill>
            <a:ln>
              <a:noFill/>
            </a:ln>
          </p:spPr>
          <p:txBody>
            <a:bodyPr vert="horz" wrap="square" lIns="91440" tIns="45720" rIns="91440" bIns="45720" numCol="1" anchor="t" anchorCtr="0" compatLnSpc="1"/>
            <a:p>
              <a:endParaRPr lang="en-US"/>
            </a:p>
          </p:txBody>
        </p:sp>
        <p:sp>
          <p:nvSpPr>
            <p:cNvPr id="160" name="Freeform 206"/>
            <p:cNvSpPr>
              <a:spLocks noEditPoints="1"/>
            </p:cNvSpPr>
            <p:nvPr/>
          </p:nvSpPr>
          <p:spPr bwMode="auto">
            <a:xfrm>
              <a:off x="13090" y="5746"/>
              <a:ext cx="708" cy="708"/>
            </a:xfrm>
            <a:custGeom>
              <a:avLst/>
              <a:gdLst/>
              <a:ahLst/>
              <a:cxnLst>
                <a:cxn ang="0">
                  <a:pos x="249" y="215"/>
                </a:cxn>
                <a:cxn ang="0">
                  <a:pos x="256" y="232"/>
                </a:cxn>
                <a:cxn ang="0">
                  <a:pos x="232" y="256"/>
                </a:cxn>
                <a:cxn ang="0">
                  <a:pos x="215" y="249"/>
                </a:cxn>
                <a:cxn ang="0">
                  <a:pos x="145" y="179"/>
                </a:cxn>
                <a:cxn ang="0">
                  <a:pos x="96" y="192"/>
                </a:cxn>
                <a:cxn ang="0">
                  <a:pos x="0" y="96"/>
                </a:cxn>
                <a:cxn ang="0">
                  <a:pos x="96" y="0"/>
                </a:cxn>
                <a:cxn ang="0">
                  <a:pos x="192" y="96"/>
                </a:cxn>
                <a:cxn ang="0">
                  <a:pos x="179" y="145"/>
                </a:cxn>
                <a:cxn ang="0">
                  <a:pos x="249" y="215"/>
                </a:cxn>
                <a:cxn ang="0">
                  <a:pos x="96" y="24"/>
                </a:cxn>
                <a:cxn ang="0">
                  <a:pos x="24" y="96"/>
                </a:cxn>
                <a:cxn ang="0">
                  <a:pos x="96" y="168"/>
                </a:cxn>
                <a:cxn ang="0">
                  <a:pos x="168" y="96"/>
                </a:cxn>
                <a:cxn ang="0">
                  <a:pos x="96" y="24"/>
                </a:cxn>
              </a:cxnLst>
              <a:rect l="0" t="0" r="r" b="b"/>
              <a:pathLst>
                <a:path w="256" h="256">
                  <a:moveTo>
                    <a:pt x="249" y="215"/>
                  </a:moveTo>
                  <a:cubicBezTo>
                    <a:pt x="253" y="219"/>
                    <a:pt x="256" y="225"/>
                    <a:pt x="256" y="232"/>
                  </a:cubicBezTo>
                  <a:cubicBezTo>
                    <a:pt x="256" y="245"/>
                    <a:pt x="245" y="256"/>
                    <a:pt x="232" y="256"/>
                  </a:cubicBezTo>
                  <a:cubicBezTo>
                    <a:pt x="225" y="256"/>
                    <a:pt x="219" y="253"/>
                    <a:pt x="215" y="249"/>
                  </a:cubicBezTo>
                  <a:cubicBezTo>
                    <a:pt x="145" y="179"/>
                    <a:pt x="145" y="179"/>
                    <a:pt x="145" y="179"/>
                  </a:cubicBezTo>
                  <a:cubicBezTo>
                    <a:pt x="130" y="187"/>
                    <a:pt x="114" y="192"/>
                    <a:pt x="96" y="192"/>
                  </a:cubicBezTo>
                  <a:cubicBezTo>
                    <a:pt x="43" y="192"/>
                    <a:pt x="0" y="149"/>
                    <a:pt x="0" y="96"/>
                  </a:cubicBezTo>
                  <a:cubicBezTo>
                    <a:pt x="0" y="43"/>
                    <a:pt x="43" y="0"/>
                    <a:pt x="96" y="0"/>
                  </a:cubicBezTo>
                  <a:cubicBezTo>
                    <a:pt x="149" y="0"/>
                    <a:pt x="192" y="43"/>
                    <a:pt x="192" y="96"/>
                  </a:cubicBezTo>
                  <a:cubicBezTo>
                    <a:pt x="192" y="114"/>
                    <a:pt x="187" y="130"/>
                    <a:pt x="179" y="145"/>
                  </a:cubicBezTo>
                  <a:lnTo>
                    <a:pt x="249" y="215"/>
                  </a:lnTo>
                  <a:close/>
                  <a:moveTo>
                    <a:pt x="96" y="24"/>
                  </a:moveTo>
                  <a:cubicBezTo>
                    <a:pt x="56" y="24"/>
                    <a:pt x="24" y="56"/>
                    <a:pt x="24" y="96"/>
                  </a:cubicBezTo>
                  <a:cubicBezTo>
                    <a:pt x="24" y="136"/>
                    <a:pt x="56" y="168"/>
                    <a:pt x="96" y="168"/>
                  </a:cubicBezTo>
                  <a:cubicBezTo>
                    <a:pt x="136" y="168"/>
                    <a:pt x="168" y="136"/>
                    <a:pt x="168" y="96"/>
                  </a:cubicBezTo>
                  <a:cubicBezTo>
                    <a:pt x="168" y="56"/>
                    <a:pt x="136" y="24"/>
                    <a:pt x="96" y="24"/>
                  </a:cubicBezTo>
                </a:path>
              </a:pathLst>
            </a:custGeom>
            <a:solidFill>
              <a:schemeClr val="bg1"/>
            </a:solidFill>
            <a:ln w="9525">
              <a:noFill/>
              <a:round/>
            </a:ln>
          </p:spPr>
          <p:txBody>
            <a:bodyPr vert="horz" wrap="square" lIns="91440" tIns="45720" rIns="91440" bIns="45720" numCol="1" anchor="t" anchorCtr="0" compatLnSpc="1"/>
            <a:p>
              <a:endParaRPr lang="en-US"/>
            </a:p>
          </p:txBody>
        </p:sp>
      </p:grpSp>
      <p:grpSp>
        <p:nvGrpSpPr>
          <p:cNvPr id="88" name="组合 87"/>
          <p:cNvGrpSpPr/>
          <p:nvPr/>
        </p:nvGrpSpPr>
        <p:grpSpPr>
          <a:xfrm rot="0">
            <a:off x="9646920" y="3324860"/>
            <a:ext cx="720090" cy="720090"/>
            <a:chOff x="10759" y="7242"/>
            <a:chExt cx="1688" cy="1690"/>
          </a:xfrm>
        </p:grpSpPr>
        <p:sp>
          <p:nvSpPr>
            <p:cNvPr id="142" name="Oval 17"/>
            <p:cNvSpPr>
              <a:spLocks noChangeArrowheads="1"/>
            </p:cNvSpPr>
            <p:nvPr/>
          </p:nvSpPr>
          <p:spPr bwMode="auto">
            <a:xfrm>
              <a:off x="10759" y="7242"/>
              <a:ext cx="1688" cy="1690"/>
            </a:xfrm>
            <a:prstGeom prst="ellipse">
              <a:avLst/>
            </a:prstGeom>
            <a:solidFill>
              <a:srgbClr val="526573"/>
            </a:solidFill>
            <a:ln>
              <a:noFill/>
            </a:ln>
          </p:spPr>
          <p:txBody>
            <a:bodyPr vert="horz" wrap="square" lIns="91440" tIns="45720" rIns="91440" bIns="45720" numCol="1" anchor="t" anchorCtr="0" compatLnSpc="1"/>
            <a:p>
              <a:endParaRPr lang="en-US"/>
            </a:p>
          </p:txBody>
        </p:sp>
        <p:sp>
          <p:nvSpPr>
            <p:cNvPr id="161" name="Freeform 221"/>
            <p:cNvSpPr>
              <a:spLocks noEditPoints="1"/>
            </p:cNvSpPr>
            <p:nvPr/>
          </p:nvSpPr>
          <p:spPr bwMode="auto">
            <a:xfrm>
              <a:off x="11268" y="7641"/>
              <a:ext cx="669" cy="892"/>
            </a:xfrm>
            <a:custGeom>
              <a:avLst/>
              <a:gdLst/>
              <a:ahLst/>
              <a:cxnLst>
                <a:cxn ang="0">
                  <a:pos x="96" y="256"/>
                </a:cxn>
                <a:cxn ang="0">
                  <a:pos x="0" y="96"/>
                </a:cxn>
                <a:cxn ang="0">
                  <a:pos x="96" y="0"/>
                </a:cxn>
                <a:cxn ang="0">
                  <a:pos x="192" y="96"/>
                </a:cxn>
                <a:cxn ang="0">
                  <a:pos x="96" y="256"/>
                </a:cxn>
                <a:cxn ang="0">
                  <a:pos x="96" y="32"/>
                </a:cxn>
                <a:cxn ang="0">
                  <a:pos x="32" y="96"/>
                </a:cxn>
                <a:cxn ang="0">
                  <a:pos x="96" y="160"/>
                </a:cxn>
                <a:cxn ang="0">
                  <a:pos x="160" y="96"/>
                </a:cxn>
                <a:cxn ang="0">
                  <a:pos x="96" y="32"/>
                </a:cxn>
                <a:cxn ang="0">
                  <a:pos x="96" y="128"/>
                </a:cxn>
                <a:cxn ang="0">
                  <a:pos x="64" y="96"/>
                </a:cxn>
                <a:cxn ang="0">
                  <a:pos x="96" y="64"/>
                </a:cxn>
                <a:cxn ang="0">
                  <a:pos x="128" y="96"/>
                </a:cxn>
                <a:cxn ang="0">
                  <a:pos x="96" y="128"/>
                </a:cxn>
              </a:cxnLst>
              <a:rect l="0" t="0" r="r" b="b"/>
              <a:pathLst>
                <a:path w="192" h="256">
                  <a:moveTo>
                    <a:pt x="96" y="256"/>
                  </a:moveTo>
                  <a:cubicBezTo>
                    <a:pt x="96" y="256"/>
                    <a:pt x="0" y="149"/>
                    <a:pt x="0" y="96"/>
                  </a:cubicBezTo>
                  <a:cubicBezTo>
                    <a:pt x="0" y="43"/>
                    <a:pt x="43" y="0"/>
                    <a:pt x="96" y="0"/>
                  </a:cubicBezTo>
                  <a:cubicBezTo>
                    <a:pt x="149" y="0"/>
                    <a:pt x="192" y="43"/>
                    <a:pt x="192" y="96"/>
                  </a:cubicBezTo>
                  <a:cubicBezTo>
                    <a:pt x="192" y="149"/>
                    <a:pt x="96" y="256"/>
                    <a:pt x="96" y="256"/>
                  </a:cubicBezTo>
                  <a:moveTo>
                    <a:pt x="96" y="32"/>
                  </a:moveTo>
                  <a:cubicBezTo>
                    <a:pt x="61" y="32"/>
                    <a:pt x="32" y="61"/>
                    <a:pt x="32" y="96"/>
                  </a:cubicBezTo>
                  <a:cubicBezTo>
                    <a:pt x="32" y="131"/>
                    <a:pt x="61" y="160"/>
                    <a:pt x="96" y="160"/>
                  </a:cubicBezTo>
                  <a:cubicBezTo>
                    <a:pt x="131" y="160"/>
                    <a:pt x="160" y="131"/>
                    <a:pt x="160" y="96"/>
                  </a:cubicBezTo>
                  <a:cubicBezTo>
                    <a:pt x="160" y="61"/>
                    <a:pt x="131" y="32"/>
                    <a:pt x="96" y="32"/>
                  </a:cubicBezTo>
                  <a:moveTo>
                    <a:pt x="96" y="128"/>
                  </a:moveTo>
                  <a:cubicBezTo>
                    <a:pt x="78" y="128"/>
                    <a:pt x="64" y="114"/>
                    <a:pt x="64" y="96"/>
                  </a:cubicBezTo>
                  <a:cubicBezTo>
                    <a:pt x="64" y="78"/>
                    <a:pt x="78" y="64"/>
                    <a:pt x="96" y="64"/>
                  </a:cubicBezTo>
                  <a:cubicBezTo>
                    <a:pt x="114" y="64"/>
                    <a:pt x="128" y="78"/>
                    <a:pt x="128" y="96"/>
                  </a:cubicBezTo>
                  <a:cubicBezTo>
                    <a:pt x="128" y="114"/>
                    <a:pt x="114" y="128"/>
                    <a:pt x="96" y="128"/>
                  </a:cubicBezTo>
                </a:path>
              </a:pathLst>
            </a:custGeom>
            <a:solidFill>
              <a:schemeClr val="bg1"/>
            </a:solidFill>
            <a:ln w="9525">
              <a:noFill/>
              <a:round/>
            </a:ln>
          </p:spPr>
          <p:txBody>
            <a:bodyPr vert="horz" wrap="square" lIns="91440" tIns="45720" rIns="91440" bIns="45720" numCol="1" anchor="t" anchorCtr="0" compatLnSpc="1"/>
            <a:p>
              <a:endParaRPr lang="en-US"/>
            </a:p>
          </p:txBody>
        </p:sp>
      </p:grpSp>
      <p:cxnSp>
        <p:nvCxnSpPr>
          <p:cNvPr id="92" name="Straight Connector 96"/>
          <p:cNvCxnSpPr/>
          <p:nvPr/>
        </p:nvCxnSpPr>
        <p:spPr>
          <a:xfrm flipH="1">
            <a:off x="8916670" y="1732915"/>
            <a:ext cx="559435" cy="0"/>
          </a:xfrm>
          <a:prstGeom prst="line">
            <a:avLst/>
          </a:prstGeom>
          <a:ln w="19050">
            <a:solidFill>
              <a:schemeClr val="bg1">
                <a:lumMod val="50000"/>
              </a:schemeClr>
            </a:solidFill>
            <a:prstDash val="sysDot"/>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3" name="Straight Connector 96"/>
          <p:cNvCxnSpPr/>
          <p:nvPr/>
        </p:nvCxnSpPr>
        <p:spPr>
          <a:xfrm flipH="1">
            <a:off x="8916670" y="2730500"/>
            <a:ext cx="559435" cy="0"/>
          </a:xfrm>
          <a:prstGeom prst="line">
            <a:avLst/>
          </a:prstGeom>
          <a:ln w="19050">
            <a:solidFill>
              <a:schemeClr val="bg1">
                <a:lumMod val="50000"/>
              </a:schemeClr>
            </a:solidFill>
            <a:prstDash val="sysDot"/>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4" name="Straight Connector 96"/>
          <p:cNvCxnSpPr/>
          <p:nvPr/>
        </p:nvCxnSpPr>
        <p:spPr>
          <a:xfrm flipH="1">
            <a:off x="8916670" y="3693160"/>
            <a:ext cx="559435" cy="0"/>
          </a:xfrm>
          <a:prstGeom prst="line">
            <a:avLst/>
          </a:prstGeom>
          <a:ln w="19050">
            <a:solidFill>
              <a:schemeClr val="bg1">
                <a:lumMod val="50000"/>
              </a:schemeClr>
            </a:solidFill>
            <a:prstDash val="sysDot"/>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5" name="Straight Connector 96"/>
          <p:cNvCxnSpPr/>
          <p:nvPr/>
        </p:nvCxnSpPr>
        <p:spPr>
          <a:xfrm flipH="1">
            <a:off x="8916670" y="4655820"/>
            <a:ext cx="559435" cy="0"/>
          </a:xfrm>
          <a:prstGeom prst="line">
            <a:avLst/>
          </a:prstGeom>
          <a:ln w="19050">
            <a:solidFill>
              <a:schemeClr val="bg1">
                <a:lumMod val="50000"/>
              </a:schemeClr>
            </a:solidFill>
            <a:prstDash val="sysDot"/>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6" name="Straight Connector 96"/>
          <p:cNvCxnSpPr/>
          <p:nvPr/>
        </p:nvCxnSpPr>
        <p:spPr>
          <a:xfrm flipH="1">
            <a:off x="8916670" y="5581650"/>
            <a:ext cx="559435" cy="0"/>
          </a:xfrm>
          <a:prstGeom prst="line">
            <a:avLst/>
          </a:prstGeom>
          <a:ln w="19050">
            <a:solidFill>
              <a:schemeClr val="bg1">
                <a:lumMod val="50000"/>
              </a:schemeClr>
            </a:solidFill>
            <a:prstDash val="sysDot"/>
            <a:headEnd type="none"/>
            <a:tailEnd type="oval" w="lg" len="lg"/>
          </a:ln>
        </p:spPr>
        <p:style>
          <a:lnRef idx="1">
            <a:schemeClr val="accent1"/>
          </a:lnRef>
          <a:fillRef idx="0">
            <a:schemeClr val="accent1"/>
          </a:fillRef>
          <a:effectRef idx="0">
            <a:schemeClr val="accent1"/>
          </a:effectRef>
          <a:fontRef idx="minor">
            <a:schemeClr val="tx1"/>
          </a:fontRef>
        </p:style>
      </p:cxnSp>
      <p:sp>
        <p:nvSpPr>
          <p:cNvPr id="98" name="文本框 97"/>
          <p:cNvSpPr txBox="1"/>
          <p:nvPr/>
        </p:nvSpPr>
        <p:spPr>
          <a:xfrm>
            <a:off x="7651750" y="1611630"/>
            <a:ext cx="1082040" cy="337185"/>
          </a:xfrm>
          <a:prstGeom prst="rect">
            <a:avLst/>
          </a:prstGeom>
          <a:noFill/>
          <a:ln w="9525">
            <a:noFill/>
          </a:ln>
        </p:spPr>
        <p:txBody>
          <a:bodyPr wrap="square">
            <a:spAutoFit/>
          </a:bodyPr>
          <a:p>
            <a:pPr indent="0"/>
            <a:r>
              <a:rPr lang="zh-CN" altLang="en-US" sz="1600" b="1" dirty="0">
                <a:latin typeface="微软雅黑" panose="020B0503020204020204" charset="-122"/>
                <a:ea typeface="微软雅黑" panose="020B0503020204020204" charset="-122"/>
                <a:cs typeface="+mn-ea"/>
              </a:rPr>
              <a:t>信用风险</a:t>
            </a:r>
            <a:endParaRPr lang="zh-CN" altLang="en-US"/>
          </a:p>
        </p:txBody>
      </p:sp>
      <p:sp>
        <p:nvSpPr>
          <p:cNvPr id="99" name="文本框 98"/>
          <p:cNvSpPr txBox="1"/>
          <p:nvPr/>
        </p:nvSpPr>
        <p:spPr>
          <a:xfrm>
            <a:off x="7598410" y="2574290"/>
            <a:ext cx="1075055" cy="337185"/>
          </a:xfrm>
          <a:prstGeom prst="rect">
            <a:avLst/>
          </a:prstGeom>
          <a:noFill/>
          <a:ln w="9525">
            <a:noFill/>
          </a:ln>
        </p:spPr>
        <p:txBody>
          <a:bodyPr wrap="square">
            <a:spAutoFit/>
          </a:bodyPr>
          <a:p>
            <a:pPr algn="ctr">
              <a:buClrTx/>
              <a:buSzTx/>
              <a:buFontTx/>
            </a:pPr>
            <a:r>
              <a:rPr lang="zh-CN" altLang="en-US" sz="1600" b="1" dirty="0">
                <a:latin typeface="微软雅黑" panose="020B0503020204020204" charset="-122"/>
                <a:ea typeface="微软雅黑" panose="020B0503020204020204" charset="-122"/>
                <a:cs typeface="+mn-ea"/>
              </a:rPr>
              <a:t>利率风险</a:t>
            </a:r>
            <a:endParaRPr lang="zh-CN" altLang="en-US" sz="1600" b="1" dirty="0">
              <a:latin typeface="微软雅黑" panose="020B0503020204020204" charset="-122"/>
              <a:ea typeface="微软雅黑" panose="020B0503020204020204" charset="-122"/>
              <a:cs typeface="+mn-ea"/>
            </a:endParaRPr>
          </a:p>
        </p:txBody>
      </p:sp>
      <p:sp>
        <p:nvSpPr>
          <p:cNvPr id="101" name="文本框 100"/>
          <p:cNvSpPr txBox="1"/>
          <p:nvPr/>
        </p:nvSpPr>
        <p:spPr>
          <a:xfrm>
            <a:off x="7257415" y="3557270"/>
            <a:ext cx="1566545" cy="337185"/>
          </a:xfrm>
          <a:prstGeom prst="rect">
            <a:avLst/>
          </a:prstGeom>
          <a:noFill/>
          <a:ln w="9525">
            <a:noFill/>
          </a:ln>
        </p:spPr>
        <p:txBody>
          <a:bodyPr wrap="square">
            <a:spAutoFit/>
          </a:bodyPr>
          <a:p>
            <a:pPr algn="ctr">
              <a:buClrTx/>
              <a:buSzTx/>
              <a:buFontTx/>
            </a:pPr>
            <a:r>
              <a:rPr lang="zh-CN" altLang="en-US" sz="1600" b="1" dirty="0">
                <a:latin typeface="微软雅黑" panose="020B0503020204020204" charset="-122"/>
                <a:ea typeface="微软雅黑" panose="020B0503020204020204" charset="-122"/>
                <a:cs typeface="+mn-ea"/>
              </a:rPr>
              <a:t>通货膨胀风险</a:t>
            </a:r>
            <a:endParaRPr lang="zh-CN" altLang="en-US" sz="1600" b="1" dirty="0">
              <a:latin typeface="微软雅黑" panose="020B0503020204020204" charset="-122"/>
              <a:ea typeface="微软雅黑" panose="020B0503020204020204" charset="-122"/>
              <a:cs typeface="+mn-ea"/>
            </a:endParaRPr>
          </a:p>
        </p:txBody>
      </p:sp>
      <p:sp>
        <p:nvSpPr>
          <p:cNvPr id="102" name="文本框 101"/>
          <p:cNvSpPr txBox="1"/>
          <p:nvPr/>
        </p:nvSpPr>
        <p:spPr>
          <a:xfrm>
            <a:off x="7656195" y="4495165"/>
            <a:ext cx="1072515" cy="337185"/>
          </a:xfrm>
          <a:prstGeom prst="rect">
            <a:avLst/>
          </a:prstGeom>
          <a:noFill/>
          <a:ln w="9525">
            <a:noFill/>
          </a:ln>
        </p:spPr>
        <p:txBody>
          <a:bodyPr wrap="square">
            <a:spAutoFit/>
          </a:bodyPr>
          <a:p>
            <a:pPr indent="0"/>
            <a:r>
              <a:rPr lang="zh-CN" altLang="en-US" sz="1600" b="1" dirty="0">
                <a:latin typeface="微软雅黑" panose="020B0503020204020204" charset="-122"/>
                <a:ea typeface="微软雅黑" panose="020B0503020204020204" charset="-122"/>
                <a:cs typeface="+mn-ea"/>
              </a:rPr>
              <a:t>市场风险</a:t>
            </a:r>
            <a:endParaRPr lang="zh-CN" altLang="en-US"/>
          </a:p>
        </p:txBody>
      </p:sp>
      <p:sp>
        <p:nvSpPr>
          <p:cNvPr id="106" name="文本框 105"/>
          <p:cNvSpPr txBox="1"/>
          <p:nvPr/>
        </p:nvSpPr>
        <p:spPr>
          <a:xfrm>
            <a:off x="7557770" y="5433060"/>
            <a:ext cx="1188085" cy="337185"/>
          </a:xfrm>
          <a:prstGeom prst="rect">
            <a:avLst/>
          </a:prstGeom>
          <a:noFill/>
          <a:ln w="9525">
            <a:noFill/>
          </a:ln>
        </p:spPr>
        <p:txBody>
          <a:bodyPr wrap="square">
            <a:spAutoFit/>
          </a:bodyPr>
          <a:p>
            <a:pPr algn="ctr">
              <a:buClrTx/>
              <a:buSzTx/>
              <a:buFontTx/>
            </a:pPr>
            <a:r>
              <a:rPr lang="zh-CN" altLang="en-US" sz="1600" b="1" dirty="0">
                <a:latin typeface="微软雅黑" panose="020B0503020204020204" charset="-122"/>
                <a:ea typeface="微软雅黑" panose="020B0503020204020204" charset="-122"/>
                <a:cs typeface="+mn-ea"/>
              </a:rPr>
              <a:t>期限风险</a:t>
            </a:r>
            <a:endParaRPr lang="zh-CN" altLang="en-US" sz="1600" b="1" dirty="0">
              <a:latin typeface="微软雅黑" panose="020B0503020204020204" charset="-122"/>
              <a:ea typeface="微软雅黑" panose="020B0503020204020204" charset="-122"/>
              <a:cs typeface="+mn-ea"/>
            </a:endParaRPr>
          </a:p>
        </p:txBody>
      </p:sp>
      <p:pic>
        <p:nvPicPr>
          <p:cNvPr id="109" name="图片 108" descr="83cbfb8e1635ad1face6cb28ed909976"/>
          <p:cNvPicPr>
            <a:picLocks noChangeAspect="1"/>
          </p:cNvPicPr>
          <p:nvPr>
            <p:custDataLst>
              <p:tags r:id="rId4"/>
            </p:custDataLst>
          </p:nvPr>
        </p:nvPicPr>
        <p:blipFill>
          <a:blip r:embed="rId5"/>
          <a:stretch>
            <a:fillRect/>
          </a:stretch>
        </p:blipFill>
        <p:spPr>
          <a:xfrm>
            <a:off x="104775" y="4387215"/>
            <a:ext cx="2999105" cy="2999105"/>
          </a:xfrm>
          <a:prstGeom prst="rect">
            <a:avLst/>
          </a:prstGeom>
        </p:spPr>
      </p:pic>
      <p:sp>
        <p:nvSpPr>
          <p:cNvPr id="58" name="矩形 57"/>
          <p:cNvSpPr/>
          <p:nvPr/>
        </p:nvSpPr>
        <p:spPr>
          <a:xfrm>
            <a:off x="679546" y="264030"/>
            <a:ext cx="28187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4.2</a:t>
            </a:r>
            <a:r>
              <a:rPr lang="zh-CN" altLang="en-US" sz="2800" dirty="0">
                <a:solidFill>
                  <a:srgbClr val="FF9618"/>
                </a:solidFill>
                <a:latin typeface="微软雅黑" panose="020B0503020204020204" charset="-122"/>
                <a:ea typeface="微软雅黑" panose="020B0503020204020204" charset="-122"/>
                <a:sym typeface="+mn-ea"/>
              </a:rPr>
              <a:t>证券市场风险</a:t>
            </a:r>
            <a:endParaRPr lang="zh-CN" altLang="en-US" sz="2800" dirty="0">
              <a:solidFill>
                <a:srgbClr val="FF9618"/>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linds(horizontal)">
                                      <p:cBhvr>
                                        <p:cTn id="7" dur="500"/>
                                        <p:tgtEl>
                                          <p:spTgt spid="7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blinds(horizontal)">
                                      <p:cBhvr>
                                        <p:cTn id="10" dur="500"/>
                                        <p:tgtEl>
                                          <p:spTgt spid="7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blinds(horizontal)">
                                      <p:cBhvr>
                                        <p:cTn id="13" dur="500"/>
                                        <p:tgtEl>
                                          <p:spTgt spid="8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additive="base">
                                        <p:cTn id="18" dur="500" fill="hold"/>
                                        <p:tgtEl>
                                          <p:spTgt spid="59"/>
                                        </p:tgtEl>
                                        <p:attrNameLst>
                                          <p:attrName>ppt_x</p:attrName>
                                        </p:attrNameLst>
                                      </p:cBhvr>
                                      <p:tavLst>
                                        <p:tav tm="0">
                                          <p:val>
                                            <p:strVal val="#ppt_x"/>
                                          </p:val>
                                        </p:tav>
                                        <p:tav tm="100000">
                                          <p:val>
                                            <p:strVal val="#ppt_x"/>
                                          </p:val>
                                        </p:tav>
                                      </p:tavLst>
                                    </p:anim>
                                    <p:anim calcmode="lin" valueType="num">
                                      <p:cBhvr additive="base">
                                        <p:cTn id="19" dur="500" fill="hold"/>
                                        <p:tgtEl>
                                          <p:spTgt spid="5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additive="base">
                                        <p:cTn id="22" dur="500" fill="hold"/>
                                        <p:tgtEl>
                                          <p:spTgt spid="60"/>
                                        </p:tgtEl>
                                        <p:attrNameLst>
                                          <p:attrName>ppt_x</p:attrName>
                                        </p:attrNameLst>
                                      </p:cBhvr>
                                      <p:tavLst>
                                        <p:tav tm="0">
                                          <p:val>
                                            <p:strVal val="#ppt_x"/>
                                          </p:val>
                                        </p:tav>
                                        <p:tav tm="100000">
                                          <p:val>
                                            <p:strVal val="#ppt_x"/>
                                          </p:val>
                                        </p:tav>
                                      </p:tavLst>
                                    </p:anim>
                                    <p:anim calcmode="lin" valueType="num">
                                      <p:cBhvr additive="base">
                                        <p:cTn id="23" dur="500" fill="hold"/>
                                        <p:tgtEl>
                                          <p:spTgt spid="6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additive="base">
                                        <p:cTn id="26" dur="500" fill="hold"/>
                                        <p:tgtEl>
                                          <p:spTgt spid="61"/>
                                        </p:tgtEl>
                                        <p:attrNameLst>
                                          <p:attrName>ppt_x</p:attrName>
                                        </p:attrNameLst>
                                      </p:cBhvr>
                                      <p:tavLst>
                                        <p:tav tm="0">
                                          <p:val>
                                            <p:strVal val="#ppt_x"/>
                                          </p:val>
                                        </p:tav>
                                        <p:tav tm="100000">
                                          <p:val>
                                            <p:strVal val="#ppt_x"/>
                                          </p:val>
                                        </p:tav>
                                      </p:tavLst>
                                    </p:anim>
                                    <p:anim calcmode="lin" valueType="num">
                                      <p:cBhvr additive="base">
                                        <p:cTn id="27" dur="500" fill="hold"/>
                                        <p:tgtEl>
                                          <p:spTgt spid="6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ppt_x"/>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 calcmode="lin" valueType="num">
                                      <p:cBhvr additive="base">
                                        <p:cTn id="34" dur="500" fill="hold"/>
                                        <p:tgtEl>
                                          <p:spTgt spid="63"/>
                                        </p:tgtEl>
                                        <p:attrNameLst>
                                          <p:attrName>ppt_x</p:attrName>
                                        </p:attrNameLst>
                                      </p:cBhvr>
                                      <p:tavLst>
                                        <p:tav tm="0">
                                          <p:val>
                                            <p:strVal val="#ppt_x"/>
                                          </p:val>
                                        </p:tav>
                                        <p:tav tm="100000">
                                          <p:val>
                                            <p:strVal val="#ppt_x"/>
                                          </p:val>
                                        </p:tav>
                                      </p:tavLst>
                                    </p:anim>
                                    <p:anim calcmode="lin" valueType="num">
                                      <p:cBhvr additive="base">
                                        <p:cTn id="35" dur="500" fill="hold"/>
                                        <p:tgtEl>
                                          <p:spTgt spid="6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8"/>
                                        </p:tgtEl>
                                        <p:attrNameLst>
                                          <p:attrName>style.visibility</p:attrName>
                                        </p:attrNameLst>
                                      </p:cBhvr>
                                      <p:to>
                                        <p:strVal val="visible"/>
                                      </p:to>
                                    </p:set>
                                    <p:anim calcmode="lin" valueType="num">
                                      <p:cBhvr additive="base">
                                        <p:cTn id="38" dur="500" fill="hold"/>
                                        <p:tgtEl>
                                          <p:spTgt spid="68"/>
                                        </p:tgtEl>
                                        <p:attrNameLst>
                                          <p:attrName>ppt_x</p:attrName>
                                        </p:attrNameLst>
                                      </p:cBhvr>
                                      <p:tavLst>
                                        <p:tav tm="0">
                                          <p:val>
                                            <p:strVal val="#ppt_x"/>
                                          </p:val>
                                        </p:tav>
                                        <p:tav tm="100000">
                                          <p:val>
                                            <p:strVal val="#ppt_x"/>
                                          </p:val>
                                        </p:tav>
                                      </p:tavLst>
                                    </p:anim>
                                    <p:anim calcmode="lin" valueType="num">
                                      <p:cBhvr additive="base">
                                        <p:cTn id="39" dur="500" fill="hold"/>
                                        <p:tgtEl>
                                          <p:spTgt spid="6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 calcmode="lin" valueType="num">
                                      <p:cBhvr additive="base">
                                        <p:cTn id="42" dur="500" fill="hold"/>
                                        <p:tgtEl>
                                          <p:spTgt spid="72"/>
                                        </p:tgtEl>
                                        <p:attrNameLst>
                                          <p:attrName>ppt_x</p:attrName>
                                        </p:attrNameLst>
                                      </p:cBhvr>
                                      <p:tavLst>
                                        <p:tav tm="0">
                                          <p:val>
                                            <p:strVal val="#ppt_x"/>
                                          </p:val>
                                        </p:tav>
                                        <p:tav tm="100000">
                                          <p:val>
                                            <p:strVal val="#ppt_x"/>
                                          </p:val>
                                        </p:tav>
                                      </p:tavLst>
                                    </p:anim>
                                    <p:anim calcmode="lin" valueType="num">
                                      <p:cBhvr additive="base">
                                        <p:cTn id="43" dur="500" fill="hold"/>
                                        <p:tgtEl>
                                          <p:spTgt spid="7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75"/>
                                        </p:tgtEl>
                                        <p:attrNameLst>
                                          <p:attrName>style.visibility</p:attrName>
                                        </p:attrNameLst>
                                      </p:cBhvr>
                                      <p:to>
                                        <p:strVal val="visible"/>
                                      </p:to>
                                    </p:set>
                                    <p:anim calcmode="lin" valueType="num">
                                      <p:cBhvr additive="base">
                                        <p:cTn id="46" dur="500" fill="hold"/>
                                        <p:tgtEl>
                                          <p:spTgt spid="75"/>
                                        </p:tgtEl>
                                        <p:attrNameLst>
                                          <p:attrName>ppt_x</p:attrName>
                                        </p:attrNameLst>
                                      </p:cBhvr>
                                      <p:tavLst>
                                        <p:tav tm="0">
                                          <p:val>
                                            <p:strVal val="#ppt_x"/>
                                          </p:val>
                                        </p:tav>
                                        <p:tav tm="100000">
                                          <p:val>
                                            <p:strVal val="#ppt_x"/>
                                          </p:val>
                                        </p:tav>
                                      </p:tavLst>
                                    </p:anim>
                                    <p:anim calcmode="lin" valueType="num">
                                      <p:cBhvr additive="base">
                                        <p:cTn id="47"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87"/>
                                        </p:tgtEl>
                                        <p:attrNameLst>
                                          <p:attrName>style.visibility</p:attrName>
                                        </p:attrNameLst>
                                      </p:cBhvr>
                                      <p:to>
                                        <p:strVal val="visible"/>
                                      </p:to>
                                    </p:set>
                                    <p:anim calcmode="lin" valueType="num">
                                      <p:cBhvr additive="base">
                                        <p:cTn id="52" dur="500" fill="hold"/>
                                        <p:tgtEl>
                                          <p:spTgt spid="87"/>
                                        </p:tgtEl>
                                        <p:attrNameLst>
                                          <p:attrName>ppt_x</p:attrName>
                                        </p:attrNameLst>
                                      </p:cBhvr>
                                      <p:tavLst>
                                        <p:tav tm="0">
                                          <p:val>
                                            <p:strVal val="#ppt_x"/>
                                          </p:val>
                                        </p:tav>
                                        <p:tav tm="100000">
                                          <p:val>
                                            <p:strVal val="#ppt_x"/>
                                          </p:val>
                                        </p:tav>
                                      </p:tavLst>
                                    </p:anim>
                                    <p:anim calcmode="lin" valueType="num">
                                      <p:cBhvr additive="base">
                                        <p:cTn id="53" dur="500" fill="hold"/>
                                        <p:tgtEl>
                                          <p:spTgt spid="8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90"/>
                                        </p:tgtEl>
                                        <p:attrNameLst>
                                          <p:attrName>style.visibility</p:attrName>
                                        </p:attrNameLst>
                                      </p:cBhvr>
                                      <p:to>
                                        <p:strVal val="visible"/>
                                      </p:to>
                                    </p:set>
                                    <p:anim calcmode="lin" valueType="num">
                                      <p:cBhvr additive="base">
                                        <p:cTn id="56" dur="500" fill="hold"/>
                                        <p:tgtEl>
                                          <p:spTgt spid="90"/>
                                        </p:tgtEl>
                                        <p:attrNameLst>
                                          <p:attrName>ppt_x</p:attrName>
                                        </p:attrNameLst>
                                      </p:cBhvr>
                                      <p:tavLst>
                                        <p:tav tm="0">
                                          <p:val>
                                            <p:strVal val="#ppt_x"/>
                                          </p:val>
                                        </p:tav>
                                        <p:tav tm="100000">
                                          <p:val>
                                            <p:strVal val="#ppt_x"/>
                                          </p:val>
                                        </p:tav>
                                      </p:tavLst>
                                    </p:anim>
                                    <p:anim calcmode="lin" valueType="num">
                                      <p:cBhvr additive="base">
                                        <p:cTn id="57" dur="500" fill="hold"/>
                                        <p:tgtEl>
                                          <p:spTgt spid="90"/>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91"/>
                                        </p:tgtEl>
                                        <p:attrNameLst>
                                          <p:attrName>style.visibility</p:attrName>
                                        </p:attrNameLst>
                                      </p:cBhvr>
                                      <p:to>
                                        <p:strVal val="visible"/>
                                      </p:to>
                                    </p:set>
                                    <p:anim calcmode="lin" valueType="num">
                                      <p:cBhvr additive="base">
                                        <p:cTn id="60" dur="500" fill="hold"/>
                                        <p:tgtEl>
                                          <p:spTgt spid="91"/>
                                        </p:tgtEl>
                                        <p:attrNameLst>
                                          <p:attrName>ppt_x</p:attrName>
                                        </p:attrNameLst>
                                      </p:cBhvr>
                                      <p:tavLst>
                                        <p:tav tm="0">
                                          <p:val>
                                            <p:strVal val="#ppt_x"/>
                                          </p:val>
                                        </p:tav>
                                        <p:tav tm="100000">
                                          <p:val>
                                            <p:strVal val="#ppt_x"/>
                                          </p:val>
                                        </p:tav>
                                      </p:tavLst>
                                    </p:anim>
                                    <p:anim calcmode="lin" valueType="num">
                                      <p:cBhvr additive="base">
                                        <p:cTn id="61" dur="500" fill="hold"/>
                                        <p:tgtEl>
                                          <p:spTgt spid="91"/>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89"/>
                                        </p:tgtEl>
                                        <p:attrNameLst>
                                          <p:attrName>style.visibility</p:attrName>
                                        </p:attrNameLst>
                                      </p:cBhvr>
                                      <p:to>
                                        <p:strVal val="visible"/>
                                      </p:to>
                                    </p:set>
                                    <p:anim calcmode="lin" valueType="num">
                                      <p:cBhvr additive="base">
                                        <p:cTn id="64" dur="500" fill="hold"/>
                                        <p:tgtEl>
                                          <p:spTgt spid="89"/>
                                        </p:tgtEl>
                                        <p:attrNameLst>
                                          <p:attrName>ppt_x</p:attrName>
                                        </p:attrNameLst>
                                      </p:cBhvr>
                                      <p:tavLst>
                                        <p:tav tm="0">
                                          <p:val>
                                            <p:strVal val="#ppt_x"/>
                                          </p:val>
                                        </p:tav>
                                        <p:tav tm="100000">
                                          <p:val>
                                            <p:strVal val="#ppt_x"/>
                                          </p:val>
                                        </p:tav>
                                      </p:tavLst>
                                    </p:anim>
                                    <p:anim calcmode="lin" valueType="num">
                                      <p:cBhvr additive="base">
                                        <p:cTn id="65" dur="500" fill="hold"/>
                                        <p:tgtEl>
                                          <p:spTgt spid="8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88"/>
                                        </p:tgtEl>
                                        <p:attrNameLst>
                                          <p:attrName>style.visibility</p:attrName>
                                        </p:attrNameLst>
                                      </p:cBhvr>
                                      <p:to>
                                        <p:strVal val="visible"/>
                                      </p:to>
                                    </p:set>
                                    <p:anim calcmode="lin" valueType="num">
                                      <p:cBhvr additive="base">
                                        <p:cTn id="68" dur="500" fill="hold"/>
                                        <p:tgtEl>
                                          <p:spTgt spid="88"/>
                                        </p:tgtEl>
                                        <p:attrNameLst>
                                          <p:attrName>ppt_x</p:attrName>
                                        </p:attrNameLst>
                                      </p:cBhvr>
                                      <p:tavLst>
                                        <p:tav tm="0">
                                          <p:val>
                                            <p:strVal val="#ppt_x"/>
                                          </p:val>
                                        </p:tav>
                                        <p:tav tm="100000">
                                          <p:val>
                                            <p:strVal val="#ppt_x"/>
                                          </p:val>
                                        </p:tav>
                                      </p:tavLst>
                                    </p:anim>
                                    <p:anim calcmode="lin" valueType="num">
                                      <p:cBhvr additive="base">
                                        <p:cTn id="69" dur="500" fill="hold"/>
                                        <p:tgtEl>
                                          <p:spTgt spid="88"/>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92"/>
                                        </p:tgtEl>
                                        <p:attrNameLst>
                                          <p:attrName>style.visibility</p:attrName>
                                        </p:attrNameLst>
                                      </p:cBhvr>
                                      <p:to>
                                        <p:strVal val="visible"/>
                                      </p:to>
                                    </p:set>
                                    <p:anim calcmode="lin" valueType="num">
                                      <p:cBhvr additive="base">
                                        <p:cTn id="72" dur="500" fill="hold"/>
                                        <p:tgtEl>
                                          <p:spTgt spid="92"/>
                                        </p:tgtEl>
                                        <p:attrNameLst>
                                          <p:attrName>ppt_x</p:attrName>
                                        </p:attrNameLst>
                                      </p:cBhvr>
                                      <p:tavLst>
                                        <p:tav tm="0">
                                          <p:val>
                                            <p:strVal val="#ppt_x"/>
                                          </p:val>
                                        </p:tav>
                                        <p:tav tm="100000">
                                          <p:val>
                                            <p:strVal val="#ppt_x"/>
                                          </p:val>
                                        </p:tav>
                                      </p:tavLst>
                                    </p:anim>
                                    <p:anim calcmode="lin" valueType="num">
                                      <p:cBhvr additive="base">
                                        <p:cTn id="73" dur="500" fill="hold"/>
                                        <p:tgtEl>
                                          <p:spTgt spid="92"/>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93"/>
                                        </p:tgtEl>
                                        <p:attrNameLst>
                                          <p:attrName>style.visibility</p:attrName>
                                        </p:attrNameLst>
                                      </p:cBhvr>
                                      <p:to>
                                        <p:strVal val="visible"/>
                                      </p:to>
                                    </p:set>
                                    <p:anim calcmode="lin" valueType="num">
                                      <p:cBhvr additive="base">
                                        <p:cTn id="76" dur="500" fill="hold"/>
                                        <p:tgtEl>
                                          <p:spTgt spid="93"/>
                                        </p:tgtEl>
                                        <p:attrNameLst>
                                          <p:attrName>ppt_x</p:attrName>
                                        </p:attrNameLst>
                                      </p:cBhvr>
                                      <p:tavLst>
                                        <p:tav tm="0">
                                          <p:val>
                                            <p:strVal val="#ppt_x"/>
                                          </p:val>
                                        </p:tav>
                                        <p:tav tm="100000">
                                          <p:val>
                                            <p:strVal val="#ppt_x"/>
                                          </p:val>
                                        </p:tav>
                                      </p:tavLst>
                                    </p:anim>
                                    <p:anim calcmode="lin" valueType="num">
                                      <p:cBhvr additive="base">
                                        <p:cTn id="77" dur="500" fill="hold"/>
                                        <p:tgtEl>
                                          <p:spTgt spid="93"/>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94"/>
                                        </p:tgtEl>
                                        <p:attrNameLst>
                                          <p:attrName>style.visibility</p:attrName>
                                        </p:attrNameLst>
                                      </p:cBhvr>
                                      <p:to>
                                        <p:strVal val="visible"/>
                                      </p:to>
                                    </p:set>
                                    <p:anim calcmode="lin" valueType="num">
                                      <p:cBhvr additive="base">
                                        <p:cTn id="80" dur="500" fill="hold"/>
                                        <p:tgtEl>
                                          <p:spTgt spid="94"/>
                                        </p:tgtEl>
                                        <p:attrNameLst>
                                          <p:attrName>ppt_x</p:attrName>
                                        </p:attrNameLst>
                                      </p:cBhvr>
                                      <p:tavLst>
                                        <p:tav tm="0">
                                          <p:val>
                                            <p:strVal val="#ppt_x"/>
                                          </p:val>
                                        </p:tav>
                                        <p:tav tm="100000">
                                          <p:val>
                                            <p:strVal val="#ppt_x"/>
                                          </p:val>
                                        </p:tav>
                                      </p:tavLst>
                                    </p:anim>
                                    <p:anim calcmode="lin" valueType="num">
                                      <p:cBhvr additive="base">
                                        <p:cTn id="81" dur="500" fill="hold"/>
                                        <p:tgtEl>
                                          <p:spTgt spid="94"/>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95"/>
                                        </p:tgtEl>
                                        <p:attrNameLst>
                                          <p:attrName>style.visibility</p:attrName>
                                        </p:attrNameLst>
                                      </p:cBhvr>
                                      <p:to>
                                        <p:strVal val="visible"/>
                                      </p:to>
                                    </p:set>
                                    <p:anim calcmode="lin" valueType="num">
                                      <p:cBhvr additive="base">
                                        <p:cTn id="84" dur="500" fill="hold"/>
                                        <p:tgtEl>
                                          <p:spTgt spid="95"/>
                                        </p:tgtEl>
                                        <p:attrNameLst>
                                          <p:attrName>ppt_x</p:attrName>
                                        </p:attrNameLst>
                                      </p:cBhvr>
                                      <p:tavLst>
                                        <p:tav tm="0">
                                          <p:val>
                                            <p:strVal val="#ppt_x"/>
                                          </p:val>
                                        </p:tav>
                                        <p:tav tm="100000">
                                          <p:val>
                                            <p:strVal val="#ppt_x"/>
                                          </p:val>
                                        </p:tav>
                                      </p:tavLst>
                                    </p:anim>
                                    <p:anim calcmode="lin" valueType="num">
                                      <p:cBhvr additive="base">
                                        <p:cTn id="85" dur="500" fill="hold"/>
                                        <p:tgtEl>
                                          <p:spTgt spid="95"/>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96"/>
                                        </p:tgtEl>
                                        <p:attrNameLst>
                                          <p:attrName>style.visibility</p:attrName>
                                        </p:attrNameLst>
                                      </p:cBhvr>
                                      <p:to>
                                        <p:strVal val="visible"/>
                                      </p:to>
                                    </p:set>
                                    <p:anim calcmode="lin" valueType="num">
                                      <p:cBhvr additive="base">
                                        <p:cTn id="88" dur="500" fill="hold"/>
                                        <p:tgtEl>
                                          <p:spTgt spid="96"/>
                                        </p:tgtEl>
                                        <p:attrNameLst>
                                          <p:attrName>ppt_x</p:attrName>
                                        </p:attrNameLst>
                                      </p:cBhvr>
                                      <p:tavLst>
                                        <p:tav tm="0">
                                          <p:val>
                                            <p:strVal val="#ppt_x"/>
                                          </p:val>
                                        </p:tav>
                                        <p:tav tm="100000">
                                          <p:val>
                                            <p:strVal val="#ppt_x"/>
                                          </p:val>
                                        </p:tav>
                                      </p:tavLst>
                                    </p:anim>
                                    <p:anim calcmode="lin" valueType="num">
                                      <p:cBhvr additive="base">
                                        <p:cTn id="89" dur="500" fill="hold"/>
                                        <p:tgtEl>
                                          <p:spTgt spid="96"/>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98"/>
                                        </p:tgtEl>
                                        <p:attrNameLst>
                                          <p:attrName>style.visibility</p:attrName>
                                        </p:attrNameLst>
                                      </p:cBhvr>
                                      <p:to>
                                        <p:strVal val="visible"/>
                                      </p:to>
                                    </p:set>
                                    <p:anim calcmode="lin" valueType="num">
                                      <p:cBhvr additive="base">
                                        <p:cTn id="92" dur="500" fill="hold"/>
                                        <p:tgtEl>
                                          <p:spTgt spid="98"/>
                                        </p:tgtEl>
                                        <p:attrNameLst>
                                          <p:attrName>ppt_x</p:attrName>
                                        </p:attrNameLst>
                                      </p:cBhvr>
                                      <p:tavLst>
                                        <p:tav tm="0">
                                          <p:val>
                                            <p:strVal val="#ppt_x"/>
                                          </p:val>
                                        </p:tav>
                                        <p:tav tm="100000">
                                          <p:val>
                                            <p:strVal val="#ppt_x"/>
                                          </p:val>
                                        </p:tav>
                                      </p:tavLst>
                                    </p:anim>
                                    <p:anim calcmode="lin" valueType="num">
                                      <p:cBhvr additive="base">
                                        <p:cTn id="93" dur="500" fill="hold"/>
                                        <p:tgtEl>
                                          <p:spTgt spid="98"/>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99"/>
                                        </p:tgtEl>
                                        <p:attrNameLst>
                                          <p:attrName>style.visibility</p:attrName>
                                        </p:attrNameLst>
                                      </p:cBhvr>
                                      <p:to>
                                        <p:strVal val="visible"/>
                                      </p:to>
                                    </p:set>
                                    <p:anim calcmode="lin" valueType="num">
                                      <p:cBhvr additive="base">
                                        <p:cTn id="96" dur="500" fill="hold"/>
                                        <p:tgtEl>
                                          <p:spTgt spid="99"/>
                                        </p:tgtEl>
                                        <p:attrNameLst>
                                          <p:attrName>ppt_x</p:attrName>
                                        </p:attrNameLst>
                                      </p:cBhvr>
                                      <p:tavLst>
                                        <p:tav tm="0">
                                          <p:val>
                                            <p:strVal val="#ppt_x"/>
                                          </p:val>
                                        </p:tav>
                                        <p:tav tm="100000">
                                          <p:val>
                                            <p:strVal val="#ppt_x"/>
                                          </p:val>
                                        </p:tav>
                                      </p:tavLst>
                                    </p:anim>
                                    <p:anim calcmode="lin" valueType="num">
                                      <p:cBhvr additive="base">
                                        <p:cTn id="97" dur="500" fill="hold"/>
                                        <p:tgtEl>
                                          <p:spTgt spid="99"/>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101"/>
                                        </p:tgtEl>
                                        <p:attrNameLst>
                                          <p:attrName>style.visibility</p:attrName>
                                        </p:attrNameLst>
                                      </p:cBhvr>
                                      <p:to>
                                        <p:strVal val="visible"/>
                                      </p:to>
                                    </p:set>
                                    <p:anim calcmode="lin" valueType="num">
                                      <p:cBhvr additive="base">
                                        <p:cTn id="100" dur="500" fill="hold"/>
                                        <p:tgtEl>
                                          <p:spTgt spid="101"/>
                                        </p:tgtEl>
                                        <p:attrNameLst>
                                          <p:attrName>ppt_x</p:attrName>
                                        </p:attrNameLst>
                                      </p:cBhvr>
                                      <p:tavLst>
                                        <p:tav tm="0">
                                          <p:val>
                                            <p:strVal val="#ppt_x"/>
                                          </p:val>
                                        </p:tav>
                                        <p:tav tm="100000">
                                          <p:val>
                                            <p:strVal val="#ppt_x"/>
                                          </p:val>
                                        </p:tav>
                                      </p:tavLst>
                                    </p:anim>
                                    <p:anim calcmode="lin" valueType="num">
                                      <p:cBhvr additive="base">
                                        <p:cTn id="101" dur="500" fill="hold"/>
                                        <p:tgtEl>
                                          <p:spTgt spid="101"/>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102"/>
                                        </p:tgtEl>
                                        <p:attrNameLst>
                                          <p:attrName>style.visibility</p:attrName>
                                        </p:attrNameLst>
                                      </p:cBhvr>
                                      <p:to>
                                        <p:strVal val="visible"/>
                                      </p:to>
                                    </p:set>
                                    <p:anim calcmode="lin" valueType="num">
                                      <p:cBhvr additive="base">
                                        <p:cTn id="104" dur="500" fill="hold"/>
                                        <p:tgtEl>
                                          <p:spTgt spid="102"/>
                                        </p:tgtEl>
                                        <p:attrNameLst>
                                          <p:attrName>ppt_x</p:attrName>
                                        </p:attrNameLst>
                                      </p:cBhvr>
                                      <p:tavLst>
                                        <p:tav tm="0">
                                          <p:val>
                                            <p:strVal val="#ppt_x"/>
                                          </p:val>
                                        </p:tav>
                                        <p:tav tm="100000">
                                          <p:val>
                                            <p:strVal val="#ppt_x"/>
                                          </p:val>
                                        </p:tav>
                                      </p:tavLst>
                                    </p:anim>
                                    <p:anim calcmode="lin" valueType="num">
                                      <p:cBhvr additive="base">
                                        <p:cTn id="105" dur="500" fill="hold"/>
                                        <p:tgtEl>
                                          <p:spTgt spid="102"/>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106"/>
                                        </p:tgtEl>
                                        <p:attrNameLst>
                                          <p:attrName>style.visibility</p:attrName>
                                        </p:attrNameLst>
                                      </p:cBhvr>
                                      <p:to>
                                        <p:strVal val="visible"/>
                                      </p:to>
                                    </p:set>
                                    <p:anim calcmode="lin" valueType="num">
                                      <p:cBhvr additive="base">
                                        <p:cTn id="108" dur="500" fill="hold"/>
                                        <p:tgtEl>
                                          <p:spTgt spid="106"/>
                                        </p:tgtEl>
                                        <p:attrNameLst>
                                          <p:attrName>ppt_x</p:attrName>
                                        </p:attrNameLst>
                                      </p:cBhvr>
                                      <p:tavLst>
                                        <p:tav tm="0">
                                          <p:val>
                                            <p:strVal val="#ppt_x"/>
                                          </p:val>
                                        </p:tav>
                                        <p:tav tm="100000">
                                          <p:val>
                                            <p:strVal val="#ppt_x"/>
                                          </p:val>
                                        </p:tav>
                                      </p:tavLst>
                                    </p:anim>
                                    <p:anim calcmode="lin" valueType="num">
                                      <p:cBhvr additive="base">
                                        <p:cTn id="109"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bldLvl="0" animBg="1"/>
      <p:bldP spid="80" grpId="0"/>
      <p:bldP spid="61" grpId="0" bldLvl="0" animBg="1"/>
      <p:bldP spid="62" grpId="0" bldLvl="0" animBg="1"/>
      <p:bldP spid="72" grpId="0"/>
      <p:bldP spid="75" grpId="0"/>
      <p:bldP spid="61" grpId="1" animBg="1"/>
      <p:bldP spid="62" grpId="1" animBg="1"/>
      <p:bldP spid="72" grpId="1"/>
      <p:bldP spid="75" grpId="1"/>
      <p:bldP spid="98" grpId="0"/>
      <p:bldP spid="99" grpId="0"/>
      <p:bldP spid="101" grpId="0"/>
      <p:bldP spid="102" grpId="0"/>
      <p:bldP spid="106" grpId="0"/>
      <p:bldP spid="98" grpId="1"/>
      <p:bldP spid="99" grpId="1"/>
      <p:bldP spid="101" grpId="1"/>
      <p:bldP spid="102" grpId="1"/>
      <p:bldP spid="10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0" name="文本框 9"/>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
        <p:nvSpPr>
          <p:cNvPr id="104" name="矩形 103"/>
          <p:cNvSpPr/>
          <p:nvPr/>
        </p:nvSpPr>
        <p:spPr>
          <a:xfrm>
            <a:off x="593090" y="1443990"/>
            <a:ext cx="2846705" cy="344805"/>
          </a:xfrm>
          <a:prstGeom prst="rect">
            <a:avLst/>
          </a:prstGeom>
          <a:solidFill>
            <a:srgbClr val="FD9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3" name="文本框 102"/>
          <p:cNvSpPr txBox="1"/>
          <p:nvPr/>
        </p:nvSpPr>
        <p:spPr>
          <a:xfrm>
            <a:off x="793115" y="1417955"/>
            <a:ext cx="5080000" cy="398780"/>
          </a:xfrm>
          <a:prstGeom prst="rect">
            <a:avLst/>
          </a:prstGeom>
          <a:noFill/>
          <a:ln w="9525">
            <a:noFill/>
          </a:ln>
        </p:spPr>
        <p:txBody>
          <a:bodyPr>
            <a:spAutoFit/>
          </a:bodyPr>
          <a:p>
            <a:pPr indent="0"/>
            <a:r>
              <a:rPr lang="zh-CN" sz="2000" b="1">
                <a:solidFill>
                  <a:schemeClr val="bg1"/>
                </a:solidFill>
                <a:latin typeface="微软雅黑" panose="020B0503020204020204" charset="-122"/>
                <a:ea typeface="微软雅黑" panose="020B0503020204020204" charset="-122"/>
              </a:rPr>
              <a:t>证券投资的应对策略</a:t>
            </a:r>
            <a:endParaRPr lang="zh-CN" sz="2000" b="1">
              <a:solidFill>
                <a:schemeClr val="bg1"/>
              </a:solidFill>
              <a:latin typeface="微软雅黑" panose="020B0503020204020204" charset="-122"/>
              <a:ea typeface="微软雅黑" panose="020B0503020204020204" charset="-122"/>
            </a:endParaRPr>
          </a:p>
        </p:txBody>
      </p:sp>
      <p:grpSp>
        <p:nvGrpSpPr>
          <p:cNvPr id="36" name="组合 35"/>
          <p:cNvGrpSpPr/>
          <p:nvPr/>
        </p:nvGrpSpPr>
        <p:grpSpPr>
          <a:xfrm>
            <a:off x="743937" y="2196465"/>
            <a:ext cx="7917740" cy="3476493"/>
            <a:chOff x="1259" y="3209"/>
            <a:chExt cx="16222" cy="7124"/>
          </a:xfrm>
        </p:grpSpPr>
        <p:sp>
          <p:nvSpPr>
            <p:cNvPr id="16" name="."/>
            <p:cNvSpPr/>
            <p:nvPr>
              <p:custDataLst>
                <p:tags r:id="rId2"/>
              </p:custDataLst>
            </p:nvPr>
          </p:nvSpPr>
          <p:spPr bwMode="auto">
            <a:xfrm>
              <a:off x="2040" y="3406"/>
              <a:ext cx="2567" cy="2575"/>
            </a:xfrm>
            <a:prstGeom prst="ellipse">
              <a:avLst/>
            </a:prstGeom>
            <a:solidFill>
              <a:schemeClr val="bg1"/>
            </a:solidFill>
            <a:ln w="127000">
              <a:solidFill>
                <a:srgbClr val="526573"/>
              </a:solidFill>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黑体" panose="020B0400000000000000" pitchFamily="34" charset="-122"/>
              </a:endParaRPr>
            </a:p>
          </p:txBody>
        </p:sp>
        <p:sp>
          <p:nvSpPr>
            <p:cNvPr id="17" name="."/>
            <p:cNvSpPr/>
            <p:nvPr>
              <p:custDataLst>
                <p:tags r:id="rId3"/>
              </p:custDataLst>
            </p:nvPr>
          </p:nvSpPr>
          <p:spPr>
            <a:xfrm>
              <a:off x="2908" y="4283"/>
              <a:ext cx="830" cy="821"/>
            </a:xfrm>
            <a:custGeom>
              <a:avLst/>
              <a:gdLst>
                <a:gd name="connsiteX0" fmla="*/ 446292 w 600511"/>
                <a:gd name="connsiteY0" fmla="*/ 392791 h 593879"/>
                <a:gd name="connsiteX1" fmla="*/ 446292 w 600511"/>
                <a:gd name="connsiteY1" fmla="*/ 459820 h 593879"/>
                <a:gd name="connsiteX2" fmla="*/ 412738 w 600511"/>
                <a:gd name="connsiteY2" fmla="*/ 459820 h 593879"/>
                <a:gd name="connsiteX3" fmla="*/ 466296 w 600511"/>
                <a:gd name="connsiteY3" fmla="*/ 526850 h 593879"/>
                <a:gd name="connsiteX4" fmla="*/ 519853 w 600511"/>
                <a:gd name="connsiteY4" fmla="*/ 459820 h 593879"/>
                <a:gd name="connsiteX5" fmla="*/ 486299 w 600511"/>
                <a:gd name="connsiteY5" fmla="*/ 459820 h 593879"/>
                <a:gd name="connsiteX6" fmla="*/ 486299 w 600511"/>
                <a:gd name="connsiteY6" fmla="*/ 392791 h 593879"/>
                <a:gd name="connsiteX7" fmla="*/ 0 w 600511"/>
                <a:gd name="connsiteY7" fmla="*/ 372515 h 593879"/>
                <a:gd name="connsiteX8" fmla="*/ 233292 w 600511"/>
                <a:gd name="connsiteY8" fmla="*/ 465626 h 593879"/>
                <a:gd name="connsiteX9" fmla="*/ 305248 w 600511"/>
                <a:gd name="connsiteY9" fmla="*/ 461116 h 593879"/>
                <a:gd name="connsiteX10" fmla="*/ 332998 w 600511"/>
                <a:gd name="connsiteY10" fmla="*/ 549716 h 593879"/>
                <a:gd name="connsiteX11" fmla="*/ 233292 w 600511"/>
                <a:gd name="connsiteY11" fmla="*/ 558737 h 593879"/>
                <a:gd name="connsiteX12" fmla="*/ 0 w 600511"/>
                <a:gd name="connsiteY12" fmla="*/ 465626 h 593879"/>
                <a:gd name="connsiteX13" fmla="*/ 466296 w 600511"/>
                <a:gd name="connsiteY13" fmla="*/ 326083 h 593879"/>
                <a:gd name="connsiteX14" fmla="*/ 600511 w 600511"/>
                <a:gd name="connsiteY14" fmla="*/ 459820 h 593879"/>
                <a:gd name="connsiteX15" fmla="*/ 466296 w 600511"/>
                <a:gd name="connsiteY15" fmla="*/ 593879 h 593879"/>
                <a:gd name="connsiteX16" fmla="*/ 332080 w 600511"/>
                <a:gd name="connsiteY16" fmla="*/ 459820 h 593879"/>
                <a:gd name="connsiteX17" fmla="*/ 466296 w 600511"/>
                <a:gd name="connsiteY17" fmla="*/ 326083 h 593879"/>
                <a:gd name="connsiteX18" fmla="*/ 0 w 600511"/>
                <a:gd name="connsiteY18" fmla="*/ 233007 h 593879"/>
                <a:gd name="connsiteX19" fmla="*/ 233309 w 600511"/>
                <a:gd name="connsiteY19" fmla="*/ 326118 h 593879"/>
                <a:gd name="connsiteX20" fmla="*/ 466296 w 600511"/>
                <a:gd name="connsiteY20" fmla="*/ 233007 h 593879"/>
                <a:gd name="connsiteX21" fmla="*/ 466296 w 600511"/>
                <a:gd name="connsiteY21" fmla="*/ 299054 h 593879"/>
                <a:gd name="connsiteX22" fmla="*/ 312370 w 600511"/>
                <a:gd name="connsiteY22" fmla="*/ 413430 h 593879"/>
                <a:gd name="connsiteX23" fmla="*/ 233309 w 600511"/>
                <a:gd name="connsiteY23" fmla="*/ 419229 h 593879"/>
                <a:gd name="connsiteX24" fmla="*/ 0 w 600511"/>
                <a:gd name="connsiteY24" fmla="*/ 326118 h 593879"/>
                <a:gd name="connsiteX25" fmla="*/ 233309 w 600511"/>
                <a:gd name="connsiteY25" fmla="*/ 23200 h 593879"/>
                <a:gd name="connsiteX26" fmla="*/ 23234 w 600511"/>
                <a:gd name="connsiteY26" fmla="*/ 93123 h 593879"/>
                <a:gd name="connsiteX27" fmla="*/ 233309 w 600511"/>
                <a:gd name="connsiteY27" fmla="*/ 163046 h 593879"/>
                <a:gd name="connsiteX28" fmla="*/ 443062 w 600511"/>
                <a:gd name="connsiteY28" fmla="*/ 93123 h 593879"/>
                <a:gd name="connsiteX29" fmla="*/ 233309 w 600511"/>
                <a:gd name="connsiteY29" fmla="*/ 23200 h 593879"/>
                <a:gd name="connsiteX30" fmla="*/ 233309 w 600511"/>
                <a:gd name="connsiteY30" fmla="*/ 0 h 593879"/>
                <a:gd name="connsiteX31" fmla="*/ 466296 w 600511"/>
                <a:gd name="connsiteY31" fmla="*/ 93123 h 593879"/>
                <a:gd name="connsiteX32" fmla="*/ 466296 w 600511"/>
                <a:gd name="connsiteY32" fmla="*/ 186246 h 593879"/>
                <a:gd name="connsiteX33" fmla="*/ 233309 w 600511"/>
                <a:gd name="connsiteY33" fmla="*/ 279369 h 593879"/>
                <a:gd name="connsiteX34" fmla="*/ 0 w 600511"/>
                <a:gd name="connsiteY34" fmla="*/ 186246 h 593879"/>
                <a:gd name="connsiteX35" fmla="*/ 0 w 600511"/>
                <a:gd name="connsiteY35" fmla="*/ 93123 h 593879"/>
                <a:gd name="connsiteX36" fmla="*/ 233309 w 600511"/>
                <a:gd name="connsiteY36" fmla="*/ 0 h 59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0511" h="593879">
                  <a:moveTo>
                    <a:pt x="446292" y="392791"/>
                  </a:moveTo>
                  <a:lnTo>
                    <a:pt x="446292" y="459820"/>
                  </a:lnTo>
                  <a:lnTo>
                    <a:pt x="412738" y="459820"/>
                  </a:lnTo>
                  <a:lnTo>
                    <a:pt x="466296" y="526850"/>
                  </a:lnTo>
                  <a:lnTo>
                    <a:pt x="519853" y="459820"/>
                  </a:lnTo>
                  <a:lnTo>
                    <a:pt x="486299" y="459820"/>
                  </a:lnTo>
                  <a:lnTo>
                    <a:pt x="486299" y="392791"/>
                  </a:lnTo>
                  <a:close/>
                  <a:moveTo>
                    <a:pt x="0" y="372515"/>
                  </a:moveTo>
                  <a:cubicBezTo>
                    <a:pt x="0" y="424065"/>
                    <a:pt x="104223" y="465626"/>
                    <a:pt x="233292" y="465626"/>
                  </a:cubicBezTo>
                  <a:cubicBezTo>
                    <a:pt x="258461" y="465626"/>
                    <a:pt x="282661" y="464015"/>
                    <a:pt x="305248" y="461116"/>
                  </a:cubicBezTo>
                  <a:cubicBezTo>
                    <a:pt x="305571" y="493978"/>
                    <a:pt x="315574" y="524264"/>
                    <a:pt x="332998" y="549716"/>
                  </a:cubicBezTo>
                  <a:cubicBezTo>
                    <a:pt x="302667" y="555515"/>
                    <a:pt x="268786" y="558737"/>
                    <a:pt x="233292" y="558737"/>
                  </a:cubicBezTo>
                  <a:cubicBezTo>
                    <a:pt x="104546" y="558737"/>
                    <a:pt x="0" y="517176"/>
                    <a:pt x="0" y="465626"/>
                  </a:cubicBezTo>
                  <a:close/>
                  <a:moveTo>
                    <a:pt x="466296" y="326083"/>
                  </a:moveTo>
                  <a:cubicBezTo>
                    <a:pt x="540501" y="326083"/>
                    <a:pt x="600511" y="386023"/>
                    <a:pt x="600511" y="459820"/>
                  </a:cubicBezTo>
                  <a:cubicBezTo>
                    <a:pt x="600511" y="533939"/>
                    <a:pt x="540501" y="593879"/>
                    <a:pt x="466296" y="593879"/>
                  </a:cubicBezTo>
                  <a:cubicBezTo>
                    <a:pt x="392412" y="593879"/>
                    <a:pt x="332080" y="533939"/>
                    <a:pt x="332080" y="459820"/>
                  </a:cubicBezTo>
                  <a:cubicBezTo>
                    <a:pt x="332080" y="386023"/>
                    <a:pt x="392412" y="326083"/>
                    <a:pt x="466296" y="326083"/>
                  </a:cubicBezTo>
                  <a:close/>
                  <a:moveTo>
                    <a:pt x="0" y="233007"/>
                  </a:moveTo>
                  <a:cubicBezTo>
                    <a:pt x="0" y="284234"/>
                    <a:pt x="104554" y="326118"/>
                    <a:pt x="233309" y="326118"/>
                  </a:cubicBezTo>
                  <a:cubicBezTo>
                    <a:pt x="362065" y="326118"/>
                    <a:pt x="466296" y="284234"/>
                    <a:pt x="466296" y="233007"/>
                  </a:cubicBezTo>
                  <a:lnTo>
                    <a:pt x="466296" y="299054"/>
                  </a:lnTo>
                  <a:cubicBezTo>
                    <a:pt x="393689" y="299054"/>
                    <a:pt x="332377" y="347382"/>
                    <a:pt x="312370" y="413430"/>
                  </a:cubicBezTo>
                  <a:cubicBezTo>
                    <a:pt x="287522" y="416974"/>
                    <a:pt x="261061" y="419229"/>
                    <a:pt x="233309" y="419229"/>
                  </a:cubicBezTo>
                  <a:cubicBezTo>
                    <a:pt x="104231" y="419229"/>
                    <a:pt x="0" y="377345"/>
                    <a:pt x="0" y="326118"/>
                  </a:cubicBezTo>
                  <a:close/>
                  <a:moveTo>
                    <a:pt x="233309" y="23200"/>
                  </a:moveTo>
                  <a:cubicBezTo>
                    <a:pt x="105199" y="23200"/>
                    <a:pt x="23234" y="64767"/>
                    <a:pt x="23234" y="93123"/>
                  </a:cubicBezTo>
                  <a:cubicBezTo>
                    <a:pt x="23234" y="121479"/>
                    <a:pt x="105199" y="163046"/>
                    <a:pt x="233309" y="163046"/>
                  </a:cubicBezTo>
                  <a:cubicBezTo>
                    <a:pt x="361420" y="163046"/>
                    <a:pt x="443062" y="121479"/>
                    <a:pt x="443062" y="93123"/>
                  </a:cubicBezTo>
                  <a:cubicBezTo>
                    <a:pt x="443062" y="64767"/>
                    <a:pt x="361420" y="23200"/>
                    <a:pt x="233309" y="23200"/>
                  </a:cubicBezTo>
                  <a:close/>
                  <a:moveTo>
                    <a:pt x="233309" y="0"/>
                  </a:moveTo>
                  <a:cubicBezTo>
                    <a:pt x="362065" y="0"/>
                    <a:pt x="466296" y="41567"/>
                    <a:pt x="466296" y="93123"/>
                  </a:cubicBezTo>
                  <a:lnTo>
                    <a:pt x="466296" y="186246"/>
                  </a:lnTo>
                  <a:cubicBezTo>
                    <a:pt x="466296" y="237802"/>
                    <a:pt x="362065" y="279369"/>
                    <a:pt x="233309" y="279369"/>
                  </a:cubicBezTo>
                  <a:cubicBezTo>
                    <a:pt x="104231" y="279369"/>
                    <a:pt x="0" y="237802"/>
                    <a:pt x="0" y="186246"/>
                  </a:cubicBezTo>
                  <a:lnTo>
                    <a:pt x="0" y="93123"/>
                  </a:lnTo>
                  <a:cubicBezTo>
                    <a:pt x="0" y="41567"/>
                    <a:pt x="104554" y="0"/>
                    <a:pt x="233309" y="0"/>
                  </a:cubicBezTo>
                  <a:close/>
                </a:path>
              </a:pathLst>
            </a:custGeom>
            <a:solidFill>
              <a:srgbClr val="526573"/>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黑体" panose="020B0400000000000000" pitchFamily="34" charset="-122"/>
              </a:endParaRPr>
            </a:p>
          </p:txBody>
        </p:sp>
        <p:grpSp>
          <p:nvGrpSpPr>
            <p:cNvPr id="12" name="."/>
            <p:cNvGrpSpPr/>
            <p:nvPr/>
          </p:nvGrpSpPr>
          <p:grpSpPr>
            <a:xfrm rot="0">
              <a:off x="6073" y="3406"/>
              <a:ext cx="2567" cy="2575"/>
              <a:chOff x="3244081" y="1535725"/>
              <a:chExt cx="1373932" cy="1378034"/>
            </a:xfrm>
          </p:grpSpPr>
          <p:sp>
            <p:nvSpPr>
              <p:cNvPr id="14" name="."/>
              <p:cNvSpPr/>
              <p:nvPr>
                <p:custDataLst>
                  <p:tags r:id="rId4"/>
                </p:custDataLst>
              </p:nvPr>
            </p:nvSpPr>
            <p:spPr bwMode="auto">
              <a:xfrm>
                <a:off x="3244081" y="1535725"/>
                <a:ext cx="1373932" cy="1378034"/>
              </a:xfrm>
              <a:prstGeom prst="ellipse">
                <a:avLst/>
              </a:prstGeom>
              <a:solidFill>
                <a:schemeClr val="bg1"/>
              </a:solidFill>
              <a:ln w="127000">
                <a:solidFill>
                  <a:srgbClr val="FD9F2F"/>
                </a:solidFill>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黑体" panose="020B0400000000000000" pitchFamily="34" charset="-122"/>
                </a:endParaRPr>
              </a:p>
            </p:txBody>
          </p:sp>
          <p:sp>
            <p:nvSpPr>
              <p:cNvPr id="15" name="."/>
              <p:cNvSpPr/>
              <p:nvPr>
                <p:custDataLst>
                  <p:tags r:id="rId5"/>
                </p:custDataLst>
              </p:nvPr>
            </p:nvSpPr>
            <p:spPr>
              <a:xfrm>
                <a:off x="3716905" y="2002546"/>
                <a:ext cx="428269" cy="444393"/>
              </a:xfrm>
              <a:custGeom>
                <a:avLst/>
                <a:gdLst>
                  <a:gd name="connsiteX0" fmla="*/ 533304 w 585797"/>
                  <a:gd name="connsiteY0" fmla="*/ 452325 h 607851"/>
                  <a:gd name="connsiteX1" fmla="*/ 568750 w 585797"/>
                  <a:gd name="connsiteY1" fmla="*/ 460265 h 607851"/>
                  <a:gd name="connsiteX2" fmla="*/ 585772 w 585797"/>
                  <a:gd name="connsiteY2" fmla="*/ 480255 h 607851"/>
                  <a:gd name="connsiteX3" fmla="*/ 571088 w 585797"/>
                  <a:gd name="connsiteY3" fmla="*/ 502112 h 607851"/>
                  <a:gd name="connsiteX4" fmla="*/ 273212 w 585797"/>
                  <a:gd name="connsiteY4" fmla="*/ 604395 h 607851"/>
                  <a:gd name="connsiteX5" fmla="*/ 252917 w 585797"/>
                  <a:gd name="connsiteY5" fmla="*/ 607851 h 607851"/>
                  <a:gd name="connsiteX6" fmla="*/ 236924 w 585797"/>
                  <a:gd name="connsiteY6" fmla="*/ 605703 h 607851"/>
                  <a:gd name="connsiteX7" fmla="*/ 16205 w 585797"/>
                  <a:gd name="connsiteY7" fmla="*/ 547322 h 607851"/>
                  <a:gd name="connsiteX8" fmla="*/ 25 w 585797"/>
                  <a:gd name="connsiteY8" fmla="*/ 527239 h 607851"/>
                  <a:gd name="connsiteX9" fmla="*/ 14428 w 585797"/>
                  <a:gd name="connsiteY9" fmla="*/ 505755 h 607851"/>
                  <a:gd name="connsiteX10" fmla="*/ 50716 w 585797"/>
                  <a:gd name="connsiteY10" fmla="*/ 492678 h 607851"/>
                  <a:gd name="connsiteX11" fmla="*/ 226449 w 585797"/>
                  <a:gd name="connsiteY11" fmla="*/ 539196 h 607851"/>
                  <a:gd name="connsiteX12" fmla="*/ 252917 w 585797"/>
                  <a:gd name="connsiteY12" fmla="*/ 542652 h 607851"/>
                  <a:gd name="connsiteX13" fmla="*/ 286492 w 585797"/>
                  <a:gd name="connsiteY13" fmla="*/ 537047 h 607851"/>
                  <a:gd name="connsiteX14" fmla="*/ 533215 w 585797"/>
                  <a:gd name="connsiteY14" fmla="*/ 346476 h 607851"/>
                  <a:gd name="connsiteX15" fmla="*/ 568751 w 585797"/>
                  <a:gd name="connsiteY15" fmla="*/ 354414 h 607851"/>
                  <a:gd name="connsiteX16" fmla="*/ 585772 w 585797"/>
                  <a:gd name="connsiteY16" fmla="*/ 374490 h 607851"/>
                  <a:gd name="connsiteX17" fmla="*/ 571089 w 585797"/>
                  <a:gd name="connsiteY17" fmla="*/ 396248 h 607851"/>
                  <a:gd name="connsiteX18" fmla="*/ 273237 w 585797"/>
                  <a:gd name="connsiteY18" fmla="*/ 498500 h 607851"/>
                  <a:gd name="connsiteX19" fmla="*/ 252944 w 585797"/>
                  <a:gd name="connsiteY19" fmla="*/ 501861 h 607851"/>
                  <a:gd name="connsiteX20" fmla="*/ 236952 w 585797"/>
                  <a:gd name="connsiteY20" fmla="*/ 499807 h 607851"/>
                  <a:gd name="connsiteX21" fmla="*/ 16251 w 585797"/>
                  <a:gd name="connsiteY21" fmla="*/ 441444 h 607851"/>
                  <a:gd name="connsiteX22" fmla="*/ 73 w 585797"/>
                  <a:gd name="connsiteY22" fmla="*/ 421367 h 607851"/>
                  <a:gd name="connsiteX23" fmla="*/ 14474 w 585797"/>
                  <a:gd name="connsiteY23" fmla="*/ 399983 h 607851"/>
                  <a:gd name="connsiteX24" fmla="*/ 50759 w 585797"/>
                  <a:gd name="connsiteY24" fmla="*/ 386910 h 607851"/>
                  <a:gd name="connsiteX25" fmla="*/ 226478 w 585797"/>
                  <a:gd name="connsiteY25" fmla="*/ 433413 h 607851"/>
                  <a:gd name="connsiteX26" fmla="*/ 252944 w 585797"/>
                  <a:gd name="connsiteY26" fmla="*/ 436775 h 607851"/>
                  <a:gd name="connsiteX27" fmla="*/ 286517 w 585797"/>
                  <a:gd name="connsiteY27" fmla="*/ 431172 h 607851"/>
                  <a:gd name="connsiteX28" fmla="*/ 463638 w 585797"/>
                  <a:gd name="connsiteY28" fmla="*/ 224963 h 607851"/>
                  <a:gd name="connsiteX29" fmla="*/ 568751 w 585797"/>
                  <a:gd name="connsiteY29" fmla="*/ 248492 h 607851"/>
                  <a:gd name="connsiteX30" fmla="*/ 585772 w 585797"/>
                  <a:gd name="connsiteY30" fmla="*/ 268566 h 607851"/>
                  <a:gd name="connsiteX31" fmla="*/ 571089 w 585797"/>
                  <a:gd name="connsiteY31" fmla="*/ 290321 h 607851"/>
                  <a:gd name="connsiteX32" fmla="*/ 273237 w 585797"/>
                  <a:gd name="connsiteY32" fmla="*/ 392560 h 607851"/>
                  <a:gd name="connsiteX33" fmla="*/ 252944 w 585797"/>
                  <a:gd name="connsiteY33" fmla="*/ 396014 h 607851"/>
                  <a:gd name="connsiteX34" fmla="*/ 236952 w 585797"/>
                  <a:gd name="connsiteY34" fmla="*/ 393960 h 607851"/>
                  <a:gd name="connsiteX35" fmla="*/ 16251 w 585797"/>
                  <a:gd name="connsiteY35" fmla="*/ 335511 h 607851"/>
                  <a:gd name="connsiteX36" fmla="*/ 73 w 585797"/>
                  <a:gd name="connsiteY36" fmla="*/ 315437 h 607851"/>
                  <a:gd name="connsiteX37" fmla="*/ 14474 w 585797"/>
                  <a:gd name="connsiteY37" fmla="*/ 294056 h 607851"/>
                  <a:gd name="connsiteX38" fmla="*/ 138011 w 585797"/>
                  <a:gd name="connsiteY38" fmla="*/ 249613 h 607851"/>
                  <a:gd name="connsiteX39" fmla="*/ 180094 w 585797"/>
                  <a:gd name="connsiteY39" fmla="*/ 263618 h 607851"/>
                  <a:gd name="connsiteX40" fmla="*/ 181497 w 585797"/>
                  <a:gd name="connsiteY40" fmla="*/ 263711 h 607851"/>
                  <a:gd name="connsiteX41" fmla="*/ 182806 w 585797"/>
                  <a:gd name="connsiteY41" fmla="*/ 263711 h 607851"/>
                  <a:gd name="connsiteX42" fmla="*/ 378444 w 585797"/>
                  <a:gd name="connsiteY42" fmla="*/ 263711 h 607851"/>
                  <a:gd name="connsiteX43" fmla="*/ 463638 w 585797"/>
                  <a:gd name="connsiteY43" fmla="*/ 224963 h 607851"/>
                  <a:gd name="connsiteX44" fmla="*/ 282669 w 585797"/>
                  <a:gd name="connsiteY44" fmla="*/ 0 h 607851"/>
                  <a:gd name="connsiteX45" fmla="*/ 376661 w 585797"/>
                  <a:gd name="connsiteY45" fmla="*/ 77792 h 607851"/>
                  <a:gd name="connsiteX46" fmla="*/ 378438 w 585797"/>
                  <a:gd name="connsiteY46" fmla="*/ 77699 h 607851"/>
                  <a:gd name="connsiteX47" fmla="*/ 451106 w 585797"/>
                  <a:gd name="connsiteY47" fmla="*/ 150354 h 607851"/>
                  <a:gd name="connsiteX48" fmla="*/ 378438 w 585797"/>
                  <a:gd name="connsiteY48" fmla="*/ 222916 h 607851"/>
                  <a:gd name="connsiteX49" fmla="*/ 182785 w 585797"/>
                  <a:gd name="connsiteY49" fmla="*/ 222916 h 607851"/>
                  <a:gd name="connsiteX50" fmla="*/ 134620 w 585797"/>
                  <a:gd name="connsiteY50" fmla="*/ 170806 h 607851"/>
                  <a:gd name="connsiteX51" fmla="*/ 186900 w 585797"/>
                  <a:gd name="connsiteY51" fmla="*/ 118602 h 607851"/>
                  <a:gd name="connsiteX52" fmla="*/ 189893 w 585797"/>
                  <a:gd name="connsiteY52" fmla="*/ 118976 h 607851"/>
                  <a:gd name="connsiteX53" fmla="*/ 186900 w 585797"/>
                  <a:gd name="connsiteY53" fmla="*/ 95629 h 607851"/>
                  <a:gd name="connsiteX54" fmla="*/ 282669 w 585797"/>
                  <a:gd name="connsiteY54"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85797" h="607851">
                    <a:moveTo>
                      <a:pt x="533304" y="452325"/>
                    </a:moveTo>
                    <a:lnTo>
                      <a:pt x="568750" y="460265"/>
                    </a:lnTo>
                    <a:cubicBezTo>
                      <a:pt x="578290" y="462413"/>
                      <a:pt x="585210" y="470540"/>
                      <a:pt x="585772" y="480255"/>
                    </a:cubicBezTo>
                    <a:cubicBezTo>
                      <a:pt x="586239" y="489969"/>
                      <a:pt x="580254" y="498936"/>
                      <a:pt x="571088" y="502112"/>
                    </a:cubicBezTo>
                    <a:lnTo>
                      <a:pt x="273212" y="604395"/>
                    </a:lnTo>
                    <a:cubicBezTo>
                      <a:pt x="266665" y="606730"/>
                      <a:pt x="259838" y="607851"/>
                      <a:pt x="252917" y="607851"/>
                    </a:cubicBezTo>
                    <a:cubicBezTo>
                      <a:pt x="247586" y="607851"/>
                      <a:pt x="242162" y="607104"/>
                      <a:pt x="236924" y="605703"/>
                    </a:cubicBezTo>
                    <a:lnTo>
                      <a:pt x="16205" y="547322"/>
                    </a:lnTo>
                    <a:cubicBezTo>
                      <a:pt x="6946" y="544894"/>
                      <a:pt x="399" y="536674"/>
                      <a:pt x="25" y="527239"/>
                    </a:cubicBezTo>
                    <a:cubicBezTo>
                      <a:pt x="-442" y="517712"/>
                      <a:pt x="5450" y="509025"/>
                      <a:pt x="14428" y="505755"/>
                    </a:cubicBezTo>
                    <a:lnTo>
                      <a:pt x="50716" y="492678"/>
                    </a:lnTo>
                    <a:lnTo>
                      <a:pt x="226449" y="539196"/>
                    </a:lnTo>
                    <a:cubicBezTo>
                      <a:pt x="235147" y="541531"/>
                      <a:pt x="244032" y="542652"/>
                      <a:pt x="252917" y="542652"/>
                    </a:cubicBezTo>
                    <a:cubicBezTo>
                      <a:pt x="264420" y="542652"/>
                      <a:pt x="275643" y="540784"/>
                      <a:pt x="286492" y="537047"/>
                    </a:cubicBezTo>
                    <a:close/>
                    <a:moveTo>
                      <a:pt x="533215" y="346476"/>
                    </a:moveTo>
                    <a:lnTo>
                      <a:pt x="568751" y="354414"/>
                    </a:lnTo>
                    <a:cubicBezTo>
                      <a:pt x="578290" y="356561"/>
                      <a:pt x="585211" y="364779"/>
                      <a:pt x="585772" y="374490"/>
                    </a:cubicBezTo>
                    <a:cubicBezTo>
                      <a:pt x="586239" y="384202"/>
                      <a:pt x="580254" y="393073"/>
                      <a:pt x="571089" y="396248"/>
                    </a:cubicBezTo>
                    <a:lnTo>
                      <a:pt x="273237" y="498500"/>
                    </a:lnTo>
                    <a:cubicBezTo>
                      <a:pt x="266691" y="500741"/>
                      <a:pt x="259864" y="501861"/>
                      <a:pt x="252944" y="501861"/>
                    </a:cubicBezTo>
                    <a:cubicBezTo>
                      <a:pt x="247613" y="501861"/>
                      <a:pt x="242189" y="501208"/>
                      <a:pt x="236952" y="499807"/>
                    </a:cubicBezTo>
                    <a:lnTo>
                      <a:pt x="16251" y="441444"/>
                    </a:lnTo>
                    <a:cubicBezTo>
                      <a:pt x="7087" y="439016"/>
                      <a:pt x="447" y="430892"/>
                      <a:pt x="73" y="421367"/>
                    </a:cubicBezTo>
                    <a:cubicBezTo>
                      <a:pt x="-301" y="411843"/>
                      <a:pt x="5497" y="403158"/>
                      <a:pt x="14474" y="399983"/>
                    </a:cubicBezTo>
                    <a:lnTo>
                      <a:pt x="50759" y="386910"/>
                    </a:lnTo>
                    <a:lnTo>
                      <a:pt x="226478" y="433413"/>
                    </a:lnTo>
                    <a:cubicBezTo>
                      <a:pt x="235176" y="435655"/>
                      <a:pt x="244060" y="436775"/>
                      <a:pt x="252944" y="436775"/>
                    </a:cubicBezTo>
                    <a:cubicBezTo>
                      <a:pt x="264446" y="436775"/>
                      <a:pt x="275762" y="434907"/>
                      <a:pt x="286517" y="431172"/>
                    </a:cubicBezTo>
                    <a:close/>
                    <a:moveTo>
                      <a:pt x="463638" y="224963"/>
                    </a:moveTo>
                    <a:lnTo>
                      <a:pt x="568751" y="248492"/>
                    </a:lnTo>
                    <a:cubicBezTo>
                      <a:pt x="578290" y="250640"/>
                      <a:pt x="585211" y="258856"/>
                      <a:pt x="585772" y="268566"/>
                    </a:cubicBezTo>
                    <a:cubicBezTo>
                      <a:pt x="586239" y="278277"/>
                      <a:pt x="580254" y="287147"/>
                      <a:pt x="571089" y="290321"/>
                    </a:cubicBezTo>
                    <a:lnTo>
                      <a:pt x="273237" y="392560"/>
                    </a:lnTo>
                    <a:cubicBezTo>
                      <a:pt x="266691" y="394894"/>
                      <a:pt x="259864" y="396014"/>
                      <a:pt x="252944" y="396014"/>
                    </a:cubicBezTo>
                    <a:cubicBezTo>
                      <a:pt x="247613" y="396014"/>
                      <a:pt x="242189" y="395267"/>
                      <a:pt x="236952" y="393960"/>
                    </a:cubicBezTo>
                    <a:lnTo>
                      <a:pt x="16251" y="335511"/>
                    </a:lnTo>
                    <a:cubicBezTo>
                      <a:pt x="7087" y="333084"/>
                      <a:pt x="447" y="324961"/>
                      <a:pt x="73" y="315437"/>
                    </a:cubicBezTo>
                    <a:cubicBezTo>
                      <a:pt x="-301" y="305914"/>
                      <a:pt x="5497" y="297230"/>
                      <a:pt x="14474" y="294056"/>
                    </a:cubicBezTo>
                    <a:lnTo>
                      <a:pt x="138011" y="249613"/>
                    </a:lnTo>
                    <a:cubicBezTo>
                      <a:pt x="150449" y="257362"/>
                      <a:pt x="164570" y="262591"/>
                      <a:pt x="180094" y="263618"/>
                    </a:cubicBezTo>
                    <a:lnTo>
                      <a:pt x="181497" y="263711"/>
                    </a:lnTo>
                    <a:lnTo>
                      <a:pt x="182806" y="263711"/>
                    </a:lnTo>
                    <a:lnTo>
                      <a:pt x="378444" y="263711"/>
                    </a:lnTo>
                    <a:cubicBezTo>
                      <a:pt x="412391" y="263711"/>
                      <a:pt x="442784" y="248679"/>
                      <a:pt x="463638" y="224963"/>
                    </a:cubicBezTo>
                    <a:close/>
                    <a:moveTo>
                      <a:pt x="282669" y="0"/>
                    </a:moveTo>
                    <a:cubicBezTo>
                      <a:pt x="329431" y="0"/>
                      <a:pt x="368337" y="33526"/>
                      <a:pt x="376661" y="77792"/>
                    </a:cubicBezTo>
                    <a:cubicBezTo>
                      <a:pt x="377222" y="77792"/>
                      <a:pt x="377877" y="77699"/>
                      <a:pt x="378438" y="77699"/>
                    </a:cubicBezTo>
                    <a:cubicBezTo>
                      <a:pt x="418560" y="77699"/>
                      <a:pt x="451106" y="110198"/>
                      <a:pt x="451106" y="150354"/>
                    </a:cubicBezTo>
                    <a:cubicBezTo>
                      <a:pt x="451106" y="190417"/>
                      <a:pt x="418560" y="222916"/>
                      <a:pt x="378438" y="222916"/>
                    </a:cubicBezTo>
                    <a:lnTo>
                      <a:pt x="182785" y="222916"/>
                    </a:lnTo>
                    <a:cubicBezTo>
                      <a:pt x="155570" y="221142"/>
                      <a:pt x="134620" y="198449"/>
                      <a:pt x="134620" y="170806"/>
                    </a:cubicBezTo>
                    <a:cubicBezTo>
                      <a:pt x="134620" y="141949"/>
                      <a:pt x="158095" y="118602"/>
                      <a:pt x="186900" y="118602"/>
                    </a:cubicBezTo>
                    <a:cubicBezTo>
                      <a:pt x="187929" y="118602"/>
                      <a:pt x="188864" y="118883"/>
                      <a:pt x="189893" y="118976"/>
                    </a:cubicBezTo>
                    <a:cubicBezTo>
                      <a:pt x="188023" y="111505"/>
                      <a:pt x="186900" y="103660"/>
                      <a:pt x="186900" y="95629"/>
                    </a:cubicBezTo>
                    <a:cubicBezTo>
                      <a:pt x="186900" y="42772"/>
                      <a:pt x="229734" y="0"/>
                      <a:pt x="282669" y="0"/>
                    </a:cubicBezTo>
                    <a:close/>
                  </a:path>
                </a:pathLst>
              </a:custGeom>
              <a:solidFill>
                <a:srgbClr val="FD9F2F"/>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黑体" panose="020B0400000000000000" pitchFamily="34" charset="-122"/>
                </a:endParaRPr>
              </a:p>
            </p:txBody>
          </p:sp>
        </p:grpSp>
        <p:grpSp>
          <p:nvGrpSpPr>
            <p:cNvPr id="13" name="."/>
            <p:cNvGrpSpPr/>
            <p:nvPr/>
          </p:nvGrpSpPr>
          <p:grpSpPr>
            <a:xfrm rot="0">
              <a:off x="10106" y="3406"/>
              <a:ext cx="2567" cy="2575"/>
              <a:chOff x="5402685" y="1535725"/>
              <a:chExt cx="1373932" cy="1378034"/>
            </a:xfrm>
          </p:grpSpPr>
          <p:sp>
            <p:nvSpPr>
              <p:cNvPr id="18" name="."/>
              <p:cNvSpPr/>
              <p:nvPr>
                <p:custDataLst>
                  <p:tags r:id="rId6"/>
                </p:custDataLst>
              </p:nvPr>
            </p:nvSpPr>
            <p:spPr bwMode="auto">
              <a:xfrm>
                <a:off x="5402685" y="1535725"/>
                <a:ext cx="1373932" cy="1378034"/>
              </a:xfrm>
              <a:prstGeom prst="ellipse">
                <a:avLst/>
              </a:prstGeom>
              <a:solidFill>
                <a:schemeClr val="bg1"/>
              </a:solidFill>
              <a:ln w="127000">
                <a:solidFill>
                  <a:srgbClr val="526573"/>
                </a:solidFill>
              </a:ln>
            </p:spPr>
            <p:txBody>
              <a:bodyPr vert="horz" wrap="square" lIns="91440" tIns="45720" rIns="91440" bIns="45720" numCol="1" anchor="t" anchorCtr="0" compatLnSpc="1">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黑体" panose="020B0400000000000000" pitchFamily="34" charset="-122"/>
                </a:endParaRPr>
              </a:p>
            </p:txBody>
          </p:sp>
          <p:sp>
            <p:nvSpPr>
              <p:cNvPr id="19" name="."/>
              <p:cNvSpPr/>
              <p:nvPr>
                <p:custDataLst>
                  <p:tags r:id="rId7"/>
                </p:custDataLst>
              </p:nvPr>
            </p:nvSpPr>
            <p:spPr>
              <a:xfrm>
                <a:off x="5867447" y="2037665"/>
                <a:ext cx="444392" cy="374154"/>
              </a:xfrm>
              <a:custGeom>
                <a:avLst/>
                <a:gdLst>
                  <a:gd name="connsiteX0" fmla="*/ 54158 w 604539"/>
                  <a:gd name="connsiteY0" fmla="*/ 287695 h 508988"/>
                  <a:gd name="connsiteX1" fmla="*/ 242194 w 604539"/>
                  <a:gd name="connsiteY1" fmla="*/ 287695 h 508988"/>
                  <a:gd name="connsiteX2" fmla="*/ 264990 w 604539"/>
                  <a:gd name="connsiteY2" fmla="*/ 306729 h 508988"/>
                  <a:gd name="connsiteX3" fmla="*/ 295264 w 604539"/>
                  <a:gd name="connsiteY3" fmla="*/ 478149 h 508988"/>
                  <a:gd name="connsiteX4" fmla="*/ 296591 w 604539"/>
                  <a:gd name="connsiteY4" fmla="*/ 485739 h 508988"/>
                  <a:gd name="connsiteX5" fmla="*/ 273433 w 604539"/>
                  <a:gd name="connsiteY5" fmla="*/ 508988 h 508988"/>
                  <a:gd name="connsiteX6" fmla="*/ 273071 w 604539"/>
                  <a:gd name="connsiteY6" fmla="*/ 508988 h 508988"/>
                  <a:gd name="connsiteX7" fmla="*/ 23160 w 604539"/>
                  <a:gd name="connsiteY7" fmla="*/ 508988 h 508988"/>
                  <a:gd name="connsiteX8" fmla="*/ 5430 w 604539"/>
                  <a:gd name="connsiteY8" fmla="*/ 500676 h 508988"/>
                  <a:gd name="connsiteX9" fmla="*/ 364 w 604539"/>
                  <a:gd name="connsiteY9" fmla="*/ 481763 h 508988"/>
                  <a:gd name="connsiteX10" fmla="*/ 31241 w 604539"/>
                  <a:gd name="connsiteY10" fmla="*/ 306729 h 508988"/>
                  <a:gd name="connsiteX11" fmla="*/ 54158 w 604539"/>
                  <a:gd name="connsiteY11" fmla="*/ 287695 h 508988"/>
                  <a:gd name="connsiteX12" fmla="*/ 362106 w 604539"/>
                  <a:gd name="connsiteY12" fmla="*/ 287554 h 508988"/>
                  <a:gd name="connsiteX13" fmla="*/ 550142 w 604539"/>
                  <a:gd name="connsiteY13" fmla="*/ 287554 h 508988"/>
                  <a:gd name="connsiteX14" fmla="*/ 572938 w 604539"/>
                  <a:gd name="connsiteY14" fmla="*/ 306710 h 508988"/>
                  <a:gd name="connsiteX15" fmla="*/ 603212 w 604539"/>
                  <a:gd name="connsiteY15" fmla="*/ 478147 h 508988"/>
                  <a:gd name="connsiteX16" fmla="*/ 604539 w 604539"/>
                  <a:gd name="connsiteY16" fmla="*/ 485736 h 508988"/>
                  <a:gd name="connsiteX17" fmla="*/ 581381 w 604539"/>
                  <a:gd name="connsiteY17" fmla="*/ 508988 h 508988"/>
                  <a:gd name="connsiteX18" fmla="*/ 581019 w 604539"/>
                  <a:gd name="connsiteY18" fmla="*/ 508988 h 508988"/>
                  <a:gd name="connsiteX19" fmla="*/ 331108 w 604539"/>
                  <a:gd name="connsiteY19" fmla="*/ 508988 h 508988"/>
                  <a:gd name="connsiteX20" fmla="*/ 313378 w 604539"/>
                  <a:gd name="connsiteY20" fmla="*/ 500675 h 508988"/>
                  <a:gd name="connsiteX21" fmla="*/ 308312 w 604539"/>
                  <a:gd name="connsiteY21" fmla="*/ 481761 h 508988"/>
                  <a:gd name="connsiteX22" fmla="*/ 339189 w 604539"/>
                  <a:gd name="connsiteY22" fmla="*/ 306710 h 508988"/>
                  <a:gd name="connsiteX23" fmla="*/ 362106 w 604539"/>
                  <a:gd name="connsiteY23" fmla="*/ 287554 h 508988"/>
                  <a:gd name="connsiteX24" fmla="*/ 208081 w 604539"/>
                  <a:gd name="connsiteY24" fmla="*/ 54053 h 508988"/>
                  <a:gd name="connsiteX25" fmla="*/ 396118 w 604539"/>
                  <a:gd name="connsiteY25" fmla="*/ 54053 h 508988"/>
                  <a:gd name="connsiteX26" fmla="*/ 419034 w 604539"/>
                  <a:gd name="connsiteY26" fmla="*/ 73201 h 508988"/>
                  <a:gd name="connsiteX27" fmla="*/ 449308 w 604539"/>
                  <a:gd name="connsiteY27" fmla="*/ 244446 h 508988"/>
                  <a:gd name="connsiteX28" fmla="*/ 450635 w 604539"/>
                  <a:gd name="connsiteY28" fmla="*/ 252154 h 508988"/>
                  <a:gd name="connsiteX29" fmla="*/ 427357 w 604539"/>
                  <a:gd name="connsiteY29" fmla="*/ 275275 h 508988"/>
                  <a:gd name="connsiteX30" fmla="*/ 427115 w 604539"/>
                  <a:gd name="connsiteY30" fmla="*/ 275275 h 508988"/>
                  <a:gd name="connsiteX31" fmla="*/ 177204 w 604539"/>
                  <a:gd name="connsiteY31" fmla="*/ 275275 h 508988"/>
                  <a:gd name="connsiteX32" fmla="*/ 159353 w 604539"/>
                  <a:gd name="connsiteY32" fmla="*/ 266966 h 508988"/>
                  <a:gd name="connsiteX33" fmla="*/ 154288 w 604539"/>
                  <a:gd name="connsiteY33" fmla="*/ 248059 h 508988"/>
                  <a:gd name="connsiteX34" fmla="*/ 185285 w 604539"/>
                  <a:gd name="connsiteY34" fmla="*/ 73201 h 508988"/>
                  <a:gd name="connsiteX35" fmla="*/ 208081 w 604539"/>
                  <a:gd name="connsiteY35" fmla="*/ 54053 h 508988"/>
                  <a:gd name="connsiteX36" fmla="*/ 518273 w 604539"/>
                  <a:gd name="connsiteY36" fmla="*/ 0 h 508988"/>
                  <a:gd name="connsiteX37" fmla="*/ 541548 w 604539"/>
                  <a:gd name="connsiteY37" fmla="*/ 23244 h 508988"/>
                  <a:gd name="connsiteX38" fmla="*/ 541548 w 604539"/>
                  <a:gd name="connsiteY38" fmla="*/ 54075 h 508988"/>
                  <a:gd name="connsiteX39" fmla="*/ 572422 w 604539"/>
                  <a:gd name="connsiteY39" fmla="*/ 54075 h 508988"/>
                  <a:gd name="connsiteX40" fmla="*/ 595577 w 604539"/>
                  <a:gd name="connsiteY40" fmla="*/ 77199 h 508988"/>
                  <a:gd name="connsiteX41" fmla="*/ 572422 w 604539"/>
                  <a:gd name="connsiteY41" fmla="*/ 100322 h 508988"/>
                  <a:gd name="connsiteX42" fmla="*/ 541548 w 604539"/>
                  <a:gd name="connsiteY42" fmla="*/ 100322 h 508988"/>
                  <a:gd name="connsiteX43" fmla="*/ 541548 w 604539"/>
                  <a:gd name="connsiteY43" fmla="*/ 131274 h 508988"/>
                  <a:gd name="connsiteX44" fmla="*/ 518273 w 604539"/>
                  <a:gd name="connsiteY44" fmla="*/ 154397 h 508988"/>
                  <a:gd name="connsiteX45" fmla="*/ 495117 w 604539"/>
                  <a:gd name="connsiteY45" fmla="*/ 131274 h 508988"/>
                  <a:gd name="connsiteX46" fmla="*/ 495117 w 604539"/>
                  <a:gd name="connsiteY46" fmla="*/ 100322 h 508988"/>
                  <a:gd name="connsiteX47" fmla="*/ 464244 w 604539"/>
                  <a:gd name="connsiteY47" fmla="*/ 100322 h 508988"/>
                  <a:gd name="connsiteX48" fmla="*/ 440968 w 604539"/>
                  <a:gd name="connsiteY48" fmla="*/ 77199 h 508988"/>
                  <a:gd name="connsiteX49" fmla="*/ 464244 w 604539"/>
                  <a:gd name="connsiteY49" fmla="*/ 54075 h 508988"/>
                  <a:gd name="connsiteX50" fmla="*/ 495117 w 604539"/>
                  <a:gd name="connsiteY50" fmla="*/ 54075 h 508988"/>
                  <a:gd name="connsiteX51" fmla="*/ 495117 w 604539"/>
                  <a:gd name="connsiteY51" fmla="*/ 23244 h 508988"/>
                  <a:gd name="connsiteX52" fmla="*/ 518273 w 604539"/>
                  <a:gd name="connsiteY52" fmla="*/ 0 h 50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4539" h="508988">
                    <a:moveTo>
                      <a:pt x="54158" y="287695"/>
                    </a:moveTo>
                    <a:lnTo>
                      <a:pt x="242194" y="287695"/>
                    </a:lnTo>
                    <a:cubicBezTo>
                      <a:pt x="253411" y="287695"/>
                      <a:pt x="263060" y="295766"/>
                      <a:pt x="264990" y="306729"/>
                    </a:cubicBezTo>
                    <a:lnTo>
                      <a:pt x="295264" y="478149"/>
                    </a:lnTo>
                    <a:cubicBezTo>
                      <a:pt x="296109" y="480559"/>
                      <a:pt x="296591" y="483088"/>
                      <a:pt x="296591" y="485739"/>
                    </a:cubicBezTo>
                    <a:cubicBezTo>
                      <a:pt x="296591" y="498628"/>
                      <a:pt x="286218" y="508988"/>
                      <a:pt x="273433" y="508988"/>
                    </a:cubicBezTo>
                    <a:lnTo>
                      <a:pt x="273071" y="508988"/>
                    </a:lnTo>
                    <a:lnTo>
                      <a:pt x="23160" y="508988"/>
                    </a:lnTo>
                    <a:cubicBezTo>
                      <a:pt x="16285" y="508988"/>
                      <a:pt x="9772" y="505977"/>
                      <a:pt x="5430" y="500676"/>
                    </a:cubicBezTo>
                    <a:cubicBezTo>
                      <a:pt x="967" y="495496"/>
                      <a:pt x="-842" y="488509"/>
                      <a:pt x="364" y="481763"/>
                    </a:cubicBezTo>
                    <a:lnTo>
                      <a:pt x="31241" y="306729"/>
                    </a:lnTo>
                    <a:cubicBezTo>
                      <a:pt x="33171" y="295766"/>
                      <a:pt x="42820" y="287695"/>
                      <a:pt x="54158" y="287695"/>
                    </a:cubicBezTo>
                    <a:close/>
                    <a:moveTo>
                      <a:pt x="362106" y="287554"/>
                    </a:moveTo>
                    <a:lnTo>
                      <a:pt x="550142" y="287554"/>
                    </a:lnTo>
                    <a:cubicBezTo>
                      <a:pt x="561359" y="287554"/>
                      <a:pt x="571008" y="295747"/>
                      <a:pt x="572938" y="306710"/>
                    </a:cubicBezTo>
                    <a:lnTo>
                      <a:pt x="603212" y="478147"/>
                    </a:lnTo>
                    <a:cubicBezTo>
                      <a:pt x="604057" y="480556"/>
                      <a:pt x="604539" y="483086"/>
                      <a:pt x="604539" y="485736"/>
                    </a:cubicBezTo>
                    <a:cubicBezTo>
                      <a:pt x="604539" y="498627"/>
                      <a:pt x="594166" y="508988"/>
                      <a:pt x="581381" y="508988"/>
                    </a:cubicBezTo>
                    <a:lnTo>
                      <a:pt x="581019" y="508988"/>
                    </a:lnTo>
                    <a:lnTo>
                      <a:pt x="331108" y="508988"/>
                    </a:lnTo>
                    <a:cubicBezTo>
                      <a:pt x="324233" y="508988"/>
                      <a:pt x="317720" y="505976"/>
                      <a:pt x="313378" y="500675"/>
                    </a:cubicBezTo>
                    <a:cubicBezTo>
                      <a:pt x="308915" y="495495"/>
                      <a:pt x="307106" y="488507"/>
                      <a:pt x="308312" y="481761"/>
                    </a:cubicBezTo>
                    <a:lnTo>
                      <a:pt x="339189" y="306710"/>
                    </a:lnTo>
                    <a:cubicBezTo>
                      <a:pt x="341119" y="295747"/>
                      <a:pt x="350768" y="287554"/>
                      <a:pt x="362106" y="287554"/>
                    </a:cubicBezTo>
                    <a:close/>
                    <a:moveTo>
                      <a:pt x="208081" y="54053"/>
                    </a:moveTo>
                    <a:lnTo>
                      <a:pt x="396118" y="54053"/>
                    </a:lnTo>
                    <a:cubicBezTo>
                      <a:pt x="407455" y="54053"/>
                      <a:pt x="417104" y="62122"/>
                      <a:pt x="419034" y="73201"/>
                    </a:cubicBezTo>
                    <a:lnTo>
                      <a:pt x="449308" y="244446"/>
                    </a:lnTo>
                    <a:cubicBezTo>
                      <a:pt x="450153" y="246855"/>
                      <a:pt x="450635" y="249504"/>
                      <a:pt x="450635" y="252154"/>
                    </a:cubicBezTo>
                    <a:cubicBezTo>
                      <a:pt x="450635" y="264919"/>
                      <a:pt x="440262" y="275275"/>
                      <a:pt x="427357" y="275275"/>
                    </a:cubicBezTo>
                    <a:lnTo>
                      <a:pt x="427115" y="275275"/>
                    </a:lnTo>
                    <a:lnTo>
                      <a:pt x="177204" y="275275"/>
                    </a:lnTo>
                    <a:cubicBezTo>
                      <a:pt x="170329" y="275275"/>
                      <a:pt x="163816" y="272265"/>
                      <a:pt x="159353" y="266966"/>
                    </a:cubicBezTo>
                    <a:cubicBezTo>
                      <a:pt x="155011" y="261788"/>
                      <a:pt x="153202" y="254803"/>
                      <a:pt x="154288" y="248059"/>
                    </a:cubicBezTo>
                    <a:lnTo>
                      <a:pt x="185285" y="73201"/>
                    </a:lnTo>
                    <a:cubicBezTo>
                      <a:pt x="187215" y="62122"/>
                      <a:pt x="196864" y="54053"/>
                      <a:pt x="208081" y="54053"/>
                    </a:cubicBezTo>
                    <a:close/>
                    <a:moveTo>
                      <a:pt x="518273" y="0"/>
                    </a:moveTo>
                    <a:cubicBezTo>
                      <a:pt x="531177" y="0"/>
                      <a:pt x="541548" y="10358"/>
                      <a:pt x="541548" y="23244"/>
                    </a:cubicBezTo>
                    <a:lnTo>
                      <a:pt x="541548" y="54075"/>
                    </a:lnTo>
                    <a:lnTo>
                      <a:pt x="572422" y="54075"/>
                    </a:lnTo>
                    <a:cubicBezTo>
                      <a:pt x="585205" y="54075"/>
                      <a:pt x="595577" y="64433"/>
                      <a:pt x="595577" y="77199"/>
                    </a:cubicBezTo>
                    <a:cubicBezTo>
                      <a:pt x="595577" y="89965"/>
                      <a:pt x="585205" y="100322"/>
                      <a:pt x="572422" y="100322"/>
                    </a:cubicBezTo>
                    <a:lnTo>
                      <a:pt x="541548" y="100322"/>
                    </a:lnTo>
                    <a:lnTo>
                      <a:pt x="541548" y="131274"/>
                    </a:lnTo>
                    <a:cubicBezTo>
                      <a:pt x="541548" y="144040"/>
                      <a:pt x="531177" y="154397"/>
                      <a:pt x="518273" y="154397"/>
                    </a:cubicBezTo>
                    <a:cubicBezTo>
                      <a:pt x="505489" y="154397"/>
                      <a:pt x="495117" y="144040"/>
                      <a:pt x="495117" y="131274"/>
                    </a:cubicBezTo>
                    <a:lnTo>
                      <a:pt x="495117" y="100322"/>
                    </a:lnTo>
                    <a:lnTo>
                      <a:pt x="464244" y="100322"/>
                    </a:lnTo>
                    <a:cubicBezTo>
                      <a:pt x="451340" y="100322"/>
                      <a:pt x="440968" y="89965"/>
                      <a:pt x="440968" y="77199"/>
                    </a:cubicBezTo>
                    <a:cubicBezTo>
                      <a:pt x="440968" y="64433"/>
                      <a:pt x="451340" y="54075"/>
                      <a:pt x="464244" y="54075"/>
                    </a:cubicBezTo>
                    <a:lnTo>
                      <a:pt x="495117" y="54075"/>
                    </a:lnTo>
                    <a:lnTo>
                      <a:pt x="495117" y="23244"/>
                    </a:lnTo>
                    <a:cubicBezTo>
                      <a:pt x="495117" y="10358"/>
                      <a:pt x="505489" y="0"/>
                      <a:pt x="518273" y="0"/>
                    </a:cubicBezTo>
                    <a:close/>
                  </a:path>
                </a:pathLst>
              </a:custGeom>
              <a:solidFill>
                <a:srgbClr val="526573"/>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黑体" panose="020B0400000000000000" pitchFamily="34" charset="-122"/>
                </a:endParaRPr>
              </a:p>
            </p:txBody>
          </p:sp>
        </p:grpSp>
        <p:grpSp>
          <p:nvGrpSpPr>
            <p:cNvPr id="20" name="."/>
            <p:cNvGrpSpPr/>
            <p:nvPr/>
          </p:nvGrpSpPr>
          <p:grpSpPr>
            <a:xfrm rot="0">
              <a:off x="14139" y="3406"/>
              <a:ext cx="2567" cy="2575"/>
              <a:chOff x="7561289" y="1535725"/>
              <a:chExt cx="1373932" cy="1378034"/>
            </a:xfrm>
          </p:grpSpPr>
          <p:sp>
            <p:nvSpPr>
              <p:cNvPr id="21" name="."/>
              <p:cNvSpPr/>
              <p:nvPr>
                <p:custDataLst>
                  <p:tags r:id="rId8"/>
                </p:custDataLst>
              </p:nvPr>
            </p:nvSpPr>
            <p:spPr bwMode="auto">
              <a:xfrm>
                <a:off x="7561289" y="1535725"/>
                <a:ext cx="1373932" cy="1378034"/>
              </a:xfrm>
              <a:prstGeom prst="ellipse">
                <a:avLst/>
              </a:prstGeom>
              <a:solidFill>
                <a:schemeClr val="bg1"/>
              </a:solidFill>
              <a:ln w="127000">
                <a:solidFill>
                  <a:srgbClr val="FD9F2F"/>
                </a:solidFill>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黑体" panose="020B0400000000000000" pitchFamily="34" charset="-122"/>
                </a:endParaRPr>
              </a:p>
            </p:txBody>
          </p:sp>
          <p:sp>
            <p:nvSpPr>
              <p:cNvPr id="22" name="."/>
              <p:cNvSpPr/>
              <p:nvPr>
                <p:custDataLst>
                  <p:tags r:id="rId9"/>
                </p:custDataLst>
              </p:nvPr>
            </p:nvSpPr>
            <p:spPr>
              <a:xfrm>
                <a:off x="8026050" y="2028923"/>
                <a:ext cx="444393" cy="391638"/>
              </a:xfrm>
              <a:custGeom>
                <a:avLst/>
                <a:gdLst>
                  <a:gd name="T0" fmla="*/ 2472 w 2641"/>
                  <a:gd name="T1" fmla="*/ 1969 h 2331"/>
                  <a:gd name="T2" fmla="*/ 2472 w 2641"/>
                  <a:gd name="T3" fmla="*/ 1969 h 2331"/>
                  <a:gd name="T4" fmla="*/ 2426 w 2641"/>
                  <a:gd name="T5" fmla="*/ 2194 h 2331"/>
                  <a:gd name="T6" fmla="*/ 2258 w 2641"/>
                  <a:gd name="T7" fmla="*/ 2331 h 2331"/>
                  <a:gd name="T8" fmla="*/ 269 w 2641"/>
                  <a:gd name="T9" fmla="*/ 2331 h 2331"/>
                  <a:gd name="T10" fmla="*/ 101 w 2641"/>
                  <a:gd name="T11" fmla="*/ 2126 h 2331"/>
                  <a:gd name="T12" fmla="*/ 293 w 2641"/>
                  <a:gd name="T13" fmla="*/ 1188 h 2331"/>
                  <a:gd name="T14" fmla="*/ 414 w 2641"/>
                  <a:gd name="T15" fmla="*/ 1052 h 2331"/>
                  <a:gd name="T16" fmla="*/ 414 w 2641"/>
                  <a:gd name="T17" fmla="*/ 1052 h 2331"/>
                  <a:gd name="T18" fmla="*/ 428 w 2641"/>
                  <a:gd name="T19" fmla="*/ 1049 h 2331"/>
                  <a:gd name="T20" fmla="*/ 428 w 2641"/>
                  <a:gd name="T21" fmla="*/ 1048 h 2331"/>
                  <a:gd name="T22" fmla="*/ 441 w 2641"/>
                  <a:gd name="T23" fmla="*/ 1046 h 2331"/>
                  <a:gd name="T24" fmla="*/ 445 w 2641"/>
                  <a:gd name="T25" fmla="*/ 1045 h 2331"/>
                  <a:gd name="T26" fmla="*/ 455 w 2641"/>
                  <a:gd name="T27" fmla="*/ 1044 h 2331"/>
                  <a:gd name="T28" fmla="*/ 470 w 2641"/>
                  <a:gd name="T29" fmla="*/ 1044 h 2331"/>
                  <a:gd name="T30" fmla="*/ 548 w 2641"/>
                  <a:gd name="T31" fmla="*/ 1044 h 2331"/>
                  <a:gd name="T32" fmla="*/ 2118 w 2641"/>
                  <a:gd name="T33" fmla="*/ 1044 h 2331"/>
                  <a:gd name="T34" fmla="*/ 2251 w 2641"/>
                  <a:gd name="T35" fmla="*/ 1044 h 2331"/>
                  <a:gd name="T36" fmla="*/ 2472 w 2641"/>
                  <a:gd name="T37" fmla="*/ 1044 h 2331"/>
                  <a:gd name="T38" fmla="*/ 2555 w 2641"/>
                  <a:gd name="T39" fmla="*/ 1044 h 2331"/>
                  <a:gd name="T40" fmla="*/ 2615 w 2641"/>
                  <a:gd name="T41" fmla="*/ 1068 h 2331"/>
                  <a:gd name="T42" fmla="*/ 2641 w 2641"/>
                  <a:gd name="T43" fmla="*/ 1127 h 2331"/>
                  <a:gd name="T44" fmla="*/ 2639 w 2641"/>
                  <a:gd name="T45" fmla="*/ 1147 h 2331"/>
                  <a:gd name="T46" fmla="*/ 2472 w 2641"/>
                  <a:gd name="T47" fmla="*/ 1969 h 2331"/>
                  <a:gd name="T48" fmla="*/ 2471 w 2641"/>
                  <a:gd name="T49" fmla="*/ 910 h 2331"/>
                  <a:gd name="T50" fmla="*/ 2320 w 2641"/>
                  <a:gd name="T51" fmla="*/ 774 h 2331"/>
                  <a:gd name="T52" fmla="*/ 2251 w 2641"/>
                  <a:gd name="T53" fmla="*/ 774 h 2331"/>
                  <a:gd name="T54" fmla="*/ 2251 w 2641"/>
                  <a:gd name="T55" fmla="*/ 910 h 2331"/>
                  <a:gd name="T56" fmla="*/ 2471 w 2641"/>
                  <a:gd name="T57" fmla="*/ 910 h 2331"/>
                  <a:gd name="T58" fmla="*/ 162 w 2641"/>
                  <a:gd name="T59" fmla="*/ 1162 h 2331"/>
                  <a:gd name="T60" fmla="*/ 414 w 2641"/>
                  <a:gd name="T61" fmla="*/ 915 h 2331"/>
                  <a:gd name="T62" fmla="*/ 414 w 2641"/>
                  <a:gd name="T63" fmla="*/ 548 h 2331"/>
                  <a:gd name="T64" fmla="*/ 178 w 2641"/>
                  <a:gd name="T65" fmla="*/ 548 h 2331"/>
                  <a:gd name="T66" fmla="*/ 0 w 2641"/>
                  <a:gd name="T67" fmla="*/ 726 h 2331"/>
                  <a:gd name="T68" fmla="*/ 0 w 2641"/>
                  <a:gd name="T69" fmla="*/ 1955 h 2331"/>
                  <a:gd name="T70" fmla="*/ 162 w 2641"/>
                  <a:gd name="T71" fmla="*/ 1162 h 2331"/>
                  <a:gd name="T72" fmla="*/ 2118 w 2641"/>
                  <a:gd name="T73" fmla="*/ 75 h 2331"/>
                  <a:gd name="T74" fmla="*/ 2118 w 2641"/>
                  <a:gd name="T75" fmla="*/ 910 h 2331"/>
                  <a:gd name="T76" fmla="*/ 548 w 2641"/>
                  <a:gd name="T77" fmla="*/ 910 h 2331"/>
                  <a:gd name="T78" fmla="*/ 548 w 2641"/>
                  <a:gd name="T79" fmla="*/ 75 h 2331"/>
                  <a:gd name="T80" fmla="*/ 623 w 2641"/>
                  <a:gd name="T81" fmla="*/ 0 h 2331"/>
                  <a:gd name="T82" fmla="*/ 2043 w 2641"/>
                  <a:gd name="T83" fmla="*/ 0 h 2331"/>
                  <a:gd name="T84" fmla="*/ 2118 w 2641"/>
                  <a:gd name="T85" fmla="*/ 75 h 2331"/>
                  <a:gd name="T86" fmla="*/ 1926 w 2641"/>
                  <a:gd name="T87" fmla="*/ 665 h 2331"/>
                  <a:gd name="T88" fmla="*/ 1859 w 2641"/>
                  <a:gd name="T89" fmla="*/ 598 h 2331"/>
                  <a:gd name="T90" fmla="*/ 806 w 2641"/>
                  <a:gd name="T91" fmla="*/ 598 h 2331"/>
                  <a:gd name="T92" fmla="*/ 740 w 2641"/>
                  <a:gd name="T93" fmla="*/ 665 h 2331"/>
                  <a:gd name="T94" fmla="*/ 806 w 2641"/>
                  <a:gd name="T95" fmla="*/ 732 h 2331"/>
                  <a:gd name="T96" fmla="*/ 1859 w 2641"/>
                  <a:gd name="T97" fmla="*/ 732 h 2331"/>
                  <a:gd name="T98" fmla="*/ 1926 w 2641"/>
                  <a:gd name="T99" fmla="*/ 665 h 2331"/>
                  <a:gd name="T100" fmla="*/ 1926 w 2641"/>
                  <a:gd name="T101" fmla="*/ 321 h 2331"/>
                  <a:gd name="T102" fmla="*/ 1859 w 2641"/>
                  <a:gd name="T103" fmla="*/ 254 h 2331"/>
                  <a:gd name="T104" fmla="*/ 806 w 2641"/>
                  <a:gd name="T105" fmla="*/ 254 h 2331"/>
                  <a:gd name="T106" fmla="*/ 740 w 2641"/>
                  <a:gd name="T107" fmla="*/ 321 h 2331"/>
                  <a:gd name="T108" fmla="*/ 806 w 2641"/>
                  <a:gd name="T109" fmla="*/ 388 h 2331"/>
                  <a:gd name="T110" fmla="*/ 1859 w 2641"/>
                  <a:gd name="T111" fmla="*/ 388 h 2331"/>
                  <a:gd name="T112" fmla="*/ 1926 w 2641"/>
                  <a:gd name="T113" fmla="*/ 321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41" h="2331">
                    <a:moveTo>
                      <a:pt x="2472" y="1969"/>
                    </a:moveTo>
                    <a:lnTo>
                      <a:pt x="2472" y="1969"/>
                    </a:lnTo>
                    <a:lnTo>
                      <a:pt x="2426" y="2194"/>
                    </a:lnTo>
                    <a:cubicBezTo>
                      <a:pt x="2409" y="2274"/>
                      <a:pt x="2339" y="2331"/>
                      <a:pt x="2258" y="2331"/>
                    </a:cubicBezTo>
                    <a:lnTo>
                      <a:pt x="269" y="2331"/>
                    </a:lnTo>
                    <a:cubicBezTo>
                      <a:pt x="161" y="2331"/>
                      <a:pt x="80" y="2232"/>
                      <a:pt x="101" y="2126"/>
                    </a:cubicBezTo>
                    <a:lnTo>
                      <a:pt x="293" y="1188"/>
                    </a:lnTo>
                    <a:cubicBezTo>
                      <a:pt x="306" y="1123"/>
                      <a:pt x="354" y="1072"/>
                      <a:pt x="414" y="1052"/>
                    </a:cubicBezTo>
                    <a:lnTo>
                      <a:pt x="414" y="1052"/>
                    </a:lnTo>
                    <a:cubicBezTo>
                      <a:pt x="419" y="1051"/>
                      <a:pt x="423" y="1050"/>
                      <a:pt x="428" y="1049"/>
                    </a:cubicBezTo>
                    <a:cubicBezTo>
                      <a:pt x="428" y="1049"/>
                      <a:pt x="428" y="1049"/>
                      <a:pt x="428" y="1048"/>
                    </a:cubicBezTo>
                    <a:cubicBezTo>
                      <a:pt x="432" y="1047"/>
                      <a:pt x="437" y="1047"/>
                      <a:pt x="441" y="1046"/>
                    </a:cubicBezTo>
                    <a:cubicBezTo>
                      <a:pt x="442" y="1046"/>
                      <a:pt x="444" y="1046"/>
                      <a:pt x="445" y="1045"/>
                    </a:cubicBezTo>
                    <a:cubicBezTo>
                      <a:pt x="448" y="1045"/>
                      <a:pt x="452" y="1044"/>
                      <a:pt x="455" y="1044"/>
                    </a:cubicBezTo>
                    <a:cubicBezTo>
                      <a:pt x="460" y="1044"/>
                      <a:pt x="465" y="1044"/>
                      <a:pt x="470" y="1044"/>
                    </a:cubicBezTo>
                    <a:lnTo>
                      <a:pt x="548" y="1044"/>
                    </a:lnTo>
                    <a:lnTo>
                      <a:pt x="2118" y="1044"/>
                    </a:lnTo>
                    <a:lnTo>
                      <a:pt x="2251" y="1044"/>
                    </a:lnTo>
                    <a:lnTo>
                      <a:pt x="2472" y="1044"/>
                    </a:lnTo>
                    <a:lnTo>
                      <a:pt x="2555" y="1044"/>
                    </a:lnTo>
                    <a:cubicBezTo>
                      <a:pt x="2579" y="1044"/>
                      <a:pt x="2600" y="1053"/>
                      <a:pt x="2615" y="1068"/>
                    </a:cubicBezTo>
                    <a:cubicBezTo>
                      <a:pt x="2631" y="1084"/>
                      <a:pt x="2640" y="1104"/>
                      <a:pt x="2641" y="1127"/>
                    </a:cubicBezTo>
                    <a:cubicBezTo>
                      <a:pt x="2641" y="1134"/>
                      <a:pt x="2641" y="1140"/>
                      <a:pt x="2639" y="1147"/>
                    </a:cubicBezTo>
                    <a:lnTo>
                      <a:pt x="2472" y="1969"/>
                    </a:lnTo>
                    <a:close/>
                    <a:moveTo>
                      <a:pt x="2471" y="910"/>
                    </a:moveTo>
                    <a:cubicBezTo>
                      <a:pt x="2463" y="834"/>
                      <a:pt x="2398" y="774"/>
                      <a:pt x="2320" y="774"/>
                    </a:cubicBezTo>
                    <a:lnTo>
                      <a:pt x="2251" y="774"/>
                    </a:lnTo>
                    <a:lnTo>
                      <a:pt x="2251" y="910"/>
                    </a:lnTo>
                    <a:lnTo>
                      <a:pt x="2471" y="910"/>
                    </a:lnTo>
                    <a:close/>
                    <a:moveTo>
                      <a:pt x="162" y="1162"/>
                    </a:moveTo>
                    <a:cubicBezTo>
                      <a:pt x="188" y="1034"/>
                      <a:pt x="290" y="938"/>
                      <a:pt x="414" y="915"/>
                    </a:cubicBezTo>
                    <a:lnTo>
                      <a:pt x="414" y="548"/>
                    </a:lnTo>
                    <a:lnTo>
                      <a:pt x="178" y="548"/>
                    </a:lnTo>
                    <a:cubicBezTo>
                      <a:pt x="80" y="548"/>
                      <a:pt x="0" y="628"/>
                      <a:pt x="0" y="726"/>
                    </a:cubicBezTo>
                    <a:lnTo>
                      <a:pt x="0" y="1955"/>
                    </a:lnTo>
                    <a:lnTo>
                      <a:pt x="162" y="1162"/>
                    </a:lnTo>
                    <a:close/>
                    <a:moveTo>
                      <a:pt x="2118" y="75"/>
                    </a:moveTo>
                    <a:lnTo>
                      <a:pt x="2118" y="910"/>
                    </a:lnTo>
                    <a:lnTo>
                      <a:pt x="548" y="910"/>
                    </a:lnTo>
                    <a:lnTo>
                      <a:pt x="548" y="75"/>
                    </a:lnTo>
                    <a:cubicBezTo>
                      <a:pt x="548" y="33"/>
                      <a:pt x="581" y="0"/>
                      <a:pt x="623" y="0"/>
                    </a:cubicBezTo>
                    <a:lnTo>
                      <a:pt x="2043" y="0"/>
                    </a:lnTo>
                    <a:cubicBezTo>
                      <a:pt x="2084" y="0"/>
                      <a:pt x="2118" y="33"/>
                      <a:pt x="2118" y="75"/>
                    </a:cubicBezTo>
                    <a:close/>
                    <a:moveTo>
                      <a:pt x="1926" y="665"/>
                    </a:moveTo>
                    <a:cubicBezTo>
                      <a:pt x="1926" y="628"/>
                      <a:pt x="1896" y="598"/>
                      <a:pt x="1859" y="598"/>
                    </a:cubicBezTo>
                    <a:lnTo>
                      <a:pt x="806" y="598"/>
                    </a:lnTo>
                    <a:cubicBezTo>
                      <a:pt x="769" y="598"/>
                      <a:pt x="740" y="628"/>
                      <a:pt x="740" y="665"/>
                    </a:cubicBezTo>
                    <a:cubicBezTo>
                      <a:pt x="740" y="702"/>
                      <a:pt x="769" y="732"/>
                      <a:pt x="806" y="732"/>
                    </a:cubicBezTo>
                    <a:lnTo>
                      <a:pt x="1859" y="732"/>
                    </a:lnTo>
                    <a:cubicBezTo>
                      <a:pt x="1896" y="732"/>
                      <a:pt x="1926" y="702"/>
                      <a:pt x="1926" y="665"/>
                    </a:cubicBezTo>
                    <a:close/>
                    <a:moveTo>
                      <a:pt x="1926" y="321"/>
                    </a:moveTo>
                    <a:cubicBezTo>
                      <a:pt x="1926" y="284"/>
                      <a:pt x="1896" y="254"/>
                      <a:pt x="1859" y="254"/>
                    </a:cubicBezTo>
                    <a:lnTo>
                      <a:pt x="806" y="254"/>
                    </a:lnTo>
                    <a:cubicBezTo>
                      <a:pt x="769" y="254"/>
                      <a:pt x="740" y="284"/>
                      <a:pt x="740" y="321"/>
                    </a:cubicBezTo>
                    <a:cubicBezTo>
                      <a:pt x="740" y="358"/>
                      <a:pt x="769" y="388"/>
                      <a:pt x="806" y="388"/>
                    </a:cubicBezTo>
                    <a:lnTo>
                      <a:pt x="1859" y="388"/>
                    </a:lnTo>
                    <a:cubicBezTo>
                      <a:pt x="1896" y="388"/>
                      <a:pt x="1926" y="358"/>
                      <a:pt x="1926" y="321"/>
                    </a:cubicBezTo>
                    <a:close/>
                  </a:path>
                </a:pathLst>
              </a:custGeom>
              <a:solidFill>
                <a:srgbClr val="FD9F2F"/>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00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黑体" panose="020B0400000000000000" pitchFamily="34" charset="-122"/>
                </a:endParaRPr>
              </a:p>
            </p:txBody>
          </p:sp>
        </p:grpSp>
        <p:sp>
          <p:nvSpPr>
            <p:cNvPr id="23" name="."/>
            <p:cNvSpPr/>
            <p:nvPr>
              <p:custDataLst>
                <p:tags r:id="rId10"/>
              </p:custDataLst>
            </p:nvPr>
          </p:nvSpPr>
          <p:spPr bwMode="auto">
            <a:xfrm>
              <a:off x="3912" y="3209"/>
              <a:ext cx="3113" cy="2969"/>
            </a:xfrm>
            <a:custGeom>
              <a:avLst/>
              <a:gdLst>
                <a:gd name="T0" fmla="*/ 104 w 367"/>
                <a:gd name="T1" fmla="*/ 222 h 349"/>
                <a:gd name="T2" fmla="*/ 0 w 367"/>
                <a:gd name="T3" fmla="*/ 349 h 349"/>
                <a:gd name="T4" fmla="*/ 10 w 367"/>
                <a:gd name="T5" fmla="*/ 347 h 349"/>
                <a:gd name="T6" fmla="*/ 62 w 367"/>
                <a:gd name="T7" fmla="*/ 324 h 349"/>
                <a:gd name="T8" fmla="*/ 107 w 367"/>
                <a:gd name="T9" fmla="*/ 287 h 349"/>
                <a:gd name="T10" fmla="*/ 180 w 367"/>
                <a:gd name="T11" fmla="*/ 194 h 349"/>
                <a:gd name="T12" fmla="*/ 223 w 367"/>
                <a:gd name="T13" fmla="*/ 144 h 349"/>
                <a:gd name="T14" fmla="*/ 230 w 367"/>
                <a:gd name="T15" fmla="*/ 137 h 349"/>
                <a:gd name="T16" fmla="*/ 367 w 367"/>
                <a:gd name="T17" fmla="*/ 0 h 349"/>
                <a:gd name="T18" fmla="*/ 104 w 367"/>
                <a:gd name="T19" fmla="*/ 22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49">
                  <a:moveTo>
                    <a:pt x="104" y="222"/>
                  </a:moveTo>
                  <a:cubicBezTo>
                    <a:pt x="90" y="278"/>
                    <a:pt x="51" y="324"/>
                    <a:pt x="0" y="349"/>
                  </a:cubicBezTo>
                  <a:cubicBezTo>
                    <a:pt x="3" y="349"/>
                    <a:pt x="7" y="348"/>
                    <a:pt x="10" y="347"/>
                  </a:cubicBezTo>
                  <a:cubicBezTo>
                    <a:pt x="29" y="342"/>
                    <a:pt x="46" y="335"/>
                    <a:pt x="62" y="324"/>
                  </a:cubicBezTo>
                  <a:cubicBezTo>
                    <a:pt x="79" y="314"/>
                    <a:pt x="94" y="301"/>
                    <a:pt x="107" y="287"/>
                  </a:cubicBezTo>
                  <a:cubicBezTo>
                    <a:pt x="134" y="258"/>
                    <a:pt x="156" y="225"/>
                    <a:pt x="180" y="194"/>
                  </a:cubicBezTo>
                  <a:cubicBezTo>
                    <a:pt x="193" y="176"/>
                    <a:pt x="207" y="160"/>
                    <a:pt x="223" y="144"/>
                  </a:cubicBezTo>
                  <a:cubicBezTo>
                    <a:pt x="225" y="141"/>
                    <a:pt x="227" y="139"/>
                    <a:pt x="230" y="137"/>
                  </a:cubicBezTo>
                  <a:cubicBezTo>
                    <a:pt x="242" y="68"/>
                    <a:pt x="298" y="13"/>
                    <a:pt x="367" y="0"/>
                  </a:cubicBezTo>
                  <a:cubicBezTo>
                    <a:pt x="209" y="22"/>
                    <a:pt x="160" y="132"/>
                    <a:pt x="104" y="222"/>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黑体" panose="020B0400000000000000" pitchFamily="34" charset="-122"/>
              </a:endParaRPr>
            </a:p>
          </p:txBody>
        </p:sp>
        <p:sp>
          <p:nvSpPr>
            <p:cNvPr id="24" name="."/>
            <p:cNvSpPr/>
            <p:nvPr>
              <p:custDataLst>
                <p:tags r:id="rId11"/>
              </p:custDataLst>
            </p:nvPr>
          </p:nvSpPr>
          <p:spPr bwMode="auto">
            <a:xfrm>
              <a:off x="7945" y="3209"/>
              <a:ext cx="3113" cy="2969"/>
            </a:xfrm>
            <a:custGeom>
              <a:avLst/>
              <a:gdLst>
                <a:gd name="T0" fmla="*/ 104 w 367"/>
                <a:gd name="T1" fmla="*/ 222 h 349"/>
                <a:gd name="T2" fmla="*/ 0 w 367"/>
                <a:gd name="T3" fmla="*/ 349 h 349"/>
                <a:gd name="T4" fmla="*/ 10 w 367"/>
                <a:gd name="T5" fmla="*/ 347 h 349"/>
                <a:gd name="T6" fmla="*/ 62 w 367"/>
                <a:gd name="T7" fmla="*/ 324 h 349"/>
                <a:gd name="T8" fmla="*/ 107 w 367"/>
                <a:gd name="T9" fmla="*/ 287 h 349"/>
                <a:gd name="T10" fmla="*/ 180 w 367"/>
                <a:gd name="T11" fmla="*/ 194 h 349"/>
                <a:gd name="T12" fmla="*/ 223 w 367"/>
                <a:gd name="T13" fmla="*/ 144 h 349"/>
                <a:gd name="T14" fmla="*/ 230 w 367"/>
                <a:gd name="T15" fmla="*/ 137 h 349"/>
                <a:gd name="T16" fmla="*/ 367 w 367"/>
                <a:gd name="T17" fmla="*/ 0 h 349"/>
                <a:gd name="T18" fmla="*/ 104 w 367"/>
                <a:gd name="T19" fmla="*/ 22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49">
                  <a:moveTo>
                    <a:pt x="104" y="222"/>
                  </a:moveTo>
                  <a:cubicBezTo>
                    <a:pt x="90" y="278"/>
                    <a:pt x="51" y="324"/>
                    <a:pt x="0" y="349"/>
                  </a:cubicBezTo>
                  <a:cubicBezTo>
                    <a:pt x="3" y="349"/>
                    <a:pt x="7" y="348"/>
                    <a:pt x="10" y="347"/>
                  </a:cubicBezTo>
                  <a:cubicBezTo>
                    <a:pt x="29" y="342"/>
                    <a:pt x="46" y="335"/>
                    <a:pt x="62" y="324"/>
                  </a:cubicBezTo>
                  <a:cubicBezTo>
                    <a:pt x="79" y="314"/>
                    <a:pt x="94" y="301"/>
                    <a:pt x="107" y="287"/>
                  </a:cubicBezTo>
                  <a:cubicBezTo>
                    <a:pt x="134" y="258"/>
                    <a:pt x="156" y="225"/>
                    <a:pt x="180" y="194"/>
                  </a:cubicBezTo>
                  <a:cubicBezTo>
                    <a:pt x="193" y="176"/>
                    <a:pt x="207" y="160"/>
                    <a:pt x="223" y="144"/>
                  </a:cubicBezTo>
                  <a:cubicBezTo>
                    <a:pt x="225" y="141"/>
                    <a:pt x="227" y="139"/>
                    <a:pt x="230" y="137"/>
                  </a:cubicBezTo>
                  <a:cubicBezTo>
                    <a:pt x="242" y="68"/>
                    <a:pt x="298" y="13"/>
                    <a:pt x="367" y="0"/>
                  </a:cubicBezTo>
                  <a:cubicBezTo>
                    <a:pt x="209" y="22"/>
                    <a:pt x="160" y="132"/>
                    <a:pt x="104" y="222"/>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黑体" panose="020B0400000000000000" pitchFamily="34" charset="-122"/>
              </a:endParaRPr>
            </a:p>
          </p:txBody>
        </p:sp>
        <p:sp>
          <p:nvSpPr>
            <p:cNvPr id="25" name="."/>
            <p:cNvSpPr/>
            <p:nvPr>
              <p:custDataLst>
                <p:tags r:id="rId12"/>
              </p:custDataLst>
            </p:nvPr>
          </p:nvSpPr>
          <p:spPr bwMode="auto">
            <a:xfrm>
              <a:off x="11978" y="3209"/>
              <a:ext cx="3113" cy="2969"/>
            </a:xfrm>
            <a:custGeom>
              <a:avLst/>
              <a:gdLst>
                <a:gd name="T0" fmla="*/ 104 w 367"/>
                <a:gd name="T1" fmla="*/ 222 h 349"/>
                <a:gd name="T2" fmla="*/ 0 w 367"/>
                <a:gd name="T3" fmla="*/ 349 h 349"/>
                <a:gd name="T4" fmla="*/ 10 w 367"/>
                <a:gd name="T5" fmla="*/ 347 h 349"/>
                <a:gd name="T6" fmla="*/ 62 w 367"/>
                <a:gd name="T7" fmla="*/ 324 h 349"/>
                <a:gd name="T8" fmla="*/ 107 w 367"/>
                <a:gd name="T9" fmla="*/ 287 h 349"/>
                <a:gd name="T10" fmla="*/ 180 w 367"/>
                <a:gd name="T11" fmla="*/ 194 h 349"/>
                <a:gd name="T12" fmla="*/ 223 w 367"/>
                <a:gd name="T13" fmla="*/ 144 h 349"/>
                <a:gd name="T14" fmla="*/ 230 w 367"/>
                <a:gd name="T15" fmla="*/ 137 h 349"/>
                <a:gd name="T16" fmla="*/ 367 w 367"/>
                <a:gd name="T17" fmla="*/ 0 h 349"/>
                <a:gd name="T18" fmla="*/ 104 w 367"/>
                <a:gd name="T19" fmla="*/ 22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49">
                  <a:moveTo>
                    <a:pt x="104" y="222"/>
                  </a:moveTo>
                  <a:cubicBezTo>
                    <a:pt x="90" y="278"/>
                    <a:pt x="51" y="324"/>
                    <a:pt x="0" y="349"/>
                  </a:cubicBezTo>
                  <a:cubicBezTo>
                    <a:pt x="3" y="349"/>
                    <a:pt x="7" y="348"/>
                    <a:pt x="10" y="347"/>
                  </a:cubicBezTo>
                  <a:cubicBezTo>
                    <a:pt x="29" y="342"/>
                    <a:pt x="46" y="335"/>
                    <a:pt x="62" y="324"/>
                  </a:cubicBezTo>
                  <a:cubicBezTo>
                    <a:pt x="79" y="314"/>
                    <a:pt x="94" y="301"/>
                    <a:pt x="107" y="287"/>
                  </a:cubicBezTo>
                  <a:cubicBezTo>
                    <a:pt x="134" y="258"/>
                    <a:pt x="156" y="225"/>
                    <a:pt x="180" y="194"/>
                  </a:cubicBezTo>
                  <a:cubicBezTo>
                    <a:pt x="193" y="176"/>
                    <a:pt x="207" y="160"/>
                    <a:pt x="223" y="144"/>
                  </a:cubicBezTo>
                  <a:cubicBezTo>
                    <a:pt x="225" y="141"/>
                    <a:pt x="227" y="139"/>
                    <a:pt x="230" y="137"/>
                  </a:cubicBezTo>
                  <a:cubicBezTo>
                    <a:pt x="242" y="68"/>
                    <a:pt x="298" y="13"/>
                    <a:pt x="367" y="0"/>
                  </a:cubicBezTo>
                  <a:cubicBezTo>
                    <a:pt x="209" y="22"/>
                    <a:pt x="160" y="132"/>
                    <a:pt x="104" y="222"/>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黑体" panose="020B0400000000000000" pitchFamily="34" charset="-122"/>
              </a:endParaRPr>
            </a:p>
          </p:txBody>
        </p:sp>
        <p:sp>
          <p:nvSpPr>
            <p:cNvPr id="26" name="Rectangle 29"/>
            <p:cNvSpPr/>
            <p:nvPr/>
          </p:nvSpPr>
          <p:spPr>
            <a:xfrm>
              <a:off x="1259" y="8427"/>
              <a:ext cx="4128" cy="1332"/>
            </a:xfrm>
            <a:prstGeom prst="rect">
              <a:avLst/>
            </a:prstGeom>
          </p:spPr>
          <p:txBody>
            <a:bodyPr wrap="square">
              <a:spAutoFit/>
            </a:bodyPr>
            <a:lstStyle/>
            <a:p>
              <a:pPr lvl="0" algn="ctr" fontAlgn="auto">
                <a:lnSpc>
                  <a:spcPct val="130000"/>
                </a:lnSpc>
                <a:defRPr/>
              </a:pPr>
              <a:r>
                <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rPr>
                <a:t>政策风险是系统风险中</a:t>
              </a:r>
              <a:endPar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endParaRPr>
            </a:p>
            <a:p>
              <a:pPr lvl="0" algn="ctr" fontAlgn="auto">
                <a:lnSpc>
                  <a:spcPct val="130000"/>
                </a:lnSpc>
                <a:defRPr/>
              </a:pPr>
              <a:r>
                <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rPr>
                <a:t>较为重要的因素</a:t>
              </a:r>
              <a:endPar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endParaRPr>
            </a:p>
          </p:txBody>
        </p:sp>
        <p:sp>
          <p:nvSpPr>
            <p:cNvPr id="27" name="矩形 26"/>
            <p:cNvSpPr/>
            <p:nvPr/>
          </p:nvSpPr>
          <p:spPr>
            <a:xfrm>
              <a:off x="1588" y="6356"/>
              <a:ext cx="3528" cy="1322"/>
            </a:xfrm>
            <a:prstGeom prst="rect">
              <a:avLst/>
            </a:prstGeom>
          </p:spPr>
          <p:txBody>
            <a:bodyPr wrap="square">
              <a:spAutoFit/>
            </a:bodyPr>
            <a:lstStyle/>
            <a:p>
              <a:pPr algn="ctr">
                <a:buClrTx/>
                <a:buSzTx/>
                <a:buNone/>
              </a:pPr>
              <a:r>
                <a:rPr lang="zh-CN" altLang="en-US" sz="1800" b="1" dirty="0">
                  <a:solidFill>
                    <a:schemeClr val="tx1"/>
                  </a:solidFill>
                  <a:latin typeface="微软雅黑" panose="020B0503020204020204" charset="-122"/>
                  <a:ea typeface="微软雅黑" panose="020B0503020204020204" charset="-122"/>
                </a:rPr>
                <a:t>关注国家</a:t>
              </a:r>
              <a:endParaRPr lang="zh-CN" altLang="en-US" sz="1800" b="1" dirty="0">
                <a:solidFill>
                  <a:schemeClr val="tx1"/>
                </a:solidFill>
                <a:latin typeface="微软雅黑" panose="020B0503020204020204" charset="-122"/>
                <a:ea typeface="微软雅黑" panose="020B0503020204020204" charset="-122"/>
              </a:endParaRPr>
            </a:p>
            <a:p>
              <a:pPr algn="ctr">
                <a:buClrTx/>
                <a:buSzTx/>
                <a:buNone/>
              </a:pPr>
              <a:r>
                <a:rPr lang="zh-CN" altLang="en-US" sz="1800" b="1" dirty="0">
                  <a:solidFill>
                    <a:schemeClr val="tx1"/>
                  </a:solidFill>
                  <a:latin typeface="微软雅黑" panose="020B0503020204020204" charset="-122"/>
                  <a:ea typeface="微软雅黑" panose="020B0503020204020204" charset="-122"/>
                </a:rPr>
                <a:t>政策、法规</a:t>
              </a:r>
              <a:endParaRPr lang="zh-CN" altLang="en-US" sz="1800" b="1" dirty="0">
                <a:solidFill>
                  <a:schemeClr val="tx1"/>
                </a:solidFill>
                <a:latin typeface="微软雅黑" panose="020B0503020204020204" charset="-122"/>
                <a:ea typeface="微软雅黑" panose="020B0503020204020204" charset="-122"/>
              </a:endParaRPr>
            </a:p>
          </p:txBody>
        </p:sp>
        <p:sp>
          <p:nvSpPr>
            <p:cNvPr id="28" name="Rectangle 29"/>
            <p:cNvSpPr/>
            <p:nvPr/>
          </p:nvSpPr>
          <p:spPr>
            <a:xfrm>
              <a:off x="5465" y="7854"/>
              <a:ext cx="3676" cy="2479"/>
            </a:xfrm>
            <a:prstGeom prst="rect">
              <a:avLst/>
            </a:prstGeom>
          </p:spPr>
          <p:txBody>
            <a:bodyPr wrap="square">
              <a:spAutoFit/>
            </a:bodyPr>
            <a:lstStyle/>
            <a:p>
              <a:pPr lvl="0" algn="ctr">
                <a:lnSpc>
                  <a:spcPct val="130000"/>
                </a:lnSpc>
                <a:buClrTx/>
                <a:buSzTx/>
                <a:buNone/>
                <a:defRPr/>
              </a:pPr>
              <a:r>
                <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rPr>
                <a:t>理性的</a:t>
              </a:r>
              <a:r>
                <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rPr>
                <a:t>投资必须要先了解清楚证券发行企业的具体情况，盲目投资是不可取的</a:t>
              </a:r>
              <a:endPar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endParaRPr>
            </a:p>
          </p:txBody>
        </p:sp>
        <p:sp>
          <p:nvSpPr>
            <p:cNvPr id="29" name="矩形 28"/>
            <p:cNvSpPr/>
            <p:nvPr/>
          </p:nvSpPr>
          <p:spPr>
            <a:xfrm>
              <a:off x="5424" y="6356"/>
              <a:ext cx="3799" cy="1322"/>
            </a:xfrm>
            <a:prstGeom prst="rect">
              <a:avLst/>
            </a:prstGeom>
          </p:spPr>
          <p:txBody>
            <a:bodyPr wrap="square">
              <a:spAutoFit/>
            </a:bodyPr>
            <a:lstStyle/>
            <a:p>
              <a:pPr algn="ctr"/>
              <a:r>
                <a:rPr lang="zh-CN" altLang="en-US" b="1" dirty="0">
                  <a:solidFill>
                    <a:schemeClr val="tx1"/>
                  </a:solidFill>
                  <a:latin typeface="微软雅黑" panose="020B0503020204020204" charset="-122"/>
                  <a:ea typeface="微软雅黑" panose="020B0503020204020204" charset="-122"/>
                </a:rPr>
                <a:t>证券发行企业</a:t>
              </a:r>
              <a:endParaRPr lang="zh-CN" altLang="en-US" b="1" dirty="0">
                <a:solidFill>
                  <a:schemeClr val="tx1"/>
                </a:solidFill>
                <a:latin typeface="微软雅黑" panose="020B0503020204020204" charset="-122"/>
                <a:ea typeface="微软雅黑" panose="020B0503020204020204" charset="-122"/>
              </a:endParaRPr>
            </a:p>
            <a:p>
              <a:pPr algn="ctr"/>
              <a:r>
                <a:rPr lang="zh-CN" altLang="en-US" b="1" dirty="0">
                  <a:solidFill>
                    <a:schemeClr val="tx1"/>
                  </a:solidFill>
                  <a:latin typeface="微软雅黑" panose="020B0503020204020204" charset="-122"/>
                  <a:ea typeface="微软雅黑" panose="020B0503020204020204" charset="-122"/>
                </a:rPr>
                <a:t>财务分析及考察</a:t>
              </a:r>
              <a:endParaRPr lang="zh-CN" altLang="en-US" b="1" dirty="0">
                <a:solidFill>
                  <a:schemeClr val="tx1"/>
                </a:solidFill>
                <a:latin typeface="微软雅黑" panose="020B0503020204020204" charset="-122"/>
                <a:ea typeface="微软雅黑" panose="020B0503020204020204" charset="-122"/>
              </a:endParaRPr>
            </a:p>
          </p:txBody>
        </p:sp>
        <p:sp>
          <p:nvSpPr>
            <p:cNvPr id="31" name="矩形 30"/>
            <p:cNvSpPr/>
            <p:nvPr/>
          </p:nvSpPr>
          <p:spPr>
            <a:xfrm>
              <a:off x="9852" y="6405"/>
              <a:ext cx="3168" cy="1322"/>
            </a:xfrm>
            <a:prstGeom prst="rect">
              <a:avLst/>
            </a:prstGeom>
          </p:spPr>
          <p:txBody>
            <a:bodyPr wrap="square">
              <a:spAutoFit/>
            </a:bodyPr>
            <a:lstStyle/>
            <a:p>
              <a:pPr algn="ctr"/>
              <a:r>
                <a:rPr lang="zh-CN" altLang="en-US" sz="1800" b="1" dirty="0">
                  <a:solidFill>
                    <a:schemeClr val="tx1"/>
                  </a:solidFill>
                  <a:latin typeface="微软雅黑" panose="020B0503020204020204" charset="-122"/>
                  <a:ea typeface="微软雅黑" panose="020B0503020204020204" charset="-122"/>
                </a:rPr>
                <a:t>采取组合</a:t>
              </a:r>
              <a:endParaRPr lang="zh-CN" altLang="en-US" sz="1800" b="1" dirty="0">
                <a:solidFill>
                  <a:schemeClr val="tx1"/>
                </a:solidFill>
                <a:latin typeface="微软雅黑" panose="020B0503020204020204" charset="-122"/>
                <a:ea typeface="微软雅黑" panose="020B0503020204020204" charset="-122"/>
              </a:endParaRPr>
            </a:p>
            <a:p>
              <a:pPr algn="ctr"/>
              <a:r>
                <a:rPr lang="zh-CN" altLang="en-US" sz="1800" b="1" dirty="0">
                  <a:solidFill>
                    <a:schemeClr val="tx1"/>
                  </a:solidFill>
                  <a:latin typeface="微软雅黑" panose="020B0503020204020204" charset="-122"/>
                  <a:ea typeface="微软雅黑" panose="020B0503020204020204" charset="-122"/>
                </a:rPr>
                <a:t>证券投资</a:t>
              </a:r>
              <a:endParaRPr lang="zh-CN" altLang="en-US" sz="1800" b="1" dirty="0">
                <a:solidFill>
                  <a:schemeClr val="tx1"/>
                </a:solidFill>
                <a:latin typeface="微软雅黑" panose="020B0503020204020204" charset="-122"/>
                <a:ea typeface="微软雅黑" panose="020B0503020204020204" charset="-122"/>
              </a:endParaRPr>
            </a:p>
          </p:txBody>
        </p:sp>
        <p:sp>
          <p:nvSpPr>
            <p:cNvPr id="32" name="Rectangle 29"/>
            <p:cNvSpPr/>
            <p:nvPr/>
          </p:nvSpPr>
          <p:spPr>
            <a:xfrm>
              <a:off x="9640" y="8151"/>
              <a:ext cx="3594" cy="1905"/>
            </a:xfrm>
            <a:prstGeom prst="rect">
              <a:avLst/>
            </a:prstGeom>
          </p:spPr>
          <p:txBody>
            <a:bodyPr wrap="square">
              <a:spAutoFit/>
            </a:bodyPr>
            <a:lstStyle/>
            <a:p>
              <a:pPr lvl="0" algn="ctr">
                <a:lnSpc>
                  <a:spcPct val="130000"/>
                </a:lnSpc>
                <a:buClrTx/>
                <a:buSzTx/>
                <a:buNone/>
                <a:defRPr/>
              </a:pPr>
              <a:r>
                <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rPr>
                <a:t>通过</a:t>
              </a:r>
              <a:r>
                <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rPr>
                <a:t>组合证券投资可以分散证券投资的非系统风险</a:t>
              </a:r>
              <a:endPar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endParaRPr>
            </a:p>
          </p:txBody>
        </p:sp>
        <p:sp>
          <p:nvSpPr>
            <p:cNvPr id="33" name="矩形 32"/>
            <p:cNvSpPr/>
            <p:nvPr/>
          </p:nvSpPr>
          <p:spPr>
            <a:xfrm>
              <a:off x="13954" y="6405"/>
              <a:ext cx="2808" cy="1322"/>
            </a:xfrm>
            <a:prstGeom prst="rect">
              <a:avLst/>
            </a:prstGeom>
          </p:spPr>
          <p:txBody>
            <a:bodyPr wrap="square">
              <a:spAutoFit/>
            </a:bodyPr>
            <a:lstStyle/>
            <a:p>
              <a:pPr algn="ctr">
                <a:buClrTx/>
                <a:buSzTx/>
                <a:buNone/>
              </a:pPr>
              <a:r>
                <a:rPr lang="zh-CN" altLang="en-US" sz="1800" b="1" dirty="0">
                  <a:solidFill>
                    <a:schemeClr val="tx1"/>
                  </a:solidFill>
                  <a:latin typeface="微软雅黑" panose="020B0503020204020204" charset="-122"/>
                  <a:ea typeface="微软雅黑" panose="020B0503020204020204" charset="-122"/>
                </a:rPr>
                <a:t>减少投机性投资</a:t>
              </a:r>
              <a:endParaRPr lang="zh-CN" altLang="en-US" sz="1800" b="1" dirty="0">
                <a:solidFill>
                  <a:schemeClr val="tx1"/>
                </a:solidFill>
                <a:latin typeface="微软雅黑" panose="020B0503020204020204" charset="-122"/>
                <a:ea typeface="微软雅黑" panose="020B0503020204020204" charset="-122"/>
              </a:endParaRPr>
            </a:p>
          </p:txBody>
        </p:sp>
        <p:sp>
          <p:nvSpPr>
            <p:cNvPr id="34" name="Rectangle 29"/>
            <p:cNvSpPr/>
            <p:nvPr/>
          </p:nvSpPr>
          <p:spPr>
            <a:xfrm>
              <a:off x="13706" y="8151"/>
              <a:ext cx="3775" cy="1905"/>
            </a:xfrm>
            <a:prstGeom prst="rect">
              <a:avLst/>
            </a:prstGeom>
          </p:spPr>
          <p:txBody>
            <a:bodyPr wrap="square">
              <a:spAutoFit/>
            </a:bodyPr>
            <a:lstStyle/>
            <a:p>
              <a:pPr lvl="0" algn="ctr">
                <a:lnSpc>
                  <a:spcPct val="130000"/>
                </a:lnSpc>
                <a:buClrTx/>
                <a:buSzTx/>
                <a:buNone/>
                <a:defRPr/>
              </a:pPr>
              <a:r>
                <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rPr>
                <a:t>选择正确的</a:t>
              </a:r>
              <a:r>
                <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rPr>
                <a:t>投资方式和</a:t>
              </a:r>
              <a:r>
                <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rPr>
                <a:t>投资时机，不可盲目跟风投资</a:t>
              </a:r>
              <a:endParaRPr lang="zh-CN" altLang="en-US" sz="1400" b="1" dirty="0">
                <a:solidFill>
                  <a:schemeClr val="tx1"/>
                </a:solidFill>
                <a:latin typeface="微软雅黑" panose="020B0503020204020204" charset="-122"/>
                <a:ea typeface="微软雅黑" panose="020B0503020204020204" charset="-122"/>
                <a:cs typeface="+mn-ea"/>
                <a:sym typeface="思源黑体" panose="020B0400000000000000" pitchFamily="34" charset="-122"/>
              </a:endParaRPr>
            </a:p>
          </p:txBody>
        </p:sp>
      </p:grpSp>
      <p:pic>
        <p:nvPicPr>
          <p:cNvPr id="56" name="图片 55" descr="066adc8ab320234724e06c55e14dc13e"/>
          <p:cNvPicPr>
            <a:picLocks noChangeAspect="1"/>
          </p:cNvPicPr>
          <p:nvPr/>
        </p:nvPicPr>
        <p:blipFill>
          <a:blip r:embed="rId13"/>
          <a:stretch>
            <a:fillRect/>
          </a:stretch>
        </p:blipFill>
        <p:spPr>
          <a:xfrm>
            <a:off x="8664575" y="2355850"/>
            <a:ext cx="2956560" cy="3084195"/>
          </a:xfrm>
          <a:prstGeom prst="rect">
            <a:avLst/>
          </a:prstGeom>
        </p:spPr>
      </p:pic>
      <p:sp>
        <p:nvSpPr>
          <p:cNvPr id="58" name="矩形 57"/>
          <p:cNvSpPr/>
          <p:nvPr/>
        </p:nvSpPr>
        <p:spPr>
          <a:xfrm>
            <a:off x="665576" y="264030"/>
            <a:ext cx="28187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4.2</a:t>
            </a:r>
            <a:r>
              <a:rPr lang="zh-CN" altLang="en-US" sz="2800" dirty="0">
                <a:solidFill>
                  <a:srgbClr val="FF9618"/>
                </a:solidFill>
                <a:latin typeface="微软雅黑" panose="020B0503020204020204" charset="-122"/>
                <a:ea typeface="微软雅黑" panose="020B0503020204020204" charset="-122"/>
                <a:sym typeface="+mn-ea"/>
              </a:rPr>
              <a:t>证券市场风险</a:t>
            </a:r>
            <a:endParaRPr lang="zh-CN" altLang="en-US" sz="2800" dirty="0">
              <a:solidFill>
                <a:srgbClr val="FF9618"/>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179820" y="325755"/>
            <a:ext cx="6000750" cy="6252845"/>
          </a:xfrm>
          <a:prstGeom prst="rect">
            <a:avLst/>
          </a:prstGeom>
        </p:spPr>
      </p:pic>
      <p:grpSp>
        <p:nvGrpSpPr>
          <p:cNvPr id="53" name="íṩľîḑè"/>
          <p:cNvGrpSpPr/>
          <p:nvPr/>
        </p:nvGrpSpPr>
        <p:grpSpPr>
          <a:xfrm rot="0">
            <a:off x="4547235" y="32512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grpSp>
        <p:nvGrpSpPr>
          <p:cNvPr id="57" name="组合 56"/>
          <p:cNvGrpSpPr/>
          <p:nvPr/>
        </p:nvGrpSpPr>
        <p:grpSpPr>
          <a:xfrm>
            <a:off x="769644" y="2023035"/>
            <a:ext cx="7282815" cy="1532965"/>
            <a:chOff x="2860064" y="1502335"/>
            <a:chExt cx="7282815" cy="1532965"/>
          </a:xfrm>
        </p:grpSpPr>
        <p:sp>
          <p:nvSpPr>
            <p:cNvPr id="58" name="îṧliďe"/>
            <p:cNvSpPr/>
            <p:nvPr/>
          </p:nvSpPr>
          <p:spPr>
            <a:xfrm>
              <a:off x="2860064" y="1502335"/>
              <a:ext cx="108000" cy="1532965"/>
            </a:xfrm>
            <a:prstGeom prst="rect">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9" name="文本框 58"/>
            <p:cNvSpPr txBox="1"/>
            <p:nvPr/>
          </p:nvSpPr>
          <p:spPr>
            <a:xfrm>
              <a:off x="2968014" y="2111935"/>
              <a:ext cx="7174865" cy="706755"/>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cs typeface="+mn-ea"/>
                  <a:sym typeface="+mn-lt"/>
                </a:rPr>
                <a:t>金融业的发展与意义</a:t>
              </a:r>
              <a:endParaRPr lang="zh-CN" altLang="en-US" sz="4000" b="1" dirty="0">
                <a:latin typeface="微软雅黑" panose="020B0503020204020204" charset="-122"/>
                <a:ea typeface="微软雅黑" panose="020B0503020204020204" charset="-122"/>
                <a:cs typeface="+mn-ea"/>
                <a:sym typeface="+mn-lt"/>
              </a:endParaRPr>
            </a:p>
          </p:txBody>
        </p:sp>
        <p:sp>
          <p:nvSpPr>
            <p:cNvPr id="60" name="íṩľîḑé"/>
            <p:cNvSpPr/>
            <p:nvPr/>
          </p:nvSpPr>
          <p:spPr>
            <a:xfrm>
              <a:off x="2968064" y="1595319"/>
              <a:ext cx="1552772" cy="446763"/>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5400" b="1" dirty="0">
                  <a:solidFill>
                    <a:schemeClr val="accent2"/>
                  </a:solidFill>
                </a:rPr>
                <a:t>05</a:t>
              </a:r>
              <a:endParaRPr lang="en-US" altLang="zh-CN" sz="5400" b="1" dirty="0">
                <a:solidFill>
                  <a:schemeClr val="accent2"/>
                </a:solidFill>
              </a:endParaRPr>
            </a:p>
          </p:txBody>
        </p:sp>
      </p:grpSp>
      <p:pic>
        <p:nvPicPr>
          <p:cNvPr id="10" name="图片 9" descr="logo"/>
          <p:cNvPicPr>
            <a:picLocks noChangeAspect="1"/>
          </p:cNvPicPr>
          <p:nvPr/>
        </p:nvPicPr>
        <p:blipFill>
          <a:blip r:embed="rId2"/>
          <a:stretch>
            <a:fillRect/>
          </a:stretch>
        </p:blipFill>
        <p:spPr>
          <a:xfrm>
            <a:off x="121285" y="-615315"/>
            <a:ext cx="4124960" cy="27501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24" name="Chevron 25"/>
          <p:cNvSpPr/>
          <p:nvPr/>
        </p:nvSpPr>
        <p:spPr>
          <a:xfrm>
            <a:off x="1195275" y="3351874"/>
            <a:ext cx="2014822" cy="384921"/>
          </a:xfrm>
          <a:prstGeom prst="chevron">
            <a:avLst>
              <a:gd name="adj" fmla="val 32323"/>
            </a:avLst>
          </a:prstGeom>
          <a:solidFill>
            <a:srgbClr val="FF9618"/>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cxnSp>
        <p:nvCxnSpPr>
          <p:cNvPr id="25" name="Straight Connector 19"/>
          <p:cNvCxnSpPr/>
          <p:nvPr/>
        </p:nvCxnSpPr>
        <p:spPr>
          <a:xfrm flipH="1" flipV="1">
            <a:off x="2128757" y="2968568"/>
            <a:ext cx="0" cy="605449"/>
          </a:xfrm>
          <a:prstGeom prst="line">
            <a:avLst/>
          </a:prstGeom>
          <a:solidFill>
            <a:schemeClr val="tx1">
              <a:lumMod val="65000"/>
              <a:lumOff val="35000"/>
            </a:schemeClr>
          </a:solidFill>
          <a:ln w="19050" cmpd="sng">
            <a:solidFill>
              <a:schemeClr val="tx1">
                <a:lumMod val="75000"/>
                <a:lumOff val="2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1792586" y="2385471"/>
            <a:ext cx="671608" cy="671608"/>
          </a:xfrm>
          <a:prstGeom prst="ellipse">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6" name="文本框 35"/>
          <p:cNvSpPr txBox="1"/>
          <p:nvPr/>
        </p:nvSpPr>
        <p:spPr>
          <a:xfrm>
            <a:off x="1888028" y="2474034"/>
            <a:ext cx="1976730" cy="583020"/>
          </a:xfrm>
          <a:prstGeom prst="rect">
            <a:avLst/>
          </a:prstGeom>
          <a:noFill/>
        </p:spPr>
        <p:txBody>
          <a:bodyPr wrap="square" rtlCol="0">
            <a:spAutoFit/>
          </a:bodyPr>
          <a:p>
            <a:r>
              <a:rPr lang="en-US" altLang="zh-CN" sz="2400" dirty="0">
                <a:solidFill>
                  <a:schemeClr val="bg1"/>
                </a:solidFill>
              </a:rPr>
              <a:t>01</a:t>
            </a:r>
            <a:endParaRPr lang="zh-CN" altLang="en-US" sz="2400" dirty="0">
              <a:solidFill>
                <a:schemeClr val="bg1"/>
              </a:solidFill>
            </a:endParaRPr>
          </a:p>
        </p:txBody>
      </p:sp>
      <p:sp>
        <p:nvSpPr>
          <p:cNvPr id="26" name="Chevron 25"/>
          <p:cNvSpPr/>
          <p:nvPr/>
        </p:nvSpPr>
        <p:spPr>
          <a:xfrm>
            <a:off x="3694000" y="3351874"/>
            <a:ext cx="2014822" cy="384921"/>
          </a:xfrm>
          <a:prstGeom prst="chevron">
            <a:avLst>
              <a:gd name="adj" fmla="val 32323"/>
            </a:avLst>
          </a:prstGeom>
          <a:solidFill>
            <a:srgbClr val="FF9618"/>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7" name="Chevron 25"/>
          <p:cNvSpPr/>
          <p:nvPr/>
        </p:nvSpPr>
        <p:spPr>
          <a:xfrm>
            <a:off x="8692085" y="3351874"/>
            <a:ext cx="2014822" cy="384921"/>
          </a:xfrm>
          <a:prstGeom prst="chevron">
            <a:avLst>
              <a:gd name="adj" fmla="val 32323"/>
            </a:avLst>
          </a:prstGeom>
          <a:solidFill>
            <a:srgbClr val="FF9618"/>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8" name="Chevron 25"/>
          <p:cNvSpPr/>
          <p:nvPr/>
        </p:nvSpPr>
        <p:spPr>
          <a:xfrm>
            <a:off x="6192725" y="3351874"/>
            <a:ext cx="2014822" cy="384921"/>
          </a:xfrm>
          <a:prstGeom prst="chevron">
            <a:avLst>
              <a:gd name="adj" fmla="val 32323"/>
            </a:avLst>
          </a:prstGeom>
          <a:solidFill>
            <a:srgbClr val="FF9618"/>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cxnSp>
        <p:nvCxnSpPr>
          <p:cNvPr id="32" name="Straight Connector 19"/>
          <p:cNvCxnSpPr/>
          <p:nvPr/>
        </p:nvCxnSpPr>
        <p:spPr>
          <a:xfrm flipH="1" flipV="1">
            <a:off x="7201137" y="2968568"/>
            <a:ext cx="0" cy="605449"/>
          </a:xfrm>
          <a:prstGeom prst="line">
            <a:avLst/>
          </a:prstGeom>
          <a:solidFill>
            <a:schemeClr val="tx1">
              <a:lumMod val="65000"/>
              <a:lumOff val="35000"/>
            </a:schemeClr>
          </a:solidFill>
          <a:ln w="19050" cmpd="sng">
            <a:solidFill>
              <a:schemeClr val="tx1">
                <a:lumMod val="75000"/>
                <a:lumOff val="25000"/>
              </a:schemeClr>
            </a:solidFill>
            <a:headEnd type="oval"/>
          </a:ln>
          <a:effectLst/>
        </p:spPr>
        <p:style>
          <a:lnRef idx="2">
            <a:schemeClr val="accent1"/>
          </a:lnRef>
          <a:fillRef idx="0">
            <a:schemeClr val="accent1"/>
          </a:fillRef>
          <a:effectRef idx="1">
            <a:schemeClr val="accent1"/>
          </a:effectRef>
          <a:fontRef idx="minor">
            <a:schemeClr val="tx1"/>
          </a:fontRef>
        </p:style>
      </p:cxnSp>
      <p:cxnSp>
        <p:nvCxnSpPr>
          <p:cNvPr id="33" name="Straight Connector 19"/>
          <p:cNvCxnSpPr/>
          <p:nvPr/>
        </p:nvCxnSpPr>
        <p:spPr>
          <a:xfrm>
            <a:off x="4671297" y="3574017"/>
            <a:ext cx="9525" cy="830580"/>
          </a:xfrm>
          <a:prstGeom prst="line">
            <a:avLst/>
          </a:prstGeom>
          <a:solidFill>
            <a:schemeClr val="tx1">
              <a:lumMod val="65000"/>
              <a:lumOff val="35000"/>
            </a:schemeClr>
          </a:solidFill>
          <a:ln w="19050" cmpd="sng">
            <a:solidFill>
              <a:schemeClr val="tx1">
                <a:lumMod val="75000"/>
                <a:lumOff val="25000"/>
              </a:schemeClr>
            </a:solidFill>
            <a:headEnd type="oval"/>
          </a:ln>
          <a:effectLst/>
        </p:spPr>
        <p:style>
          <a:lnRef idx="2">
            <a:schemeClr val="accent1"/>
          </a:lnRef>
          <a:fillRef idx="0">
            <a:schemeClr val="accent1"/>
          </a:fillRef>
          <a:effectRef idx="1">
            <a:schemeClr val="accent1"/>
          </a:effectRef>
          <a:fontRef idx="minor">
            <a:schemeClr val="tx1"/>
          </a:fontRef>
        </p:style>
      </p:cxnSp>
      <p:cxnSp>
        <p:nvCxnSpPr>
          <p:cNvPr id="34" name="Straight Connector 19"/>
          <p:cNvCxnSpPr/>
          <p:nvPr/>
        </p:nvCxnSpPr>
        <p:spPr>
          <a:xfrm>
            <a:off x="9673827" y="3574017"/>
            <a:ext cx="9525" cy="830580"/>
          </a:xfrm>
          <a:prstGeom prst="line">
            <a:avLst/>
          </a:prstGeom>
          <a:solidFill>
            <a:schemeClr val="tx1">
              <a:lumMod val="65000"/>
              <a:lumOff val="35000"/>
            </a:schemeClr>
          </a:solidFill>
          <a:ln w="19050" cmpd="sng">
            <a:solidFill>
              <a:schemeClr val="tx1">
                <a:lumMod val="75000"/>
                <a:lumOff val="2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38" name="Oval 14"/>
          <p:cNvSpPr/>
          <p:nvPr/>
        </p:nvSpPr>
        <p:spPr>
          <a:xfrm>
            <a:off x="9363691" y="4110131"/>
            <a:ext cx="671608" cy="671608"/>
          </a:xfrm>
          <a:prstGeom prst="ellipse">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9" name="Oval 14"/>
          <p:cNvSpPr/>
          <p:nvPr/>
        </p:nvSpPr>
        <p:spPr>
          <a:xfrm>
            <a:off x="6864966" y="2429286"/>
            <a:ext cx="671608" cy="671608"/>
          </a:xfrm>
          <a:prstGeom prst="ellipse">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0" name="Oval 14"/>
          <p:cNvSpPr/>
          <p:nvPr/>
        </p:nvSpPr>
        <p:spPr>
          <a:xfrm>
            <a:off x="4339571" y="4202841"/>
            <a:ext cx="671608" cy="671608"/>
          </a:xfrm>
          <a:prstGeom prst="ellipse">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1" name="文本框 40"/>
          <p:cNvSpPr txBox="1"/>
          <p:nvPr/>
        </p:nvSpPr>
        <p:spPr>
          <a:xfrm>
            <a:off x="4419900" y="4291127"/>
            <a:ext cx="1976730" cy="583020"/>
          </a:xfrm>
          <a:prstGeom prst="rect">
            <a:avLst/>
          </a:prstGeom>
          <a:noFill/>
        </p:spPr>
        <p:txBody>
          <a:bodyPr wrap="square" rtlCol="0">
            <a:spAutoFit/>
          </a:bodyPr>
          <a:p>
            <a:r>
              <a:rPr lang="en-US" altLang="zh-CN" sz="2400" dirty="0">
                <a:solidFill>
                  <a:schemeClr val="bg1"/>
                </a:solidFill>
              </a:rPr>
              <a:t>02</a:t>
            </a:r>
            <a:endParaRPr lang="zh-CN" altLang="en-US" sz="2400" dirty="0">
              <a:solidFill>
                <a:schemeClr val="bg1"/>
              </a:solidFill>
            </a:endParaRPr>
          </a:p>
        </p:txBody>
      </p:sp>
      <p:sp>
        <p:nvSpPr>
          <p:cNvPr id="42" name="文本框 41"/>
          <p:cNvSpPr txBox="1"/>
          <p:nvPr/>
        </p:nvSpPr>
        <p:spPr>
          <a:xfrm>
            <a:off x="6937296" y="2525156"/>
            <a:ext cx="1976730" cy="583020"/>
          </a:xfrm>
          <a:prstGeom prst="rect">
            <a:avLst/>
          </a:prstGeom>
          <a:noFill/>
        </p:spPr>
        <p:txBody>
          <a:bodyPr wrap="square" rtlCol="0">
            <a:spAutoFit/>
          </a:bodyPr>
          <a:p>
            <a:r>
              <a:rPr lang="en-US" altLang="zh-CN" sz="2400" dirty="0">
                <a:solidFill>
                  <a:schemeClr val="bg1"/>
                </a:solidFill>
              </a:rPr>
              <a:t>03</a:t>
            </a:r>
            <a:endParaRPr lang="zh-CN" altLang="en-US" sz="2400" dirty="0">
              <a:solidFill>
                <a:schemeClr val="bg1"/>
              </a:solidFill>
            </a:endParaRPr>
          </a:p>
        </p:txBody>
      </p:sp>
      <p:sp>
        <p:nvSpPr>
          <p:cNvPr id="43" name="文本框 42"/>
          <p:cNvSpPr txBox="1"/>
          <p:nvPr/>
        </p:nvSpPr>
        <p:spPr>
          <a:xfrm>
            <a:off x="9449813" y="4202862"/>
            <a:ext cx="1976730" cy="583020"/>
          </a:xfrm>
          <a:prstGeom prst="rect">
            <a:avLst/>
          </a:prstGeom>
          <a:noFill/>
        </p:spPr>
        <p:txBody>
          <a:bodyPr wrap="square" rtlCol="0">
            <a:spAutoFit/>
          </a:bodyPr>
          <a:p>
            <a:r>
              <a:rPr lang="en-US" altLang="zh-CN" sz="2400" dirty="0">
                <a:solidFill>
                  <a:schemeClr val="bg1"/>
                </a:solidFill>
              </a:rPr>
              <a:t>04</a:t>
            </a:r>
            <a:endParaRPr lang="zh-CN" altLang="en-US" sz="2400" dirty="0">
              <a:solidFill>
                <a:schemeClr val="bg1"/>
              </a:solidFill>
            </a:endParaRPr>
          </a:p>
        </p:txBody>
      </p:sp>
      <p:sp>
        <p:nvSpPr>
          <p:cNvPr id="47" name="文本框 46"/>
          <p:cNvSpPr txBox="1"/>
          <p:nvPr/>
        </p:nvSpPr>
        <p:spPr>
          <a:xfrm>
            <a:off x="1016635" y="4128770"/>
            <a:ext cx="2677160" cy="1014730"/>
          </a:xfrm>
          <a:prstGeom prst="rect">
            <a:avLst/>
          </a:prstGeom>
          <a:noFill/>
          <a:ln w="9525">
            <a:noFill/>
          </a:ln>
        </p:spPr>
        <p:txBody>
          <a:bodyPr wrap="square">
            <a:spAutoFit/>
          </a:bodyPr>
          <a:p>
            <a:pPr indent="0"/>
            <a:r>
              <a:rPr lang="zh-CN" sz="2000" b="1">
                <a:latin typeface="微软雅黑" panose="020B0503020204020204" charset="-122"/>
                <a:ea typeface="微软雅黑" panose="020B0503020204020204" charset="-122"/>
              </a:rPr>
              <a:t>直接融资占比提升和注册制改革重塑金融业</a:t>
            </a:r>
            <a:endParaRPr lang="zh-CN" altLang="en-US" sz="2000">
              <a:latin typeface="微软雅黑" panose="020B0503020204020204" charset="-122"/>
              <a:ea typeface="微软雅黑" panose="020B0503020204020204" charset="-122"/>
            </a:endParaRPr>
          </a:p>
        </p:txBody>
      </p:sp>
      <p:sp>
        <p:nvSpPr>
          <p:cNvPr id="48" name="文本框 47"/>
          <p:cNvSpPr txBox="1"/>
          <p:nvPr/>
        </p:nvSpPr>
        <p:spPr>
          <a:xfrm>
            <a:off x="3539490" y="2525395"/>
            <a:ext cx="2322830" cy="706755"/>
          </a:xfrm>
          <a:prstGeom prst="rect">
            <a:avLst/>
          </a:prstGeom>
          <a:noFill/>
          <a:ln w="9525">
            <a:noFill/>
          </a:ln>
        </p:spPr>
        <p:txBody>
          <a:bodyPr wrap="square">
            <a:spAutoFit/>
          </a:bodyPr>
          <a:p>
            <a:pPr indent="0"/>
            <a:r>
              <a:rPr lang="zh-CN" sz="2000" b="1">
                <a:latin typeface="微软雅黑" panose="020B0503020204020204" charset="-122"/>
                <a:ea typeface="微软雅黑" panose="020B0503020204020204" charset="-122"/>
              </a:rPr>
              <a:t>居民财富配置向资本市场倾斜</a:t>
            </a:r>
            <a:endParaRPr lang="zh-CN" altLang="en-US" sz="2000">
              <a:latin typeface="微软雅黑" panose="020B0503020204020204" charset="-122"/>
              <a:ea typeface="微软雅黑" panose="020B0503020204020204" charset="-122"/>
            </a:endParaRPr>
          </a:p>
        </p:txBody>
      </p:sp>
      <p:sp>
        <p:nvSpPr>
          <p:cNvPr id="49" name="文本框 48"/>
          <p:cNvSpPr txBox="1"/>
          <p:nvPr/>
        </p:nvSpPr>
        <p:spPr>
          <a:xfrm>
            <a:off x="6071235" y="4128770"/>
            <a:ext cx="2496820" cy="1014730"/>
          </a:xfrm>
          <a:prstGeom prst="rect">
            <a:avLst/>
          </a:prstGeom>
          <a:noFill/>
          <a:ln w="9525">
            <a:noFill/>
          </a:ln>
        </p:spPr>
        <p:txBody>
          <a:bodyPr wrap="square">
            <a:spAutoFit/>
          </a:bodyPr>
          <a:p>
            <a:pPr indent="0"/>
            <a:r>
              <a:rPr lang="zh-CN" sz="2000" b="1">
                <a:latin typeface="微软雅黑" panose="020B0503020204020204" charset="-122"/>
                <a:ea typeface="微软雅黑" panose="020B0503020204020204" charset="-122"/>
              </a:rPr>
              <a:t>金融业持续高水平开放，金融机构国际化竞争力加强</a:t>
            </a:r>
            <a:endParaRPr lang="zh-CN" altLang="en-US" sz="2000">
              <a:latin typeface="微软雅黑" panose="020B0503020204020204" charset="-122"/>
              <a:ea typeface="微软雅黑" panose="020B0503020204020204" charset="-122"/>
            </a:endParaRPr>
          </a:p>
        </p:txBody>
      </p:sp>
      <p:sp>
        <p:nvSpPr>
          <p:cNvPr id="52" name="文本框 51"/>
          <p:cNvSpPr txBox="1"/>
          <p:nvPr/>
        </p:nvSpPr>
        <p:spPr>
          <a:xfrm>
            <a:off x="8539480" y="2525395"/>
            <a:ext cx="2551430" cy="706755"/>
          </a:xfrm>
          <a:prstGeom prst="rect">
            <a:avLst/>
          </a:prstGeom>
          <a:noFill/>
          <a:ln w="9525">
            <a:noFill/>
          </a:ln>
        </p:spPr>
        <p:txBody>
          <a:bodyPr wrap="square">
            <a:spAutoFit/>
          </a:bodyPr>
          <a:p>
            <a:pPr indent="0"/>
            <a:r>
              <a:rPr lang="zh-CN" sz="2000" b="1">
                <a:latin typeface="微软雅黑" panose="020B0503020204020204" charset="-122"/>
                <a:ea typeface="微软雅黑" panose="020B0503020204020204" charset="-122"/>
              </a:rPr>
              <a:t>金融科技应用范围扩大，效能明显提升</a:t>
            </a:r>
            <a:endParaRPr lang="zh-CN" altLang="en-US" sz="2000">
              <a:latin typeface="微软雅黑" panose="020B0503020204020204" charset="-122"/>
              <a:ea typeface="微软雅黑" panose="020B0503020204020204" charset="-122"/>
            </a:endParaRPr>
          </a:p>
        </p:txBody>
      </p:sp>
      <p:pic>
        <p:nvPicPr>
          <p:cNvPr id="54" name="图片 5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058" y="4637755"/>
            <a:ext cx="2348078" cy="2348078"/>
          </a:xfrm>
          <a:prstGeom prst="rect">
            <a:avLst/>
          </a:prstGeom>
        </p:spPr>
      </p:pic>
      <p:pic>
        <p:nvPicPr>
          <p:cNvPr id="55" name="图片 5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0744" y="436334"/>
            <a:ext cx="2348078" cy="2348078"/>
          </a:xfrm>
          <a:prstGeom prst="rect">
            <a:avLst/>
          </a:prstGeom>
        </p:spPr>
      </p:pic>
      <p:sp>
        <p:nvSpPr>
          <p:cNvPr id="2" name="矩形 1"/>
          <p:cNvSpPr/>
          <p:nvPr/>
        </p:nvSpPr>
        <p:spPr>
          <a:xfrm>
            <a:off x="649066" y="263395"/>
            <a:ext cx="24631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5.1</a:t>
            </a:r>
            <a:r>
              <a:rPr lang="zh-CN" altLang="en-US" sz="2800" dirty="0">
                <a:solidFill>
                  <a:srgbClr val="FF9618"/>
                </a:solidFill>
                <a:latin typeface="微软雅黑" panose="020B0503020204020204" charset="-122"/>
                <a:ea typeface="微软雅黑" panose="020B0503020204020204" charset="-122"/>
                <a:sym typeface="+mn-ea"/>
              </a:rPr>
              <a:t>金融</a:t>
            </a:r>
            <a:r>
              <a:rPr lang="zh-CN" altLang="en-US" sz="2800" dirty="0">
                <a:solidFill>
                  <a:srgbClr val="FF9618"/>
                </a:solidFill>
                <a:latin typeface="微软雅黑" panose="020B0503020204020204" charset="-122"/>
                <a:ea typeface="微软雅黑" panose="020B0503020204020204" charset="-122"/>
                <a:sym typeface="+mn-ea"/>
              </a:rPr>
              <a:t>的发展</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104" name="矩形 103"/>
          <p:cNvSpPr/>
          <p:nvPr/>
        </p:nvSpPr>
        <p:spPr>
          <a:xfrm>
            <a:off x="593090" y="1256030"/>
            <a:ext cx="2846705" cy="344805"/>
          </a:xfrm>
          <a:prstGeom prst="rect">
            <a:avLst/>
          </a:prstGeom>
          <a:solidFill>
            <a:srgbClr val="FD9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D9F2F"/>
              </a:solidFill>
            </a:endParaRPr>
          </a:p>
        </p:txBody>
      </p:sp>
      <p:sp>
        <p:nvSpPr>
          <p:cNvPr id="3" name="文本框 2"/>
          <p:cNvSpPr txBox="1"/>
          <p:nvPr/>
        </p:nvSpPr>
        <p:spPr>
          <a:xfrm>
            <a:off x="565785" y="1256030"/>
            <a:ext cx="2901315" cy="368300"/>
          </a:xfrm>
          <a:prstGeom prst="rect">
            <a:avLst/>
          </a:prstGeom>
          <a:solidFill>
            <a:srgbClr val="FF9618"/>
          </a:solidFill>
        </p:spPr>
        <p:txBody>
          <a:bodyPr wrap="square" rtlCol="0">
            <a:spAutoFit/>
          </a:bodyPr>
          <a:p>
            <a:pPr algn="ctr"/>
            <a:r>
              <a:rPr lang="zh-CN" altLang="en-US" b="1">
                <a:solidFill>
                  <a:schemeClr val="bg1"/>
                </a:solidFill>
                <a:latin typeface="微软雅黑" panose="020B0503020204020204" charset="-122"/>
                <a:ea typeface="微软雅黑" panose="020B0503020204020204" charset="-122"/>
                <a:sym typeface="+mn-ea"/>
              </a:rPr>
              <a:t>金融行业未来发展趋势</a:t>
            </a:r>
            <a:endParaRPr lang="zh-CN" altLang="en-US" b="1">
              <a:solidFill>
                <a:schemeClr val="bg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linds(horizontal)">
                                      <p:cBhvr>
                                        <p:cTn id="16" dur="500"/>
                                        <p:tgtEl>
                                          <p:spTgt spid="3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linds(horizontal)">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linds(horizontal)">
                                      <p:cBhvr>
                                        <p:cTn id="24" dur="500"/>
                                        <p:tgtEl>
                                          <p:spTgt spid="26"/>
                                        </p:tgtEl>
                                      </p:cBhvr>
                                    </p:animEffect>
                                  </p:childTnLst>
                                </p:cTn>
                              </p:par>
                              <p:par>
                                <p:cTn id="25" presetID="3" presetClass="entr" presetSubtype="1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linds(horizontal)">
                                      <p:cBhvr>
                                        <p:cTn id="27" dur="500"/>
                                        <p:tgtEl>
                                          <p:spTgt spid="3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linds(horizontal)">
                                      <p:cBhvr>
                                        <p:cTn id="30" dur="500"/>
                                        <p:tgtEl>
                                          <p:spTgt spid="4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linds(horizontal)">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par>
                                <p:cTn id="39" presetID="3" presetClass="entr" presetSubtype="1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linds(horizontal)">
                                      <p:cBhvr>
                                        <p:cTn id="41" dur="500"/>
                                        <p:tgtEl>
                                          <p:spTgt spid="3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linds(horizontal)">
                                      <p:cBhvr>
                                        <p:cTn id="44" dur="500"/>
                                        <p:tgtEl>
                                          <p:spTgt spid="39"/>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linds(horizontal)">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linds(horizontal)">
                                      <p:cBhvr>
                                        <p:cTn id="52" dur="500"/>
                                        <p:tgtEl>
                                          <p:spTgt spid="27"/>
                                        </p:tgtEl>
                                      </p:cBhvr>
                                    </p:animEffect>
                                  </p:childTnLst>
                                </p:cTn>
                              </p:par>
                              <p:par>
                                <p:cTn id="53" presetID="3" presetClass="entr" presetSubtype="1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linds(horizontal)">
                                      <p:cBhvr>
                                        <p:cTn id="55" dur="500"/>
                                        <p:tgtEl>
                                          <p:spTgt spid="34"/>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linds(horizontal)">
                                      <p:cBhvr>
                                        <p:cTn id="58" dur="500"/>
                                        <p:tgtEl>
                                          <p:spTgt spid="38"/>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linds(horizontal)">
                                      <p:cBhvr>
                                        <p:cTn id="6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15" grpId="0" animBg="1"/>
      <p:bldP spid="36" grpId="0"/>
      <p:bldP spid="47" grpId="0"/>
      <p:bldP spid="24" grpId="1" animBg="1"/>
      <p:bldP spid="15" grpId="1" animBg="1"/>
      <p:bldP spid="36" grpId="1"/>
      <p:bldP spid="47" grpId="1"/>
      <p:bldP spid="26" grpId="0" bldLvl="0" animBg="1"/>
      <p:bldP spid="40" grpId="0" animBg="1"/>
      <p:bldP spid="48" grpId="0"/>
      <p:bldP spid="26" grpId="1" animBg="1"/>
      <p:bldP spid="40" grpId="1" animBg="1"/>
      <p:bldP spid="48" grpId="1"/>
      <p:bldP spid="28" grpId="0" bldLvl="0" animBg="1"/>
      <p:bldP spid="39" grpId="0" animBg="1"/>
      <p:bldP spid="49" grpId="0"/>
      <p:bldP spid="28" grpId="1" animBg="1"/>
      <p:bldP spid="39" grpId="1" animBg="1"/>
      <p:bldP spid="49" grpId="1"/>
      <p:bldP spid="27" grpId="0" bldLvl="0" animBg="1"/>
      <p:bldP spid="38" grpId="0" animBg="1"/>
      <p:bldP spid="52" grpId="0"/>
      <p:bldP spid="27" grpId="1" animBg="1"/>
      <p:bldP spid="38" grpId="1" animBg="1"/>
      <p:bldP spid="5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8" name="矩形: 圆角 7"/>
          <p:cNvSpPr/>
          <p:nvPr/>
        </p:nvSpPr>
        <p:spPr>
          <a:xfrm>
            <a:off x="1105946" y="2652061"/>
            <a:ext cx="2915242" cy="3409950"/>
          </a:xfrm>
          <a:prstGeom prst="roundRect">
            <a:avLst>
              <a:gd name="adj" fmla="val 11212"/>
            </a:avLst>
          </a:prstGeom>
          <a:solidFill>
            <a:srgbClr val="FF9618"/>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altLang="zh-CN" b="1">
                <a:solidFill>
                  <a:schemeClr val="bg1"/>
                </a:solidFill>
                <a:latin typeface="微软雅黑" panose="020B0503020204020204" charset="-122"/>
                <a:ea typeface="微软雅黑" panose="020B0503020204020204" charset="-122"/>
              </a:rPr>
              <a:t>1.</a:t>
            </a:r>
            <a:r>
              <a:rPr lang="zh-CN" altLang="en-US" b="1">
                <a:solidFill>
                  <a:schemeClr val="bg1"/>
                </a:solidFill>
                <a:latin typeface="微软雅黑" panose="020B0503020204020204" charset="-122"/>
                <a:ea typeface="微软雅黑" panose="020B0503020204020204" charset="-122"/>
              </a:rPr>
              <a:t>金融在现代经济中</a:t>
            </a:r>
            <a:r>
              <a:rPr lang="zh-CN" altLang="en-US" b="1">
                <a:solidFill>
                  <a:schemeClr val="bg1"/>
                </a:solidFill>
                <a:latin typeface="微软雅黑" panose="020B0503020204020204" charset="-122"/>
                <a:ea typeface="微软雅黑" panose="020B0503020204020204" charset="-122"/>
              </a:rPr>
              <a:t>具有核心地位。</a:t>
            </a:r>
            <a:endParaRPr lang="zh-CN" altLang="en-US" b="1">
              <a:solidFill>
                <a:schemeClr val="bg1"/>
              </a:solidFill>
              <a:latin typeface="微软雅黑" panose="020B0503020204020204" charset="-122"/>
              <a:ea typeface="微软雅黑" panose="020B0503020204020204" charset="-122"/>
            </a:endParaRPr>
          </a:p>
        </p:txBody>
      </p:sp>
      <p:sp>
        <p:nvSpPr>
          <p:cNvPr id="9" name="矩形: 圆角 8"/>
          <p:cNvSpPr/>
          <p:nvPr/>
        </p:nvSpPr>
        <p:spPr>
          <a:xfrm>
            <a:off x="4734632" y="2652061"/>
            <a:ext cx="2915242" cy="3409950"/>
          </a:xfrm>
          <a:prstGeom prst="roundRect">
            <a:avLst>
              <a:gd name="adj" fmla="val 11212"/>
            </a:avLst>
          </a:prstGeom>
          <a:solidFill>
            <a:schemeClr val="tx1">
              <a:lumMod val="65000"/>
              <a:lumOff val="3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altLang="zh-CN" b="1">
                <a:solidFill>
                  <a:schemeClr val="bg1"/>
                </a:solidFill>
                <a:latin typeface="微软雅黑" panose="020B0503020204020204" charset="-122"/>
                <a:ea typeface="微软雅黑" panose="020B0503020204020204" charset="-122"/>
              </a:rPr>
              <a:t>2.</a:t>
            </a:r>
            <a:r>
              <a:rPr lang="zh-CN" altLang="en-US" b="1">
                <a:solidFill>
                  <a:schemeClr val="bg1"/>
                </a:solidFill>
                <a:latin typeface="微软雅黑" panose="020B0503020204020204" charset="-122"/>
                <a:ea typeface="微软雅黑" panose="020B0503020204020204" charset="-122"/>
              </a:rPr>
              <a:t>金融是现代经济中调节宏观经济的重要杠杆。</a:t>
            </a:r>
            <a:endParaRPr lang="zh-CN" altLang="en-US" b="1">
              <a:solidFill>
                <a:schemeClr val="bg1"/>
              </a:solidFill>
              <a:latin typeface="微软雅黑" panose="020B0503020204020204" charset="-122"/>
              <a:ea typeface="微软雅黑" panose="020B0503020204020204" charset="-122"/>
            </a:endParaRPr>
          </a:p>
        </p:txBody>
      </p:sp>
      <p:sp>
        <p:nvSpPr>
          <p:cNvPr id="10" name="矩形: 圆角 9"/>
          <p:cNvSpPr/>
          <p:nvPr>
            <p:custDataLst>
              <p:tags r:id="rId1"/>
            </p:custDataLst>
          </p:nvPr>
        </p:nvSpPr>
        <p:spPr>
          <a:xfrm>
            <a:off x="8362683" y="2652061"/>
            <a:ext cx="2915242" cy="3409950"/>
          </a:xfrm>
          <a:prstGeom prst="roundRect">
            <a:avLst>
              <a:gd name="adj" fmla="val 11212"/>
            </a:avLst>
          </a:prstGeom>
          <a:solidFill>
            <a:srgbClr val="FF9618"/>
          </a:solidFill>
        </p:spPr>
        <p:style>
          <a:lnRef idx="2">
            <a:schemeClr val="accent6"/>
          </a:lnRef>
          <a:fillRef idx="1">
            <a:schemeClr val="lt1"/>
          </a:fillRef>
          <a:effectRef idx="0">
            <a:schemeClr val="accent6"/>
          </a:effectRef>
          <a:fontRef idx="minor">
            <a:schemeClr val="dk1"/>
          </a:fontRef>
        </p:style>
        <p:txBody>
          <a:bodyPr rtlCol="0" anchor="ctr"/>
          <a:p>
            <a:pPr algn="ctr"/>
            <a:endParaRPr lang="en-US" altLang="zh-CN" b="1">
              <a:solidFill>
                <a:schemeClr val="tx1"/>
              </a:solidFill>
              <a:latin typeface="微软雅黑" panose="020B0503020204020204" charset="-122"/>
              <a:ea typeface="微软雅黑" panose="020B0503020204020204" charset="-122"/>
            </a:endParaRPr>
          </a:p>
          <a:p>
            <a:pPr algn="ctr"/>
            <a:endParaRPr lang="en-US" altLang="zh-CN" b="1">
              <a:solidFill>
                <a:schemeClr val="tx1"/>
              </a:solidFill>
              <a:latin typeface="微软雅黑" panose="020B0503020204020204" charset="-122"/>
              <a:ea typeface="微软雅黑" panose="020B0503020204020204" charset="-122"/>
            </a:endParaRPr>
          </a:p>
          <a:p>
            <a:pPr algn="ctr"/>
            <a:endParaRPr lang="en-US" altLang="zh-CN" b="1">
              <a:solidFill>
                <a:schemeClr val="bg1"/>
              </a:solidFill>
              <a:latin typeface="微软雅黑" panose="020B0503020204020204" charset="-122"/>
              <a:ea typeface="微软雅黑" panose="020B0503020204020204" charset="-122"/>
            </a:endParaRPr>
          </a:p>
          <a:p>
            <a:pPr algn="ctr"/>
            <a:r>
              <a:rPr lang="en-US" altLang="zh-CN" b="1">
                <a:solidFill>
                  <a:schemeClr val="bg1"/>
                </a:solidFill>
                <a:latin typeface="微软雅黑" panose="020B0503020204020204" charset="-122"/>
                <a:ea typeface="微软雅黑" panose="020B0503020204020204" charset="-122"/>
              </a:rPr>
              <a:t>3.</a:t>
            </a:r>
            <a:r>
              <a:rPr lang="zh-CN" altLang="en-US" b="1">
                <a:solidFill>
                  <a:schemeClr val="bg1"/>
                </a:solidFill>
                <a:latin typeface="微软雅黑" panose="020B0503020204020204" charset="-122"/>
                <a:ea typeface="微软雅黑" panose="020B0503020204020204" charset="-122"/>
              </a:rPr>
              <a:t>在现代经济生活中，货币资金作为重要的经济资源和财富，成为沟通整个社会经济生活的命脉和媒介。</a:t>
            </a:r>
            <a:endParaRPr lang="zh-CN" altLang="en-US" b="1">
              <a:solidFill>
                <a:schemeClr val="bg1"/>
              </a:solidFill>
              <a:latin typeface="微软雅黑" panose="020B0503020204020204" charset="-122"/>
              <a:ea typeface="微软雅黑" panose="020B0503020204020204" charset="-122"/>
            </a:endParaRPr>
          </a:p>
        </p:txBody>
      </p:sp>
      <p:sp>
        <p:nvSpPr>
          <p:cNvPr id="2" name="矩形 1"/>
          <p:cNvSpPr/>
          <p:nvPr>
            <p:custDataLst>
              <p:tags r:id="rId2"/>
            </p:custDataLst>
          </p:nvPr>
        </p:nvSpPr>
        <p:spPr>
          <a:xfrm>
            <a:off x="633826" y="264030"/>
            <a:ext cx="35299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5.2</a:t>
            </a:r>
            <a:r>
              <a:rPr lang="zh-CN" altLang="en-US" sz="2800" dirty="0">
                <a:solidFill>
                  <a:srgbClr val="FF9618"/>
                </a:solidFill>
                <a:latin typeface="微软雅黑" panose="020B0503020204020204" charset="-122"/>
                <a:ea typeface="微软雅黑" panose="020B0503020204020204" charset="-122"/>
                <a:sym typeface="+mn-ea"/>
              </a:rPr>
              <a:t>金融对</a:t>
            </a:r>
            <a:r>
              <a:rPr lang="zh-CN" altLang="en-US" sz="2800" dirty="0">
                <a:solidFill>
                  <a:srgbClr val="FF9618"/>
                </a:solidFill>
                <a:latin typeface="微软雅黑" panose="020B0503020204020204" charset="-122"/>
                <a:ea typeface="微软雅黑" panose="020B0503020204020204" charset="-122"/>
                <a:sym typeface="+mn-ea"/>
              </a:rPr>
              <a:t>经济的意义</a:t>
            </a:r>
            <a:endParaRPr lang="zh-CN" altLang="en-US" sz="2800" dirty="0">
              <a:solidFill>
                <a:srgbClr val="FF9618"/>
              </a:solidFill>
              <a:latin typeface="微软雅黑" panose="020B0503020204020204" charset="-122"/>
              <a:ea typeface="微软雅黑" panose="020B0503020204020204" charset="-122"/>
              <a:sym typeface="+mn-ea"/>
            </a:endParaRPr>
          </a:p>
        </p:txBody>
      </p:sp>
      <p:pic>
        <p:nvPicPr>
          <p:cNvPr id="5" name="图片 4" descr="商务风金融财富办公室会议人物元素套图"/>
          <p:cNvPicPr>
            <a:picLocks noChangeAspect="1"/>
          </p:cNvPicPr>
          <p:nvPr>
            <p:custDataLst>
              <p:tags r:id="rId3"/>
            </p:custDataLst>
          </p:nvPr>
        </p:nvPicPr>
        <p:blipFill>
          <a:blip r:embed="rId4"/>
          <a:stretch>
            <a:fillRect/>
          </a:stretch>
        </p:blipFill>
        <p:spPr>
          <a:xfrm>
            <a:off x="8427720" y="1346835"/>
            <a:ext cx="2785745" cy="2785745"/>
          </a:xfrm>
          <a:prstGeom prst="rect">
            <a:avLst/>
          </a:prstGeom>
        </p:spPr>
      </p:pic>
      <p:pic>
        <p:nvPicPr>
          <p:cNvPr id="6" name="图片 5" descr="手绘简约扁平股票商务金融培训装饰"/>
          <p:cNvPicPr>
            <a:picLocks noChangeAspect="1"/>
          </p:cNvPicPr>
          <p:nvPr>
            <p:custDataLst>
              <p:tags r:id="rId5"/>
            </p:custDataLst>
          </p:nvPr>
        </p:nvPicPr>
        <p:blipFill>
          <a:blip r:embed="rId6"/>
          <a:stretch>
            <a:fillRect/>
          </a:stretch>
        </p:blipFill>
        <p:spPr>
          <a:xfrm>
            <a:off x="1228725" y="1195705"/>
            <a:ext cx="2667635" cy="2667635"/>
          </a:xfrm>
          <a:prstGeom prst="rect">
            <a:avLst/>
          </a:prstGeom>
        </p:spPr>
      </p:pic>
      <p:pic>
        <p:nvPicPr>
          <p:cNvPr id="16" name="图片 15"/>
          <p:cNvPicPr>
            <a:picLocks noChangeAspect="1"/>
          </p:cNvPicPr>
          <p:nvPr>
            <p:custDataLst>
              <p:tags r:id="rId7"/>
            </p:custDataLst>
          </p:nvPr>
        </p:nvPicPr>
        <p:blipFill rotWithShape="1">
          <a:blip r:embed="rId8">
            <a:extLst>
              <a:ext uri="{28A0092B-C50C-407E-A947-70E740481C1C}">
                <a14:useLocalDpi xmlns:a14="http://schemas.microsoft.com/office/drawing/2010/main" val="0"/>
              </a:ext>
            </a:extLst>
          </a:blip>
          <a:srcRect l="15789" t="24722" r="18245" b="19840"/>
          <a:stretch>
            <a:fillRect/>
          </a:stretch>
        </p:blipFill>
        <p:spPr>
          <a:xfrm>
            <a:off x="5023807" y="1740546"/>
            <a:ext cx="2377195" cy="19978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191250" y="302260"/>
            <a:ext cx="6000750" cy="6252845"/>
          </a:xfrm>
          <a:prstGeom prst="rect">
            <a:avLst/>
          </a:prstGeom>
        </p:spPr>
      </p:pic>
      <p:grpSp>
        <p:nvGrpSpPr>
          <p:cNvPr id="53" name="íṩľîḑè"/>
          <p:cNvGrpSpPr/>
          <p:nvPr/>
        </p:nvGrpSpPr>
        <p:grpSpPr>
          <a:xfrm rot="0">
            <a:off x="4557395" y="30226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grpSp>
        <p:nvGrpSpPr>
          <p:cNvPr id="57" name="组合 56"/>
          <p:cNvGrpSpPr/>
          <p:nvPr/>
        </p:nvGrpSpPr>
        <p:grpSpPr>
          <a:xfrm>
            <a:off x="894739" y="1943660"/>
            <a:ext cx="7091506" cy="1532965"/>
            <a:chOff x="2860064" y="1502335"/>
            <a:chExt cx="7091506" cy="1532965"/>
          </a:xfrm>
        </p:grpSpPr>
        <p:sp>
          <p:nvSpPr>
            <p:cNvPr id="58" name="îṧliďe"/>
            <p:cNvSpPr/>
            <p:nvPr/>
          </p:nvSpPr>
          <p:spPr>
            <a:xfrm>
              <a:off x="2860064" y="1502335"/>
              <a:ext cx="108000" cy="1532965"/>
            </a:xfrm>
            <a:prstGeom prst="rect">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9" name="文本框 58"/>
            <p:cNvSpPr txBox="1"/>
            <p:nvPr/>
          </p:nvSpPr>
          <p:spPr>
            <a:xfrm>
              <a:off x="2968064" y="2111970"/>
              <a:ext cx="6983506" cy="706755"/>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cs typeface="+mn-ea"/>
                  <a:sym typeface="+mn-lt"/>
                </a:rPr>
                <a:t>互动答疑</a:t>
              </a:r>
              <a:endParaRPr lang="zh-CN" altLang="en-US" sz="4000" b="1" dirty="0">
                <a:latin typeface="微软雅黑" panose="020B0503020204020204" charset="-122"/>
                <a:ea typeface="微软雅黑" panose="020B0503020204020204" charset="-122"/>
                <a:cs typeface="+mn-ea"/>
                <a:sym typeface="+mn-lt"/>
              </a:endParaRPr>
            </a:p>
          </p:txBody>
        </p:sp>
        <p:sp>
          <p:nvSpPr>
            <p:cNvPr id="60" name="íṩľîḑé"/>
            <p:cNvSpPr/>
            <p:nvPr/>
          </p:nvSpPr>
          <p:spPr>
            <a:xfrm>
              <a:off x="2968014" y="1595045"/>
              <a:ext cx="3019425" cy="447040"/>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4400" b="1" dirty="0">
                  <a:solidFill>
                    <a:schemeClr val="accent2"/>
                  </a:solidFill>
                  <a:latin typeface="微软雅黑" panose="020B0503020204020204" charset="-122"/>
                  <a:ea typeface="微软雅黑" panose="020B0503020204020204" charset="-122"/>
                </a:rPr>
                <a:t>06</a:t>
              </a:r>
              <a:endParaRPr lang="en-US" altLang="zh-CN" sz="4400" b="1" dirty="0">
                <a:solidFill>
                  <a:schemeClr val="accent2"/>
                </a:solidFill>
                <a:latin typeface="微软雅黑" panose="020B0503020204020204" charset="-122"/>
                <a:ea typeface="微软雅黑" panose="020B0503020204020204" charset="-122"/>
              </a:endParaRPr>
            </a:p>
          </p:txBody>
        </p:sp>
      </p:grpSp>
      <p:pic>
        <p:nvPicPr>
          <p:cNvPr id="63" name="图片 62" descr="logo"/>
          <p:cNvPicPr>
            <a:picLocks noChangeAspect="1"/>
          </p:cNvPicPr>
          <p:nvPr>
            <p:custDataLst>
              <p:tags r:id="rId2"/>
            </p:custDataLst>
          </p:nvPr>
        </p:nvPicPr>
        <p:blipFill>
          <a:blip r:embed="rId3"/>
          <a:stretch>
            <a:fillRect/>
          </a:stretch>
        </p:blipFill>
        <p:spPr>
          <a:xfrm>
            <a:off x="132715" y="-460375"/>
            <a:ext cx="4124960" cy="27501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665893" y="252600"/>
            <a:ext cx="1605280" cy="521970"/>
          </a:xfrm>
          <a:prstGeom prst="rect">
            <a:avLst/>
          </a:prstGeom>
        </p:spPr>
        <p:txBody>
          <a:bodyPr wrap="none">
            <a:spAutoFit/>
          </a:bodyPr>
          <a:p>
            <a:pPr lvl="0" algn="ctr"/>
            <a:r>
              <a:rPr lang="zh-CN" altLang="en-US" sz="2800" dirty="0">
                <a:solidFill>
                  <a:schemeClr val="accent2"/>
                </a:solidFill>
                <a:latin typeface="微软雅黑" panose="020B0503020204020204" charset="-122"/>
                <a:ea typeface="微软雅黑" panose="020B0503020204020204" charset="-122"/>
                <a:sym typeface="+mn-ea"/>
              </a:rPr>
              <a:t>互动</a:t>
            </a:r>
            <a:r>
              <a:rPr lang="zh-CN" altLang="en-US" sz="2800" dirty="0">
                <a:solidFill>
                  <a:schemeClr val="accent2"/>
                </a:solidFill>
                <a:latin typeface="微软雅黑" panose="020B0503020204020204" charset="-122"/>
                <a:ea typeface="微软雅黑" panose="020B0503020204020204" charset="-122"/>
                <a:cs typeface="微软雅黑" panose="020B0503020204020204" charset="-122"/>
                <a:sym typeface="+mn-lt"/>
              </a:rPr>
              <a:t>交流</a:t>
            </a:r>
            <a:endParaRPr lang="zh-CN" altLang="en-US" sz="2800" dirty="0">
              <a:solidFill>
                <a:schemeClr val="accent2"/>
              </a:solidFill>
              <a:latin typeface="微软雅黑" panose="020B0503020204020204" charset="-122"/>
              <a:ea typeface="微软雅黑" panose="020B0503020204020204" charset="-122"/>
              <a:cs typeface="微软雅黑" panose="020B0503020204020204" charset="-122"/>
              <a:sym typeface="+mn-lt"/>
            </a:endParaRPr>
          </a:p>
        </p:txBody>
      </p:sp>
      <p:sp>
        <p:nvSpPr>
          <p:cNvPr id="4" name="文本框 3"/>
          <p:cNvSpPr txBox="1"/>
          <p:nvPr/>
        </p:nvSpPr>
        <p:spPr>
          <a:xfrm>
            <a:off x="659765" y="1209675"/>
            <a:ext cx="6075680" cy="2861310"/>
          </a:xfrm>
          <a:prstGeom prst="rect">
            <a:avLst/>
          </a:prstGeom>
          <a:noFill/>
        </p:spPr>
        <p:txBody>
          <a:bodyPr wrap="square" rtlCol="0" anchor="t">
            <a:spAutoFit/>
          </a:bodyPr>
          <a:p>
            <a:pPr indent="0" fontAlgn="auto">
              <a:lnSpc>
                <a:spcPct val="150000"/>
              </a:lnSpc>
            </a:pPr>
            <a:r>
              <a:rPr sz="2000" b="1" dirty="0">
                <a:latin typeface="微软雅黑" panose="020B0503020204020204" charset="-122"/>
                <a:ea typeface="微软雅黑" panose="020B0503020204020204" charset="-122"/>
                <a:sym typeface="+mn-ea"/>
              </a:rPr>
              <a:t>1</a:t>
            </a:r>
            <a:r>
              <a:rPr lang="zh-CN" sz="2000" b="1" dirty="0">
                <a:latin typeface="微软雅黑" panose="020B0503020204020204" charset="-122"/>
                <a:ea typeface="微软雅黑" panose="020B0503020204020204" charset="-122"/>
                <a:sym typeface="+mn-ea"/>
              </a:rPr>
              <a:t>、</a:t>
            </a:r>
            <a:r>
              <a:rPr sz="2000" b="1" dirty="0">
                <a:latin typeface="微软雅黑" panose="020B0503020204020204" charset="-122"/>
                <a:ea typeface="微软雅黑" panose="020B0503020204020204" charset="-122"/>
                <a:sym typeface="+mn-ea"/>
              </a:rPr>
              <a:t>下列从事金融活动的机构有哪些？</a:t>
            </a:r>
            <a:r>
              <a:rPr lang="en-US" altLang="zh-CN" sz="2000" b="1" dirty="0">
                <a:latin typeface="微软雅黑" panose="020B0503020204020204" charset="-122"/>
                <a:ea typeface="微软雅黑" panose="020B0503020204020204" charset="-122"/>
                <a:sym typeface="+mn-ea"/>
              </a:rPr>
              <a:t>(      )</a:t>
            </a:r>
            <a:endParaRPr sz="2000" b="1"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A</a:t>
            </a:r>
            <a:r>
              <a:rPr lang="zh-CN" sz="2000" dirty="0">
                <a:latin typeface="微软雅黑" panose="020B0503020204020204" charset="-122"/>
                <a:ea typeface="微软雅黑" panose="020B0503020204020204" charset="-122"/>
                <a:sym typeface="+mn-ea"/>
              </a:rPr>
              <a:t>、</a:t>
            </a:r>
            <a:r>
              <a:rPr sz="2000" dirty="0">
                <a:latin typeface="微软雅黑" panose="020B0503020204020204" charset="-122"/>
                <a:ea typeface="微软雅黑" panose="020B0503020204020204" charset="-122"/>
                <a:sym typeface="+mn-ea"/>
              </a:rPr>
              <a:t>银行</a:t>
            </a:r>
            <a:endParaRPr sz="2000"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B</a:t>
            </a:r>
            <a:r>
              <a:rPr lang="zh-CN" sz="2000" dirty="0">
                <a:latin typeface="微软雅黑" panose="020B0503020204020204" charset="-122"/>
                <a:ea typeface="微软雅黑" panose="020B0503020204020204" charset="-122"/>
                <a:sym typeface="+mn-ea"/>
              </a:rPr>
              <a:t>、</a:t>
            </a:r>
            <a:r>
              <a:rPr sz="2000" dirty="0">
                <a:latin typeface="微软雅黑" panose="020B0503020204020204" charset="-122"/>
                <a:ea typeface="微软雅黑" panose="020B0503020204020204" charset="-122"/>
                <a:sym typeface="+mn-ea"/>
              </a:rPr>
              <a:t>信托投资公司</a:t>
            </a:r>
            <a:endParaRPr sz="2000"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C</a:t>
            </a:r>
            <a:r>
              <a:rPr lang="zh-CN" sz="2000" dirty="0">
                <a:latin typeface="微软雅黑" panose="020B0503020204020204" charset="-122"/>
                <a:ea typeface="微软雅黑" panose="020B0503020204020204" charset="-122"/>
                <a:sym typeface="+mn-ea"/>
              </a:rPr>
              <a:t>、</a:t>
            </a:r>
            <a:r>
              <a:rPr sz="2000" dirty="0">
                <a:latin typeface="微软雅黑" panose="020B0503020204020204" charset="-122"/>
                <a:ea typeface="微软雅黑" panose="020B0503020204020204" charset="-122"/>
                <a:sym typeface="+mn-ea"/>
              </a:rPr>
              <a:t>保险公司</a:t>
            </a:r>
            <a:endParaRPr sz="2000"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D</a:t>
            </a:r>
            <a:r>
              <a:rPr lang="zh-CN" sz="2000" dirty="0">
                <a:latin typeface="微软雅黑" panose="020B0503020204020204" charset="-122"/>
                <a:ea typeface="微软雅黑" panose="020B0503020204020204" charset="-122"/>
                <a:sym typeface="+mn-ea"/>
              </a:rPr>
              <a:t>、</a:t>
            </a:r>
            <a:r>
              <a:rPr sz="2000" dirty="0">
                <a:latin typeface="微软雅黑" panose="020B0503020204020204" charset="-122"/>
                <a:ea typeface="微软雅黑" panose="020B0503020204020204" charset="-122"/>
                <a:sym typeface="+mn-ea"/>
              </a:rPr>
              <a:t>证券公司</a:t>
            </a:r>
            <a:endParaRPr sz="2000" dirty="0">
              <a:latin typeface="微软雅黑" panose="020B0503020204020204" charset="-122"/>
              <a:ea typeface="微软雅黑" panose="020B0503020204020204" charset="-122"/>
              <a:sym typeface="+mn-ea"/>
            </a:endParaRPr>
          </a:p>
          <a:p>
            <a:pPr indent="0" fontAlgn="auto">
              <a:lnSpc>
                <a:spcPct val="150000"/>
              </a:lnSpc>
            </a:pPr>
            <a:r>
              <a:rPr lang="en-US" altLang="zh-CN" sz="2000" dirty="0">
                <a:latin typeface="微软雅黑" panose="020B0503020204020204" charset="-122"/>
                <a:ea typeface="微软雅黑" panose="020B0503020204020204" charset="-122"/>
                <a:sym typeface="+mn-ea"/>
              </a:rPr>
              <a:t>E</a:t>
            </a:r>
            <a:r>
              <a:rPr lang="zh-CN" altLang="en-US" sz="2000" dirty="0">
                <a:latin typeface="微软雅黑" panose="020B0503020204020204" charset="-122"/>
                <a:ea typeface="微软雅黑" panose="020B0503020204020204" charset="-122"/>
                <a:sym typeface="+mn-ea"/>
              </a:rPr>
              <a:t>、</a:t>
            </a:r>
            <a:r>
              <a:rPr lang="en-US" altLang="zh-CN" sz="2000" dirty="0">
                <a:latin typeface="微软雅黑" panose="020B0503020204020204" charset="-122"/>
                <a:ea typeface="微软雅黑" panose="020B0503020204020204" charset="-122"/>
                <a:sym typeface="+mn-ea"/>
              </a:rPr>
              <a:t> </a:t>
            </a:r>
            <a:r>
              <a:rPr lang="zh-CN" altLang="en-US" sz="2000" dirty="0">
                <a:latin typeface="微软雅黑" panose="020B0503020204020204" charset="-122"/>
                <a:ea typeface="微软雅黑" panose="020B0503020204020204" charset="-122"/>
                <a:sym typeface="+mn-ea"/>
              </a:rPr>
              <a:t>投资基金</a:t>
            </a:r>
            <a:endParaRPr lang="zh-CN" altLang="en-US" sz="2000" dirty="0">
              <a:latin typeface="微软雅黑" panose="020B0503020204020204" charset="-122"/>
              <a:ea typeface="微软雅黑" panose="020B0503020204020204" charset="-122"/>
              <a:sym typeface="+mn-ea"/>
            </a:endParaRPr>
          </a:p>
        </p:txBody>
      </p:sp>
      <p:cxnSp>
        <p:nvCxnSpPr>
          <p:cNvPr id="5" name="直接连接符 4"/>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441508" y="3446145"/>
            <a:ext cx="2703195" cy="460375"/>
          </a:xfrm>
          <a:prstGeom prst="rect">
            <a:avLst/>
          </a:prstGeom>
          <a:noFill/>
        </p:spPr>
        <p:txBody>
          <a:bodyPr wrap="square" rtlCol="0">
            <a:spAutoFit/>
          </a:bodyPr>
          <a:p>
            <a:r>
              <a:rPr lang="zh-CN" altLang="en-US"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答案：</a:t>
            </a:r>
            <a:r>
              <a:rPr lang="en-US" altLang="zh-CN"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ABCDE</a:t>
            </a:r>
            <a:endParaRPr lang="en-US" altLang="zh-CN"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pic>
        <p:nvPicPr>
          <p:cNvPr id="2" name="图片 1" descr="1"/>
          <p:cNvPicPr>
            <a:picLocks noChangeAspect="1"/>
          </p:cNvPicPr>
          <p:nvPr/>
        </p:nvPicPr>
        <p:blipFill>
          <a:blip r:embed="rId1"/>
          <a:stretch>
            <a:fillRect/>
          </a:stretch>
        </p:blipFill>
        <p:spPr>
          <a:xfrm>
            <a:off x="9862820" y="843915"/>
            <a:ext cx="2160270" cy="2210435"/>
          </a:xfrm>
          <a:prstGeom prst="rect">
            <a:avLst/>
          </a:prstGeom>
        </p:spPr>
      </p:pic>
      <p:sp>
        <p:nvSpPr>
          <p:cNvPr id="7" name="圆角矩形 6"/>
          <p:cNvSpPr/>
          <p:nvPr/>
        </p:nvSpPr>
        <p:spPr>
          <a:xfrm flipH="1">
            <a:off x="1677670" y="434975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三</a:t>
            </a:r>
            <a:endParaRPr lang="zh-CN" altLang="en-US" sz="3200">
              <a:solidFill>
                <a:srgbClr val="526573"/>
              </a:solidFill>
              <a:latin typeface="微软雅黑" panose="020B0503020204020204" charset="-122"/>
              <a:ea typeface="微软雅黑" panose="020B0503020204020204" charset="-122"/>
            </a:endParaRPr>
          </a:p>
        </p:txBody>
      </p:sp>
      <p:grpSp>
        <p:nvGrpSpPr>
          <p:cNvPr id="9" name="组合 8"/>
          <p:cNvGrpSpPr/>
          <p:nvPr/>
        </p:nvGrpSpPr>
        <p:grpSpPr>
          <a:xfrm>
            <a:off x="1468755" y="4317365"/>
            <a:ext cx="1278890" cy="1451610"/>
            <a:chOff x="8534" y="3458"/>
            <a:chExt cx="2131" cy="2418"/>
          </a:xfrm>
          <a:solidFill>
            <a:schemeClr val="accent2">
              <a:lumMod val="20000"/>
              <a:lumOff val="80000"/>
            </a:schemeClr>
          </a:solidFill>
        </p:grpSpPr>
        <p:sp>
          <p:nvSpPr>
            <p:cNvPr id="11" name="圆角矩形 10"/>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3" name="圆角矩形 12"/>
          <p:cNvSpPr/>
          <p:nvPr/>
        </p:nvSpPr>
        <p:spPr>
          <a:xfrm flipH="1">
            <a:off x="3234690" y="434975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六</a:t>
            </a:r>
            <a:endParaRPr lang="zh-CN" altLang="en-US" sz="3200">
              <a:solidFill>
                <a:srgbClr val="526573"/>
              </a:solidFill>
              <a:latin typeface="微软雅黑" panose="020B0503020204020204" charset="-122"/>
              <a:ea typeface="微软雅黑" panose="020B0503020204020204" charset="-122"/>
            </a:endParaRPr>
          </a:p>
        </p:txBody>
      </p:sp>
      <p:grpSp>
        <p:nvGrpSpPr>
          <p:cNvPr id="14" name="组合 13"/>
          <p:cNvGrpSpPr/>
          <p:nvPr/>
        </p:nvGrpSpPr>
        <p:grpSpPr>
          <a:xfrm>
            <a:off x="3025775" y="4387215"/>
            <a:ext cx="1278890" cy="1451610"/>
            <a:chOff x="8534" y="3458"/>
            <a:chExt cx="2131" cy="2418"/>
          </a:xfrm>
          <a:solidFill>
            <a:schemeClr val="accent2">
              <a:lumMod val="20000"/>
              <a:lumOff val="80000"/>
            </a:schemeClr>
          </a:solidFill>
        </p:grpSpPr>
        <p:sp>
          <p:nvSpPr>
            <p:cNvPr id="15" name="圆角矩形 14"/>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7" name="圆角矩形 16"/>
          <p:cNvSpPr/>
          <p:nvPr/>
        </p:nvSpPr>
        <p:spPr>
          <a:xfrm flipH="1">
            <a:off x="4791710" y="4391025"/>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二</a:t>
            </a:r>
            <a:endParaRPr lang="zh-CN" altLang="en-US" sz="3200">
              <a:solidFill>
                <a:srgbClr val="526573"/>
              </a:solidFill>
              <a:latin typeface="微软雅黑" panose="020B0503020204020204" charset="-122"/>
              <a:ea typeface="微软雅黑" panose="020B0503020204020204" charset="-122"/>
            </a:endParaRPr>
          </a:p>
        </p:txBody>
      </p:sp>
      <p:grpSp>
        <p:nvGrpSpPr>
          <p:cNvPr id="19" name="组合 18"/>
          <p:cNvGrpSpPr/>
          <p:nvPr/>
        </p:nvGrpSpPr>
        <p:grpSpPr>
          <a:xfrm>
            <a:off x="4582795" y="4392295"/>
            <a:ext cx="1278890" cy="1451610"/>
            <a:chOff x="8534" y="3458"/>
            <a:chExt cx="2131" cy="2418"/>
          </a:xfrm>
          <a:solidFill>
            <a:schemeClr val="accent2">
              <a:lumMod val="20000"/>
              <a:lumOff val="80000"/>
            </a:schemeClr>
          </a:solidFill>
        </p:grpSpPr>
        <p:sp>
          <p:nvSpPr>
            <p:cNvPr id="20" name="圆角矩形 19"/>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29" name="圆角矩形 28"/>
          <p:cNvSpPr/>
          <p:nvPr/>
        </p:nvSpPr>
        <p:spPr>
          <a:xfrm flipH="1">
            <a:off x="6273800" y="440563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四</a:t>
            </a:r>
            <a:endParaRPr lang="zh-CN" altLang="en-US" sz="3200">
              <a:solidFill>
                <a:srgbClr val="526573"/>
              </a:solidFill>
              <a:latin typeface="微软雅黑" panose="020B0503020204020204" charset="-122"/>
              <a:ea typeface="微软雅黑" panose="020B0503020204020204" charset="-122"/>
            </a:endParaRPr>
          </a:p>
        </p:txBody>
      </p:sp>
      <p:grpSp>
        <p:nvGrpSpPr>
          <p:cNvPr id="30" name="组合 29"/>
          <p:cNvGrpSpPr/>
          <p:nvPr/>
        </p:nvGrpSpPr>
        <p:grpSpPr>
          <a:xfrm>
            <a:off x="6061710" y="4387215"/>
            <a:ext cx="1278890" cy="1451610"/>
            <a:chOff x="8534" y="3458"/>
            <a:chExt cx="2131" cy="2418"/>
          </a:xfrm>
          <a:solidFill>
            <a:schemeClr val="accent2">
              <a:lumMod val="20000"/>
              <a:lumOff val="80000"/>
            </a:schemeClr>
          </a:solidFill>
        </p:grpSpPr>
        <p:sp>
          <p:nvSpPr>
            <p:cNvPr id="31" name="圆角矩形 30"/>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2" name="图片 31"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33" name="圆角矩形 32"/>
          <p:cNvSpPr/>
          <p:nvPr/>
        </p:nvSpPr>
        <p:spPr>
          <a:xfrm flipH="1">
            <a:off x="7830820" y="440563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五</a:t>
            </a:r>
            <a:endParaRPr lang="zh-CN" altLang="en-US" sz="3200">
              <a:solidFill>
                <a:srgbClr val="526573"/>
              </a:solidFill>
              <a:latin typeface="微软雅黑" panose="020B0503020204020204" charset="-122"/>
              <a:ea typeface="微软雅黑" panose="020B0503020204020204" charset="-122"/>
            </a:endParaRPr>
          </a:p>
        </p:txBody>
      </p:sp>
      <p:grpSp>
        <p:nvGrpSpPr>
          <p:cNvPr id="34" name="组合 33"/>
          <p:cNvGrpSpPr/>
          <p:nvPr/>
        </p:nvGrpSpPr>
        <p:grpSpPr>
          <a:xfrm>
            <a:off x="7620000" y="4392295"/>
            <a:ext cx="1278890" cy="1451610"/>
            <a:chOff x="8534" y="3458"/>
            <a:chExt cx="2131" cy="2418"/>
          </a:xfrm>
          <a:solidFill>
            <a:schemeClr val="accent2">
              <a:lumMod val="20000"/>
              <a:lumOff val="80000"/>
            </a:schemeClr>
          </a:solidFill>
        </p:grpSpPr>
        <p:sp>
          <p:nvSpPr>
            <p:cNvPr id="35" name="圆角矩形 34"/>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6" name="图片 35"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52" name="圆角矩形 51"/>
          <p:cNvSpPr/>
          <p:nvPr/>
        </p:nvSpPr>
        <p:spPr>
          <a:xfrm flipH="1">
            <a:off x="9387840" y="4446905"/>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一</a:t>
            </a:r>
            <a:endParaRPr lang="zh-CN" altLang="en-US" sz="3200">
              <a:solidFill>
                <a:srgbClr val="526573"/>
              </a:solidFill>
              <a:latin typeface="微软雅黑" panose="020B0503020204020204" charset="-122"/>
              <a:ea typeface="微软雅黑" panose="020B0503020204020204" charset="-122"/>
            </a:endParaRPr>
          </a:p>
        </p:txBody>
      </p:sp>
      <p:grpSp>
        <p:nvGrpSpPr>
          <p:cNvPr id="53" name="组合 52"/>
          <p:cNvGrpSpPr/>
          <p:nvPr/>
        </p:nvGrpSpPr>
        <p:grpSpPr>
          <a:xfrm>
            <a:off x="9178925" y="4448175"/>
            <a:ext cx="1278890" cy="1451610"/>
            <a:chOff x="8534" y="3458"/>
            <a:chExt cx="2131" cy="2418"/>
          </a:xfrm>
          <a:solidFill>
            <a:schemeClr val="accent2">
              <a:lumMod val="20000"/>
              <a:lumOff val="80000"/>
            </a:schemeClr>
          </a:solidFill>
        </p:grpSpPr>
        <p:sp>
          <p:nvSpPr>
            <p:cNvPr id="54" name="圆角矩形 53"/>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box(in)">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7" presetClass="exit" presetSubtype="10" fill="hold" nodeType="clickEffect">
                                  <p:stCondLst>
                                    <p:cond delay="0"/>
                                  </p:stCondLst>
                                  <p:childTnLst>
                                    <p:anim calcmode="lin" valueType="num">
                                      <p:cBhvr>
                                        <p:cTn id="12" dur="500"/>
                                        <p:tgtEl>
                                          <p:spTgt spid="9"/>
                                        </p:tgtEl>
                                        <p:attrNameLst>
                                          <p:attrName>ppt_w</p:attrName>
                                        </p:attrNameLst>
                                      </p:cBhvr>
                                      <p:tavLst>
                                        <p:tav tm="0">
                                          <p:val>
                                            <p:strVal val="ppt_w"/>
                                          </p:val>
                                        </p:tav>
                                        <p:tav tm="100000">
                                          <p:val>
                                            <p:fltVal val="0"/>
                                          </p:val>
                                        </p:tav>
                                      </p:tavLst>
                                    </p:anim>
                                    <p:anim calcmode="lin" valueType="num">
                                      <p:cBhvr>
                                        <p:cTn id="13" dur="500"/>
                                        <p:tgtEl>
                                          <p:spTgt spid="9"/>
                                        </p:tgtEl>
                                        <p:attrNameLst>
                                          <p:attrName>ppt_h</p:attrName>
                                        </p:attrNameLst>
                                      </p:cBhvr>
                                      <p:tavLst>
                                        <p:tav tm="0">
                                          <p:val>
                                            <p:strVal val="ppt_h"/>
                                          </p:val>
                                        </p:tav>
                                        <p:tav tm="100000">
                                          <p:val>
                                            <p:strVal val="ppt_h"/>
                                          </p:val>
                                        </p:tav>
                                      </p:tavLst>
                                    </p:anim>
                                    <p:set>
                                      <p:cBhvr>
                                        <p:cTn id="14" dur="1" fill="hold">
                                          <p:stCondLst>
                                            <p:cond delay="499"/>
                                          </p:stCondLst>
                                        </p:cTn>
                                        <p:tgtEl>
                                          <p:spTgt spid="9"/>
                                        </p:tgtEl>
                                        <p:attrNameLst>
                                          <p:attrName>style.visibility</p:attrName>
                                        </p:attrNameLst>
                                      </p:cBhvr>
                                      <p:to>
                                        <p:strVal val="hidden"/>
                                      </p:to>
                                    </p:set>
                                  </p:childTnLst>
                                </p:cTn>
                              </p:par>
                            </p:childTnLst>
                          </p:cTn>
                        </p:par>
                        <p:par>
                          <p:cTn id="15" fill="hold">
                            <p:stCondLst>
                              <p:cond delay="500"/>
                            </p:stCondLst>
                            <p:childTnLst>
                              <p:par>
                                <p:cTn id="16" presetID="17"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7" presetClass="exit" presetSubtype="10" fill="hold" nodeType="click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strVal val="ppt_h"/>
                                          </p:val>
                                        </p:tav>
                                      </p:tavLst>
                                    </p:anim>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500"/>
                            </p:stCondLst>
                            <p:childTnLst>
                              <p:par>
                                <p:cTn id="28" presetID="17" presetClass="entr" presetSubtype="1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7" presetClass="exit" presetSubtype="10" fill="hold" nodeType="clickEffect">
                                  <p:stCondLst>
                                    <p:cond delay="0"/>
                                  </p:stCondLst>
                                  <p:childTnLst>
                                    <p:anim calcmode="lin" valueType="num">
                                      <p:cBhvr>
                                        <p:cTn id="36" dur="500"/>
                                        <p:tgtEl>
                                          <p:spTgt spid="19"/>
                                        </p:tgtEl>
                                        <p:attrNameLst>
                                          <p:attrName>ppt_w</p:attrName>
                                        </p:attrNameLst>
                                      </p:cBhvr>
                                      <p:tavLst>
                                        <p:tav tm="0">
                                          <p:val>
                                            <p:strVal val="ppt_w"/>
                                          </p:val>
                                        </p:tav>
                                        <p:tav tm="100000">
                                          <p:val>
                                            <p:fltVal val="0"/>
                                          </p:val>
                                        </p:tav>
                                      </p:tavLst>
                                    </p:anim>
                                    <p:anim calcmode="lin" valueType="num">
                                      <p:cBhvr>
                                        <p:cTn id="37" dur="500"/>
                                        <p:tgtEl>
                                          <p:spTgt spid="19"/>
                                        </p:tgtEl>
                                        <p:attrNameLst>
                                          <p:attrName>ppt_h</p:attrName>
                                        </p:attrNameLst>
                                      </p:cBhvr>
                                      <p:tavLst>
                                        <p:tav tm="0">
                                          <p:val>
                                            <p:strVal val="ppt_h"/>
                                          </p:val>
                                        </p:tav>
                                        <p:tav tm="100000">
                                          <p:val>
                                            <p:strVal val="ppt_h"/>
                                          </p:val>
                                        </p:tav>
                                      </p:tavLst>
                                    </p:anim>
                                    <p:set>
                                      <p:cBhvr>
                                        <p:cTn id="38" dur="1" fill="hold">
                                          <p:stCondLst>
                                            <p:cond delay="499"/>
                                          </p:stCondLst>
                                        </p:cTn>
                                        <p:tgtEl>
                                          <p:spTgt spid="19"/>
                                        </p:tgtEl>
                                        <p:attrNameLst>
                                          <p:attrName>style.visibility</p:attrName>
                                        </p:attrNameLst>
                                      </p:cBhvr>
                                      <p:to>
                                        <p:strVal val="hidden"/>
                                      </p:to>
                                    </p:set>
                                  </p:childTnLst>
                                </p:cTn>
                              </p:par>
                            </p:childTnLst>
                          </p:cTn>
                        </p:par>
                        <p:par>
                          <p:cTn id="39" fill="hold">
                            <p:stCondLst>
                              <p:cond delay="500"/>
                            </p:stCondLst>
                            <p:childTnLst>
                              <p:par>
                                <p:cTn id="40" presetID="17" presetClass="entr" presetSubtype="1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7" presetClass="exit" presetSubtype="10" fill="hold" nodeType="clickEffect">
                                  <p:stCondLst>
                                    <p:cond delay="0"/>
                                  </p:stCondLst>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strVal val="ppt_h"/>
                                          </p:val>
                                        </p:tav>
                                      </p:tavLst>
                                    </p:anim>
                                    <p:set>
                                      <p:cBhvr>
                                        <p:cTn id="50" dur="1" fill="hold">
                                          <p:stCondLst>
                                            <p:cond delay="499"/>
                                          </p:stCondLst>
                                        </p:cTn>
                                        <p:tgtEl>
                                          <p:spTgt spid="30"/>
                                        </p:tgtEl>
                                        <p:attrNameLst>
                                          <p:attrName>style.visibility</p:attrName>
                                        </p:attrNameLst>
                                      </p:cBhvr>
                                      <p:to>
                                        <p:strVal val="hidden"/>
                                      </p:to>
                                    </p:set>
                                  </p:childTnLst>
                                </p:cTn>
                              </p:par>
                            </p:childTnLst>
                          </p:cTn>
                        </p:par>
                        <p:par>
                          <p:cTn id="51" fill="hold">
                            <p:stCondLst>
                              <p:cond delay="500"/>
                            </p:stCondLst>
                            <p:childTnLst>
                              <p:par>
                                <p:cTn id="52" presetID="17" presetClass="entr" presetSubtype="1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17" presetClass="exit" presetSubtype="10" fill="hold" nodeType="clickEffect">
                                  <p:stCondLst>
                                    <p:cond delay="0"/>
                                  </p:stCondLst>
                                  <p:childTnLst>
                                    <p:anim calcmode="lin" valueType="num">
                                      <p:cBhvr>
                                        <p:cTn id="60" dur="500"/>
                                        <p:tgtEl>
                                          <p:spTgt spid="34"/>
                                        </p:tgtEl>
                                        <p:attrNameLst>
                                          <p:attrName>ppt_w</p:attrName>
                                        </p:attrNameLst>
                                      </p:cBhvr>
                                      <p:tavLst>
                                        <p:tav tm="0">
                                          <p:val>
                                            <p:strVal val="ppt_w"/>
                                          </p:val>
                                        </p:tav>
                                        <p:tav tm="100000">
                                          <p:val>
                                            <p:fltVal val="0"/>
                                          </p:val>
                                        </p:tav>
                                      </p:tavLst>
                                    </p:anim>
                                    <p:anim calcmode="lin" valueType="num">
                                      <p:cBhvr>
                                        <p:cTn id="61" dur="500"/>
                                        <p:tgtEl>
                                          <p:spTgt spid="34"/>
                                        </p:tgtEl>
                                        <p:attrNameLst>
                                          <p:attrName>ppt_h</p:attrName>
                                        </p:attrNameLst>
                                      </p:cBhvr>
                                      <p:tavLst>
                                        <p:tav tm="0">
                                          <p:val>
                                            <p:strVal val="ppt_h"/>
                                          </p:val>
                                        </p:tav>
                                        <p:tav tm="100000">
                                          <p:val>
                                            <p:strVal val="ppt_h"/>
                                          </p:val>
                                        </p:tav>
                                      </p:tavLst>
                                    </p:anim>
                                    <p:set>
                                      <p:cBhvr>
                                        <p:cTn id="62" dur="1" fill="hold">
                                          <p:stCondLst>
                                            <p:cond delay="499"/>
                                          </p:stCondLst>
                                        </p:cTn>
                                        <p:tgtEl>
                                          <p:spTgt spid="34"/>
                                        </p:tgtEl>
                                        <p:attrNameLst>
                                          <p:attrName>style.visibility</p:attrName>
                                        </p:attrNameLst>
                                      </p:cBhvr>
                                      <p:to>
                                        <p:strVal val="hidden"/>
                                      </p:to>
                                    </p:set>
                                  </p:childTnLst>
                                </p:cTn>
                              </p:par>
                            </p:childTnLst>
                          </p:cTn>
                        </p:par>
                        <p:par>
                          <p:cTn id="63" fill="hold">
                            <p:stCondLst>
                              <p:cond delay="500"/>
                            </p:stCondLst>
                            <p:childTnLst>
                              <p:par>
                                <p:cTn id="64" presetID="17" presetClass="entr" presetSubtype="10"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fltVal val="0"/>
                                          </p:val>
                                        </p:tav>
                                        <p:tav tm="100000">
                                          <p:val>
                                            <p:strVal val="#ppt_w"/>
                                          </p:val>
                                        </p:tav>
                                      </p:tavLst>
                                    </p:anim>
                                    <p:anim calcmode="lin" valueType="num">
                                      <p:cBhvr>
                                        <p:cTn id="67"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p:stCondLst>
                        <p:cond delay="0"/>
                      </p:stCondLst>
                      <p:childTnLst>
                        <p:par>
                          <p:cTn id="70" fill="hold">
                            <p:stCondLst>
                              <p:cond delay="0"/>
                            </p:stCondLst>
                            <p:childTnLst>
                              <p:par>
                                <p:cTn id="71" presetID="17" presetClass="exit" presetSubtype="10" fill="hold" nodeType="clickEffect">
                                  <p:stCondLst>
                                    <p:cond delay="0"/>
                                  </p:stCondLst>
                                  <p:childTnLst>
                                    <p:anim calcmode="lin" valueType="num">
                                      <p:cBhvr>
                                        <p:cTn id="72" dur="500"/>
                                        <p:tgtEl>
                                          <p:spTgt spid="53"/>
                                        </p:tgtEl>
                                        <p:attrNameLst>
                                          <p:attrName>ppt_w</p:attrName>
                                        </p:attrNameLst>
                                      </p:cBhvr>
                                      <p:tavLst>
                                        <p:tav tm="0">
                                          <p:val>
                                            <p:strVal val="ppt_w"/>
                                          </p:val>
                                        </p:tav>
                                        <p:tav tm="100000">
                                          <p:val>
                                            <p:fltVal val="0"/>
                                          </p:val>
                                        </p:tav>
                                      </p:tavLst>
                                    </p:anim>
                                    <p:anim calcmode="lin" valueType="num">
                                      <p:cBhvr>
                                        <p:cTn id="73" dur="500"/>
                                        <p:tgtEl>
                                          <p:spTgt spid="53"/>
                                        </p:tgtEl>
                                        <p:attrNameLst>
                                          <p:attrName>ppt_h</p:attrName>
                                        </p:attrNameLst>
                                      </p:cBhvr>
                                      <p:tavLst>
                                        <p:tav tm="0">
                                          <p:val>
                                            <p:strVal val="ppt_h"/>
                                          </p:val>
                                        </p:tav>
                                        <p:tav tm="100000">
                                          <p:val>
                                            <p:strVal val="ppt_h"/>
                                          </p:val>
                                        </p:tav>
                                      </p:tavLst>
                                    </p:anim>
                                    <p:set>
                                      <p:cBhvr>
                                        <p:cTn id="74" dur="1" fill="hold">
                                          <p:stCondLst>
                                            <p:cond delay="499"/>
                                          </p:stCondLst>
                                        </p:cTn>
                                        <p:tgtEl>
                                          <p:spTgt spid="53"/>
                                        </p:tgtEl>
                                        <p:attrNameLst>
                                          <p:attrName>style.visibility</p:attrName>
                                        </p:attrNameLst>
                                      </p:cBhvr>
                                      <p:to>
                                        <p:strVal val="hidden"/>
                                      </p:to>
                                    </p:set>
                                  </p:childTnLst>
                                </p:cTn>
                              </p:par>
                            </p:childTnLst>
                          </p:cTn>
                        </p:par>
                        <p:par>
                          <p:cTn id="75" fill="hold">
                            <p:stCondLst>
                              <p:cond delay="500"/>
                            </p:stCondLst>
                            <p:childTnLst>
                              <p:par>
                                <p:cTn id="76" presetID="17" presetClass="entr" presetSubtype="10" fill="hold" grpId="0" nodeType="afterEffect">
                                  <p:stCondLst>
                                    <p:cond delay="0"/>
                                  </p:stCondLst>
                                  <p:childTnLst>
                                    <p:set>
                                      <p:cBhvr>
                                        <p:cTn id="77" dur="1" fill="hold">
                                          <p:stCondLst>
                                            <p:cond delay="0"/>
                                          </p:stCondLst>
                                        </p:cTn>
                                        <p:tgtEl>
                                          <p:spTgt spid="52"/>
                                        </p:tgtEl>
                                        <p:attrNameLst>
                                          <p:attrName>style.visibility</p:attrName>
                                        </p:attrNameLst>
                                      </p:cBhvr>
                                      <p:to>
                                        <p:strVal val="visible"/>
                                      </p:to>
                                    </p:set>
                                    <p:anim calcmode="lin" valueType="num">
                                      <p:cBhvr>
                                        <p:cTn id="78" dur="500" fill="hold"/>
                                        <p:tgtEl>
                                          <p:spTgt spid="52"/>
                                        </p:tgtEl>
                                        <p:attrNameLst>
                                          <p:attrName>ppt_w</p:attrName>
                                        </p:attrNameLst>
                                      </p:cBhvr>
                                      <p:tavLst>
                                        <p:tav tm="0">
                                          <p:val>
                                            <p:fltVal val="0"/>
                                          </p:val>
                                        </p:tav>
                                        <p:tav tm="100000">
                                          <p:val>
                                            <p:strVal val="#ppt_w"/>
                                          </p:val>
                                        </p:tav>
                                      </p:tavLst>
                                    </p:anim>
                                    <p:anim calcmode="lin" valueType="num">
                                      <p:cBhvr>
                                        <p:cTn id="79" dur="5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3"/>
                  </p:tgtEl>
                </p:cond>
              </p:nextCondLst>
            </p:seq>
          </p:childTnLst>
        </p:cTn>
      </p:par>
    </p:tnLst>
    <p:bldLst>
      <p:bldP spid="8" grpId="0"/>
      <p:bldP spid="8" grpId="1"/>
      <p:bldP spid="7" grpId="0" bldLvl="0" animBg="1"/>
      <p:bldP spid="13" grpId="0" bldLvl="0" animBg="1"/>
      <p:bldP spid="17" grpId="0" bldLvl="0" animBg="1"/>
      <p:bldP spid="29" grpId="0" bldLvl="0" animBg="1"/>
      <p:bldP spid="33" grpId="0" bldLvl="0" animBg="1"/>
      <p:bldP spid="5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14"/>
          <p:cNvSpPr>
            <a:spLocks noChangeArrowheads="1"/>
          </p:cNvSpPr>
          <p:nvPr/>
        </p:nvSpPr>
        <p:spPr bwMode="auto">
          <a:xfrm>
            <a:off x="0" y="38735"/>
            <a:ext cx="3690112" cy="6858000"/>
          </a:xfrm>
          <a:prstGeom prst="rect">
            <a:avLst/>
          </a:prstGeom>
          <a:solidFill>
            <a:srgbClr val="52657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 typeface="Arial" panose="020B0604020202020204" pitchFamily="34" charset="0"/>
              <a:buNone/>
            </a:pPr>
            <a:endParaRPr lang="zh-CN" altLang="zh-CN" sz="24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42" name="矩形 16"/>
          <p:cNvSpPr>
            <a:spLocks noChangeArrowheads="1"/>
          </p:cNvSpPr>
          <p:nvPr/>
        </p:nvSpPr>
        <p:spPr bwMode="auto">
          <a:xfrm>
            <a:off x="1920046" y="2927378"/>
            <a:ext cx="170878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en-US" altLang="zh-CN" sz="2665" dirty="0">
                <a:solidFill>
                  <a:srgbClr val="FFFFFF"/>
                </a:solidFill>
                <a:latin typeface="思源黑体 CN Light" panose="020B0300000000000000" pitchFamily="34" charset="-122"/>
                <a:ea typeface="思源黑体 CN Light" panose="020B0300000000000000" pitchFamily="34" charset="-122"/>
                <a:sym typeface="微软雅黑" panose="020B0503020204020204" charset="-122"/>
              </a:rPr>
              <a:t>CATALOGUE</a:t>
            </a:r>
            <a:endParaRPr lang="zh-CN" altLang="en-US" sz="2665" dirty="0">
              <a:solidFill>
                <a:srgbClr val="FFFFFF"/>
              </a:solidFill>
              <a:latin typeface="思源黑体 CN Light" panose="020B0300000000000000" pitchFamily="34" charset="-122"/>
              <a:ea typeface="思源黑体 CN Light" panose="020B0300000000000000" pitchFamily="34" charset="-122"/>
              <a:sym typeface="微软雅黑" panose="020B0503020204020204" charset="-122"/>
            </a:endParaRPr>
          </a:p>
        </p:txBody>
      </p:sp>
      <p:sp>
        <p:nvSpPr>
          <p:cNvPr id="76" name="Freeform 23"/>
          <p:cNvSpPr/>
          <p:nvPr/>
        </p:nvSpPr>
        <p:spPr bwMode="auto">
          <a:xfrm>
            <a:off x="4860604" y="1496404"/>
            <a:ext cx="588921" cy="592873"/>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rgbClr val="FF9618"/>
          </a:solidFill>
          <a:ln>
            <a:noFill/>
          </a:ln>
        </p:spPr>
        <p:txBody>
          <a:bodyPr vert="horz" wrap="square" lIns="91404" tIns="45702" rIns="91404" bIns="45702" numCol="1" anchor="ctr" anchorCtr="0" compatLnSpc="1"/>
          <a:lstStyle/>
          <a:p>
            <a:pPr marL="0" marR="0" lvl="0" indent="0" algn="ctr"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77" name="Freeform 24"/>
          <p:cNvSpPr/>
          <p:nvPr/>
        </p:nvSpPr>
        <p:spPr bwMode="auto">
          <a:xfrm>
            <a:off x="5639763" y="1496406"/>
            <a:ext cx="4999575" cy="592872"/>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rgbClr val="484849">
                <a:lumMod val="40000"/>
                <a:lumOff val="60000"/>
              </a:srgbClr>
            </a:solidFill>
            <a:prstDash val="solid"/>
            <a:miter lim="800000"/>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78" name="Freeform 25"/>
          <p:cNvSpPr/>
          <p:nvPr/>
        </p:nvSpPr>
        <p:spPr bwMode="auto">
          <a:xfrm>
            <a:off x="4860604" y="2229903"/>
            <a:ext cx="588921" cy="592873"/>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rgbClr val="FF9618"/>
          </a:solidFill>
          <a:ln>
            <a:noFill/>
          </a:ln>
        </p:spPr>
        <p:txBody>
          <a:bodyPr vert="horz" wrap="square" lIns="91404" tIns="45702" rIns="91404" bIns="45702" numCol="1" anchor="ctr" anchorCtr="0" compatLnSpc="1"/>
          <a:lstStyle/>
          <a:p>
            <a:pPr marL="0" marR="0" lvl="0" indent="0" algn="ctr"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79" name="Freeform 26"/>
          <p:cNvSpPr/>
          <p:nvPr/>
        </p:nvSpPr>
        <p:spPr bwMode="auto">
          <a:xfrm>
            <a:off x="5639764" y="2229903"/>
            <a:ext cx="4999573" cy="592872"/>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rgbClr val="484849">
                <a:lumMod val="40000"/>
                <a:lumOff val="60000"/>
              </a:srgbClr>
            </a:solidFill>
            <a:prstDash val="solid"/>
            <a:miter lim="800000"/>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80" name="Freeform 27"/>
          <p:cNvSpPr/>
          <p:nvPr/>
        </p:nvSpPr>
        <p:spPr bwMode="auto">
          <a:xfrm>
            <a:off x="4860604" y="2984054"/>
            <a:ext cx="588921" cy="592873"/>
          </a:xfrm>
          <a:custGeom>
            <a:avLst/>
            <a:gdLst>
              <a:gd name="T0" fmla="*/ 91 w 865"/>
              <a:gd name="T1" fmla="*/ 0 h 866"/>
              <a:gd name="T2" fmla="*/ 774 w 865"/>
              <a:gd name="T3" fmla="*/ 0 h 866"/>
              <a:gd name="T4" fmla="*/ 865 w 865"/>
              <a:gd name="T5" fmla="*/ 91 h 866"/>
              <a:gd name="T6" fmla="*/ 865 w 865"/>
              <a:gd name="T7" fmla="*/ 775 h 866"/>
              <a:gd name="T8" fmla="*/ 774 w 865"/>
              <a:gd name="T9" fmla="*/ 866 h 866"/>
              <a:gd name="T10" fmla="*/ 91 w 865"/>
              <a:gd name="T11" fmla="*/ 866 h 866"/>
              <a:gd name="T12" fmla="*/ 0 w 865"/>
              <a:gd name="T13" fmla="*/ 775 h 866"/>
              <a:gd name="T14" fmla="*/ 0 w 865"/>
              <a:gd name="T15" fmla="*/ 91 h 866"/>
              <a:gd name="T16" fmla="*/ 91 w 865"/>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6">
                <a:moveTo>
                  <a:pt x="91" y="0"/>
                </a:moveTo>
                <a:lnTo>
                  <a:pt x="774" y="0"/>
                </a:lnTo>
                <a:cubicBezTo>
                  <a:pt x="824" y="0"/>
                  <a:pt x="865" y="41"/>
                  <a:pt x="865" y="91"/>
                </a:cubicBezTo>
                <a:lnTo>
                  <a:pt x="865" y="775"/>
                </a:lnTo>
                <a:cubicBezTo>
                  <a:pt x="865" y="825"/>
                  <a:pt x="824" y="866"/>
                  <a:pt x="774" y="866"/>
                </a:cubicBezTo>
                <a:lnTo>
                  <a:pt x="91" y="866"/>
                </a:lnTo>
                <a:cubicBezTo>
                  <a:pt x="41" y="866"/>
                  <a:pt x="0" y="825"/>
                  <a:pt x="0" y="775"/>
                </a:cubicBezTo>
                <a:lnTo>
                  <a:pt x="0" y="91"/>
                </a:lnTo>
                <a:cubicBezTo>
                  <a:pt x="0" y="41"/>
                  <a:pt x="41" y="0"/>
                  <a:pt x="91" y="0"/>
                </a:cubicBezTo>
                <a:close/>
              </a:path>
            </a:pathLst>
          </a:custGeom>
          <a:solidFill>
            <a:srgbClr val="FF9618"/>
          </a:solidFill>
          <a:ln>
            <a:noFill/>
          </a:ln>
        </p:spPr>
        <p:txBody>
          <a:bodyPr vert="horz" wrap="square" lIns="91404" tIns="45702" rIns="91404" bIns="45702" numCol="1" anchor="ctr" anchorCtr="0" compatLnSpc="1"/>
          <a:lstStyle/>
          <a:p>
            <a:pPr marL="0" marR="0" lvl="0" indent="0" algn="ctr"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81" name="Freeform 28"/>
          <p:cNvSpPr/>
          <p:nvPr/>
        </p:nvSpPr>
        <p:spPr bwMode="auto">
          <a:xfrm>
            <a:off x="5639764" y="2984055"/>
            <a:ext cx="4999573" cy="592872"/>
          </a:xfrm>
          <a:custGeom>
            <a:avLst/>
            <a:gdLst>
              <a:gd name="T0" fmla="*/ 91 w 8683"/>
              <a:gd name="T1" fmla="*/ 0 h 866"/>
              <a:gd name="T2" fmla="*/ 8591 w 8683"/>
              <a:gd name="T3" fmla="*/ 0 h 866"/>
              <a:gd name="T4" fmla="*/ 8683 w 8683"/>
              <a:gd name="T5" fmla="*/ 91 h 866"/>
              <a:gd name="T6" fmla="*/ 8683 w 8683"/>
              <a:gd name="T7" fmla="*/ 775 h 866"/>
              <a:gd name="T8" fmla="*/ 8591 w 8683"/>
              <a:gd name="T9" fmla="*/ 866 h 866"/>
              <a:gd name="T10" fmla="*/ 91 w 8683"/>
              <a:gd name="T11" fmla="*/ 866 h 866"/>
              <a:gd name="T12" fmla="*/ 0 w 8683"/>
              <a:gd name="T13" fmla="*/ 775 h 866"/>
              <a:gd name="T14" fmla="*/ 0 w 8683"/>
              <a:gd name="T15" fmla="*/ 91 h 866"/>
              <a:gd name="T16" fmla="*/ 91 w 8683"/>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6">
                <a:moveTo>
                  <a:pt x="91" y="0"/>
                </a:moveTo>
                <a:lnTo>
                  <a:pt x="8591" y="0"/>
                </a:lnTo>
                <a:cubicBezTo>
                  <a:pt x="8642" y="0"/>
                  <a:pt x="8683" y="41"/>
                  <a:pt x="8683" y="91"/>
                </a:cubicBezTo>
                <a:lnTo>
                  <a:pt x="8683" y="775"/>
                </a:lnTo>
                <a:cubicBezTo>
                  <a:pt x="8683" y="825"/>
                  <a:pt x="8642" y="866"/>
                  <a:pt x="8591" y="866"/>
                </a:cubicBezTo>
                <a:lnTo>
                  <a:pt x="91" y="866"/>
                </a:lnTo>
                <a:cubicBezTo>
                  <a:pt x="41" y="866"/>
                  <a:pt x="0" y="825"/>
                  <a:pt x="0" y="775"/>
                </a:cubicBezTo>
                <a:lnTo>
                  <a:pt x="0" y="91"/>
                </a:lnTo>
                <a:cubicBezTo>
                  <a:pt x="0" y="41"/>
                  <a:pt x="41" y="0"/>
                  <a:pt x="91" y="0"/>
                </a:cubicBezTo>
                <a:close/>
              </a:path>
            </a:pathLst>
          </a:custGeom>
          <a:solidFill>
            <a:srgbClr val="FFFFFF"/>
          </a:solidFill>
          <a:ln w="9525" cap="flat">
            <a:solidFill>
              <a:srgbClr val="484849">
                <a:lumMod val="40000"/>
                <a:lumOff val="60000"/>
              </a:srgbClr>
            </a:solidFill>
            <a:prstDash val="solid"/>
            <a:miter lim="800000"/>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82" name="Freeform 29"/>
          <p:cNvSpPr/>
          <p:nvPr/>
        </p:nvSpPr>
        <p:spPr bwMode="auto">
          <a:xfrm>
            <a:off x="4860604" y="3738204"/>
            <a:ext cx="588921" cy="594189"/>
          </a:xfrm>
          <a:custGeom>
            <a:avLst/>
            <a:gdLst>
              <a:gd name="T0" fmla="*/ 91 w 865"/>
              <a:gd name="T1" fmla="*/ 0 h 866"/>
              <a:gd name="T2" fmla="*/ 774 w 865"/>
              <a:gd name="T3" fmla="*/ 0 h 866"/>
              <a:gd name="T4" fmla="*/ 865 w 865"/>
              <a:gd name="T5" fmla="*/ 91 h 866"/>
              <a:gd name="T6" fmla="*/ 865 w 865"/>
              <a:gd name="T7" fmla="*/ 775 h 866"/>
              <a:gd name="T8" fmla="*/ 774 w 865"/>
              <a:gd name="T9" fmla="*/ 866 h 866"/>
              <a:gd name="T10" fmla="*/ 91 w 865"/>
              <a:gd name="T11" fmla="*/ 866 h 866"/>
              <a:gd name="T12" fmla="*/ 0 w 865"/>
              <a:gd name="T13" fmla="*/ 775 h 866"/>
              <a:gd name="T14" fmla="*/ 0 w 865"/>
              <a:gd name="T15" fmla="*/ 91 h 866"/>
              <a:gd name="T16" fmla="*/ 91 w 865"/>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6">
                <a:moveTo>
                  <a:pt x="91" y="0"/>
                </a:moveTo>
                <a:lnTo>
                  <a:pt x="774" y="0"/>
                </a:lnTo>
                <a:cubicBezTo>
                  <a:pt x="824" y="0"/>
                  <a:pt x="865" y="41"/>
                  <a:pt x="865" y="91"/>
                </a:cubicBezTo>
                <a:lnTo>
                  <a:pt x="865" y="775"/>
                </a:lnTo>
                <a:cubicBezTo>
                  <a:pt x="865" y="825"/>
                  <a:pt x="824" y="866"/>
                  <a:pt x="774" y="866"/>
                </a:cubicBezTo>
                <a:lnTo>
                  <a:pt x="91" y="866"/>
                </a:lnTo>
                <a:cubicBezTo>
                  <a:pt x="41" y="866"/>
                  <a:pt x="0" y="825"/>
                  <a:pt x="0" y="775"/>
                </a:cubicBezTo>
                <a:lnTo>
                  <a:pt x="0" y="91"/>
                </a:lnTo>
                <a:cubicBezTo>
                  <a:pt x="0" y="41"/>
                  <a:pt x="41" y="0"/>
                  <a:pt x="91" y="0"/>
                </a:cubicBezTo>
                <a:close/>
              </a:path>
            </a:pathLst>
          </a:custGeom>
          <a:solidFill>
            <a:srgbClr val="FF9618"/>
          </a:solidFill>
          <a:ln>
            <a:noFill/>
          </a:ln>
        </p:spPr>
        <p:txBody>
          <a:bodyPr vert="horz" wrap="square" lIns="91404" tIns="45702" rIns="91404" bIns="45702" numCol="1" anchor="ctr" anchorCtr="0" compatLnSpc="1"/>
          <a:lstStyle/>
          <a:p>
            <a:pPr marL="0" marR="0" lvl="0" indent="0" algn="ctr"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83" name="Freeform 30"/>
          <p:cNvSpPr/>
          <p:nvPr/>
        </p:nvSpPr>
        <p:spPr bwMode="auto">
          <a:xfrm>
            <a:off x="5639764" y="3738204"/>
            <a:ext cx="4999573" cy="594189"/>
          </a:xfrm>
          <a:custGeom>
            <a:avLst/>
            <a:gdLst>
              <a:gd name="T0" fmla="*/ 91 w 8683"/>
              <a:gd name="T1" fmla="*/ 0 h 866"/>
              <a:gd name="T2" fmla="*/ 8591 w 8683"/>
              <a:gd name="T3" fmla="*/ 0 h 866"/>
              <a:gd name="T4" fmla="*/ 8683 w 8683"/>
              <a:gd name="T5" fmla="*/ 91 h 866"/>
              <a:gd name="T6" fmla="*/ 8683 w 8683"/>
              <a:gd name="T7" fmla="*/ 775 h 866"/>
              <a:gd name="T8" fmla="*/ 8591 w 8683"/>
              <a:gd name="T9" fmla="*/ 866 h 866"/>
              <a:gd name="T10" fmla="*/ 91 w 8683"/>
              <a:gd name="T11" fmla="*/ 866 h 866"/>
              <a:gd name="T12" fmla="*/ 0 w 8683"/>
              <a:gd name="T13" fmla="*/ 775 h 866"/>
              <a:gd name="T14" fmla="*/ 0 w 8683"/>
              <a:gd name="T15" fmla="*/ 91 h 866"/>
              <a:gd name="T16" fmla="*/ 91 w 8683"/>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6">
                <a:moveTo>
                  <a:pt x="91" y="0"/>
                </a:moveTo>
                <a:lnTo>
                  <a:pt x="8591" y="0"/>
                </a:lnTo>
                <a:cubicBezTo>
                  <a:pt x="8642" y="0"/>
                  <a:pt x="8683" y="41"/>
                  <a:pt x="8683" y="91"/>
                </a:cubicBezTo>
                <a:lnTo>
                  <a:pt x="8683" y="775"/>
                </a:lnTo>
                <a:cubicBezTo>
                  <a:pt x="8683" y="825"/>
                  <a:pt x="8642" y="866"/>
                  <a:pt x="8591" y="866"/>
                </a:cubicBezTo>
                <a:lnTo>
                  <a:pt x="91" y="866"/>
                </a:lnTo>
                <a:cubicBezTo>
                  <a:pt x="41" y="866"/>
                  <a:pt x="0" y="825"/>
                  <a:pt x="0" y="775"/>
                </a:cubicBezTo>
                <a:lnTo>
                  <a:pt x="0" y="91"/>
                </a:lnTo>
                <a:cubicBezTo>
                  <a:pt x="0" y="41"/>
                  <a:pt x="41" y="0"/>
                  <a:pt x="91" y="0"/>
                </a:cubicBezTo>
                <a:close/>
              </a:path>
            </a:pathLst>
          </a:custGeom>
          <a:solidFill>
            <a:srgbClr val="FFFFFF"/>
          </a:solidFill>
          <a:ln w="9525" cap="flat">
            <a:solidFill>
              <a:srgbClr val="484849">
                <a:lumMod val="40000"/>
                <a:lumOff val="60000"/>
              </a:srgbClr>
            </a:solidFill>
            <a:prstDash val="solid"/>
            <a:miter lim="800000"/>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84" name="Freeform 31"/>
          <p:cNvSpPr/>
          <p:nvPr/>
        </p:nvSpPr>
        <p:spPr bwMode="auto">
          <a:xfrm>
            <a:off x="4860604" y="4512715"/>
            <a:ext cx="588921" cy="594189"/>
          </a:xfrm>
          <a:custGeom>
            <a:avLst/>
            <a:gdLst>
              <a:gd name="T0" fmla="*/ 91 w 865"/>
              <a:gd name="T1" fmla="*/ 0 h 866"/>
              <a:gd name="T2" fmla="*/ 774 w 865"/>
              <a:gd name="T3" fmla="*/ 0 h 866"/>
              <a:gd name="T4" fmla="*/ 865 w 865"/>
              <a:gd name="T5" fmla="*/ 91 h 866"/>
              <a:gd name="T6" fmla="*/ 865 w 865"/>
              <a:gd name="T7" fmla="*/ 775 h 866"/>
              <a:gd name="T8" fmla="*/ 774 w 865"/>
              <a:gd name="T9" fmla="*/ 866 h 866"/>
              <a:gd name="T10" fmla="*/ 91 w 865"/>
              <a:gd name="T11" fmla="*/ 866 h 866"/>
              <a:gd name="T12" fmla="*/ 0 w 865"/>
              <a:gd name="T13" fmla="*/ 775 h 866"/>
              <a:gd name="T14" fmla="*/ 0 w 865"/>
              <a:gd name="T15" fmla="*/ 91 h 866"/>
              <a:gd name="T16" fmla="*/ 91 w 865"/>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6">
                <a:moveTo>
                  <a:pt x="91" y="0"/>
                </a:moveTo>
                <a:lnTo>
                  <a:pt x="774" y="0"/>
                </a:lnTo>
                <a:cubicBezTo>
                  <a:pt x="824" y="0"/>
                  <a:pt x="865" y="41"/>
                  <a:pt x="865" y="91"/>
                </a:cubicBezTo>
                <a:lnTo>
                  <a:pt x="865" y="775"/>
                </a:lnTo>
                <a:cubicBezTo>
                  <a:pt x="865" y="825"/>
                  <a:pt x="824" y="866"/>
                  <a:pt x="774" y="866"/>
                </a:cubicBezTo>
                <a:lnTo>
                  <a:pt x="91" y="866"/>
                </a:lnTo>
                <a:cubicBezTo>
                  <a:pt x="41" y="866"/>
                  <a:pt x="0" y="825"/>
                  <a:pt x="0" y="775"/>
                </a:cubicBezTo>
                <a:lnTo>
                  <a:pt x="0" y="91"/>
                </a:lnTo>
                <a:cubicBezTo>
                  <a:pt x="0" y="41"/>
                  <a:pt x="41" y="0"/>
                  <a:pt x="91" y="0"/>
                </a:cubicBezTo>
                <a:close/>
              </a:path>
            </a:pathLst>
          </a:custGeom>
          <a:solidFill>
            <a:srgbClr val="FF9618"/>
          </a:solidFill>
          <a:ln>
            <a:noFill/>
          </a:ln>
        </p:spPr>
        <p:txBody>
          <a:bodyPr vert="horz" wrap="square" lIns="91404" tIns="45702" rIns="91404" bIns="45702" numCol="1" anchor="ctr" anchorCtr="0" compatLnSpc="1"/>
          <a:lstStyle/>
          <a:p>
            <a:pPr marL="0" marR="0" lvl="0" indent="0" algn="ctr"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85" name="Freeform 32"/>
          <p:cNvSpPr/>
          <p:nvPr/>
        </p:nvSpPr>
        <p:spPr bwMode="auto">
          <a:xfrm>
            <a:off x="5639764" y="4512715"/>
            <a:ext cx="4999573" cy="594189"/>
          </a:xfrm>
          <a:custGeom>
            <a:avLst/>
            <a:gdLst>
              <a:gd name="T0" fmla="*/ 91 w 8683"/>
              <a:gd name="T1" fmla="*/ 0 h 866"/>
              <a:gd name="T2" fmla="*/ 8591 w 8683"/>
              <a:gd name="T3" fmla="*/ 0 h 866"/>
              <a:gd name="T4" fmla="*/ 8683 w 8683"/>
              <a:gd name="T5" fmla="*/ 91 h 866"/>
              <a:gd name="T6" fmla="*/ 8683 w 8683"/>
              <a:gd name="T7" fmla="*/ 775 h 866"/>
              <a:gd name="T8" fmla="*/ 8591 w 8683"/>
              <a:gd name="T9" fmla="*/ 866 h 866"/>
              <a:gd name="T10" fmla="*/ 91 w 8683"/>
              <a:gd name="T11" fmla="*/ 866 h 866"/>
              <a:gd name="T12" fmla="*/ 0 w 8683"/>
              <a:gd name="T13" fmla="*/ 775 h 866"/>
              <a:gd name="T14" fmla="*/ 0 w 8683"/>
              <a:gd name="T15" fmla="*/ 91 h 866"/>
              <a:gd name="T16" fmla="*/ 91 w 8683"/>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6">
                <a:moveTo>
                  <a:pt x="91" y="0"/>
                </a:moveTo>
                <a:lnTo>
                  <a:pt x="8591" y="0"/>
                </a:lnTo>
                <a:cubicBezTo>
                  <a:pt x="8642" y="0"/>
                  <a:pt x="8683" y="41"/>
                  <a:pt x="8683" y="91"/>
                </a:cubicBezTo>
                <a:lnTo>
                  <a:pt x="8683" y="775"/>
                </a:lnTo>
                <a:cubicBezTo>
                  <a:pt x="8683" y="825"/>
                  <a:pt x="8642" y="866"/>
                  <a:pt x="8591" y="866"/>
                </a:cubicBezTo>
                <a:lnTo>
                  <a:pt x="91" y="866"/>
                </a:lnTo>
                <a:cubicBezTo>
                  <a:pt x="41" y="866"/>
                  <a:pt x="0" y="825"/>
                  <a:pt x="0" y="775"/>
                </a:cubicBezTo>
                <a:lnTo>
                  <a:pt x="0" y="91"/>
                </a:lnTo>
                <a:cubicBezTo>
                  <a:pt x="0" y="41"/>
                  <a:pt x="41" y="0"/>
                  <a:pt x="91" y="0"/>
                </a:cubicBezTo>
                <a:close/>
              </a:path>
            </a:pathLst>
          </a:custGeom>
          <a:solidFill>
            <a:srgbClr val="FFFFFF"/>
          </a:solidFill>
          <a:ln w="9525" cap="flat">
            <a:solidFill>
              <a:srgbClr val="484849">
                <a:lumMod val="40000"/>
                <a:lumOff val="60000"/>
              </a:srgbClr>
            </a:solidFill>
            <a:prstDash val="solid"/>
            <a:miter lim="800000"/>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86" name="TextBox 47"/>
          <p:cNvSpPr txBox="1"/>
          <p:nvPr/>
        </p:nvSpPr>
        <p:spPr>
          <a:xfrm>
            <a:off x="5749182" y="1547498"/>
            <a:ext cx="4462701" cy="460375"/>
          </a:xfrm>
          <a:prstGeom prst="rect">
            <a:avLst/>
          </a:prstGeom>
          <a:noFill/>
        </p:spPr>
        <p:txBody>
          <a:bodyPr wrap="square" rtlCol="0">
            <a:spAutoFit/>
          </a:bodyPr>
          <a:lstStyle/>
          <a:p>
            <a:pPr defTabSz="685800" fontAlgn="base">
              <a:spcBef>
                <a:spcPct val="0"/>
              </a:spcBef>
              <a:spcAft>
                <a:spcPct val="0"/>
              </a:spcAft>
            </a:pPr>
            <a:r>
              <a:rPr lang="zh-CN" altLang="en-US" sz="2400" b="1" dirty="0">
                <a:solidFill>
                  <a:schemeClr val="tx1"/>
                </a:solidFill>
                <a:latin typeface="思源黑体 CN Bold" panose="020B0800000000000000" pitchFamily="34" charset="-122"/>
                <a:ea typeface="思源黑体 CN Bold" panose="020B0800000000000000" pitchFamily="34" charset="-122"/>
                <a:cs typeface="+mn-ea"/>
                <a:sym typeface="+mn-lt"/>
              </a:rPr>
              <a:t>金融行业</a:t>
            </a:r>
            <a:r>
              <a:rPr lang="zh-CN" altLang="en-US" sz="2400" b="1" dirty="0">
                <a:solidFill>
                  <a:schemeClr val="tx1"/>
                </a:solidFill>
                <a:latin typeface="思源黑体 CN Bold" panose="020B0800000000000000" pitchFamily="34" charset="-122"/>
                <a:ea typeface="思源黑体 CN Bold" panose="020B0800000000000000" pitchFamily="34" charset="-122"/>
                <a:cs typeface="+mn-ea"/>
                <a:sym typeface="+mn-lt"/>
              </a:rPr>
              <a:t>概述</a:t>
            </a:r>
            <a:endParaRPr lang="zh-CN" altLang="en-US" sz="2400" b="1" dirty="0">
              <a:solidFill>
                <a:schemeClr val="tx1"/>
              </a:solidFill>
              <a:latin typeface="思源黑体 CN Bold" panose="020B0800000000000000" pitchFamily="34" charset="-122"/>
              <a:ea typeface="思源黑体 CN Bold" panose="020B0800000000000000" pitchFamily="34" charset="-122"/>
              <a:cs typeface="+mn-ea"/>
              <a:sym typeface="+mn-lt"/>
            </a:endParaRPr>
          </a:p>
        </p:txBody>
      </p:sp>
      <p:sp>
        <p:nvSpPr>
          <p:cNvPr id="87" name="TextBox 48"/>
          <p:cNvSpPr txBox="1"/>
          <p:nvPr/>
        </p:nvSpPr>
        <p:spPr>
          <a:xfrm>
            <a:off x="5749182" y="2290489"/>
            <a:ext cx="4462701" cy="460375"/>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charset="-122"/>
                <a:ea typeface="微软雅黑" panose="020B0503020204020204" charset="-122"/>
              </a:defRPr>
            </a:lvl1pPr>
          </a:lstStyle>
          <a:p>
            <a:pPr defTabSz="685800" fontAlgn="base">
              <a:spcBef>
                <a:spcPct val="0"/>
              </a:spcBef>
              <a:spcAft>
                <a:spcPct val="0"/>
              </a:spcAft>
            </a:pPr>
            <a:r>
              <a:rPr lang="zh-CN" altLang="en-US" sz="2400" dirty="0">
                <a:solidFill>
                  <a:schemeClr val="tx1"/>
                </a:solidFill>
                <a:latin typeface="思源黑体 CN Bold" panose="020B0800000000000000" pitchFamily="34" charset="-122"/>
                <a:ea typeface="思源黑体 CN Bold" panose="020B0800000000000000" pitchFamily="34" charset="-122"/>
                <a:cs typeface="+mn-ea"/>
                <a:sym typeface="+mn-lt"/>
              </a:rPr>
              <a:t>证券行业发展历程</a:t>
            </a:r>
            <a:endParaRPr lang="zh-CN" altLang="en-US" sz="2400" dirty="0">
              <a:solidFill>
                <a:schemeClr val="tx1"/>
              </a:solidFill>
              <a:latin typeface="思源黑体 CN Bold" panose="020B0800000000000000" pitchFamily="34" charset="-122"/>
              <a:ea typeface="思源黑体 CN Bold" panose="020B0800000000000000" pitchFamily="34" charset="-122"/>
              <a:cs typeface="+mn-ea"/>
              <a:sym typeface="+mn-lt"/>
            </a:endParaRPr>
          </a:p>
        </p:txBody>
      </p:sp>
      <p:sp>
        <p:nvSpPr>
          <p:cNvPr id="88" name="TextBox 55"/>
          <p:cNvSpPr txBox="1"/>
          <p:nvPr/>
        </p:nvSpPr>
        <p:spPr>
          <a:xfrm>
            <a:off x="5749182" y="3070668"/>
            <a:ext cx="4462701" cy="460375"/>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charset="-122"/>
                <a:ea typeface="微软雅黑" panose="020B0503020204020204" charset="-122"/>
              </a:defRPr>
            </a:lvl1pPr>
          </a:lstStyle>
          <a:p>
            <a:pPr marL="0" marR="0" lvl="0" indent="0" defTabSz="685800" eaLnBrk="1" fontAlgn="base" latinLnBrk="0" hangingPunct="1">
              <a:lnSpc>
                <a:spcPct val="100000"/>
              </a:lnSpc>
              <a:spcBef>
                <a:spcPct val="0"/>
              </a:spcBef>
              <a:spcAft>
                <a:spcPct val="0"/>
              </a:spcAft>
              <a:buClrTx/>
              <a:buSzTx/>
              <a:buFontTx/>
              <a:buNone/>
              <a:defRPr/>
            </a:pPr>
            <a:r>
              <a:rPr lang="zh-CN" altLang="en-US" sz="2400" dirty="0">
                <a:solidFill>
                  <a:schemeClr val="tx1"/>
                </a:solidFill>
                <a:latin typeface="思源黑体 CN Bold" panose="020B0800000000000000" pitchFamily="34" charset="-122"/>
                <a:ea typeface="思源黑体 CN Bold" panose="020B0800000000000000" pitchFamily="34" charset="-122"/>
                <a:cs typeface="+mn-ea"/>
                <a:sym typeface="+mn-lt"/>
              </a:rPr>
              <a:t>证券投资的种类和主体</a:t>
            </a:r>
            <a:endParaRPr lang="zh-CN" altLang="en-US" sz="2400" dirty="0">
              <a:solidFill>
                <a:schemeClr val="tx1"/>
              </a:solidFill>
              <a:latin typeface="思源黑体 CN Bold" panose="020B0800000000000000" pitchFamily="34" charset="-122"/>
              <a:ea typeface="思源黑体 CN Bold" panose="020B0800000000000000" pitchFamily="34" charset="-122"/>
              <a:cs typeface="+mn-ea"/>
              <a:sym typeface="+mn-lt"/>
            </a:endParaRPr>
          </a:p>
        </p:txBody>
      </p:sp>
      <p:sp>
        <p:nvSpPr>
          <p:cNvPr id="89" name="TextBox 56"/>
          <p:cNvSpPr txBox="1"/>
          <p:nvPr/>
        </p:nvSpPr>
        <p:spPr>
          <a:xfrm>
            <a:off x="5749182" y="3797528"/>
            <a:ext cx="4462701" cy="460375"/>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charset="-122"/>
                <a:ea typeface="微软雅黑" panose="020B0503020204020204" charset="-122"/>
              </a:defRPr>
            </a:lvl1pPr>
          </a:lstStyle>
          <a:p>
            <a:pPr marL="0" marR="0" lvl="0" indent="0" defTabSz="685800" eaLnBrk="1" fontAlgn="base" latinLnBrk="0" hangingPunct="1">
              <a:lnSpc>
                <a:spcPct val="100000"/>
              </a:lnSpc>
              <a:spcBef>
                <a:spcPct val="0"/>
              </a:spcBef>
              <a:spcAft>
                <a:spcPct val="0"/>
              </a:spcAft>
              <a:buClrTx/>
              <a:buSzTx/>
              <a:buFontTx/>
              <a:buNone/>
              <a:defRPr/>
            </a:pPr>
            <a:r>
              <a:rPr lang="zh-CN" altLang="en-US" sz="2400" dirty="0">
                <a:solidFill>
                  <a:schemeClr val="tx1"/>
                </a:solidFill>
                <a:latin typeface="思源黑体 CN Bold" panose="020B0800000000000000" pitchFamily="34" charset="-122"/>
                <a:ea typeface="思源黑体 CN Bold" panose="020B0800000000000000" pitchFamily="34" charset="-122"/>
                <a:cs typeface="+mn-ea"/>
                <a:sym typeface="+mn-lt"/>
              </a:rPr>
              <a:t>证券市场参与及风险</a:t>
            </a:r>
            <a:endParaRPr lang="zh-CN" altLang="en-US" sz="2400" dirty="0">
              <a:solidFill>
                <a:schemeClr val="tx1"/>
              </a:solidFill>
              <a:latin typeface="思源黑体 CN Bold" panose="020B0800000000000000" pitchFamily="34" charset="-122"/>
              <a:ea typeface="思源黑体 CN Bold" panose="020B0800000000000000" pitchFamily="34" charset="-122"/>
              <a:cs typeface="+mn-ea"/>
              <a:sym typeface="+mn-lt"/>
            </a:endParaRPr>
          </a:p>
        </p:txBody>
      </p:sp>
      <p:sp>
        <p:nvSpPr>
          <p:cNvPr id="90" name="TextBox 57"/>
          <p:cNvSpPr txBox="1"/>
          <p:nvPr/>
        </p:nvSpPr>
        <p:spPr>
          <a:xfrm>
            <a:off x="5749182" y="4566224"/>
            <a:ext cx="4462701" cy="460375"/>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charset="-122"/>
                <a:ea typeface="微软雅黑" panose="020B0503020204020204" charset="-122"/>
              </a:defRPr>
            </a:lvl1pPr>
          </a:lstStyle>
          <a:p>
            <a:pPr marL="0" marR="0" lvl="0" indent="0" defTabSz="685800" eaLnBrk="1" fontAlgn="base" latinLnBrk="0" hangingPunct="1">
              <a:lnSpc>
                <a:spcPct val="100000"/>
              </a:lnSpc>
              <a:spcBef>
                <a:spcPct val="0"/>
              </a:spcBef>
              <a:spcAft>
                <a:spcPct val="0"/>
              </a:spcAft>
              <a:buClrTx/>
              <a:buSzTx/>
              <a:buFontTx/>
              <a:buNone/>
              <a:defRPr/>
            </a:pPr>
            <a:r>
              <a:rPr lang="zh-CN" altLang="en-US" sz="2400" dirty="0">
                <a:solidFill>
                  <a:schemeClr val="tx1"/>
                </a:solidFill>
                <a:latin typeface="思源黑体 CN Bold" panose="020B0800000000000000" pitchFamily="34" charset="-122"/>
                <a:ea typeface="思源黑体 CN Bold" panose="020B0800000000000000" pitchFamily="34" charset="-122"/>
                <a:cs typeface="+mn-ea"/>
                <a:sym typeface="+mn-lt"/>
              </a:rPr>
              <a:t>金融业的发展与意义</a:t>
            </a:r>
            <a:endParaRPr lang="zh-CN" altLang="en-US" sz="2400" dirty="0">
              <a:solidFill>
                <a:schemeClr val="tx1"/>
              </a:solidFill>
              <a:latin typeface="思源黑体 CN Bold" panose="020B0800000000000000" pitchFamily="34" charset="-122"/>
              <a:ea typeface="思源黑体 CN Bold" panose="020B0800000000000000" pitchFamily="34" charset="-122"/>
              <a:cs typeface="+mn-ea"/>
              <a:sym typeface="+mn-lt"/>
            </a:endParaRPr>
          </a:p>
        </p:txBody>
      </p:sp>
      <p:sp>
        <p:nvSpPr>
          <p:cNvPr id="91" name="TextBox 58"/>
          <p:cNvSpPr txBox="1"/>
          <p:nvPr/>
        </p:nvSpPr>
        <p:spPr>
          <a:xfrm>
            <a:off x="4973568" y="1546895"/>
            <a:ext cx="363220" cy="521970"/>
          </a:xfrm>
          <a:prstGeom prst="rect">
            <a:avLst/>
          </a:prstGeom>
          <a:noFill/>
        </p:spPr>
        <p:txBody>
          <a:bodyPr wrap="none" rtlCol="0" anchor="ctr" anchorCtr="0">
            <a:spAutoFit/>
          </a:bodyPr>
          <a:lstStyle/>
          <a:p>
            <a:pPr algn="ctr" defTabSz="685800" fontAlgn="base">
              <a:spcBef>
                <a:spcPct val="0"/>
              </a:spcBef>
              <a:spcAft>
                <a:spcPct val="0"/>
              </a:spcAft>
            </a:pPr>
            <a:r>
              <a:rPr lang="en-US" altLang="zh-CN" sz="2800" b="1" dirty="0">
                <a:solidFill>
                  <a:srgbClr val="FFFFFF"/>
                </a:solidFill>
                <a:cs typeface="+mn-ea"/>
                <a:sym typeface="+mn-lt"/>
              </a:rPr>
              <a:t>1</a:t>
            </a:r>
            <a:endParaRPr lang="zh-CN" altLang="en-US" sz="2800" b="1" dirty="0">
              <a:solidFill>
                <a:srgbClr val="FFFFFF"/>
              </a:solidFill>
              <a:cs typeface="+mn-ea"/>
              <a:sym typeface="+mn-lt"/>
            </a:endParaRPr>
          </a:p>
        </p:txBody>
      </p:sp>
      <p:sp>
        <p:nvSpPr>
          <p:cNvPr id="92" name="TextBox 59"/>
          <p:cNvSpPr txBox="1"/>
          <p:nvPr/>
        </p:nvSpPr>
        <p:spPr>
          <a:xfrm>
            <a:off x="4973568" y="2270230"/>
            <a:ext cx="363220" cy="521970"/>
          </a:xfrm>
          <a:prstGeom prst="rect">
            <a:avLst/>
          </a:prstGeom>
          <a:noFill/>
          <a:extLst>
            <a:ext uri="{909E8E84-426E-40DD-AFC4-6F175D3DCCD1}">
              <a14:hiddenFill xmlns:a14="http://schemas.microsoft.com/office/drawing/2010/main">
                <a:solidFill>
                  <a:srgbClr val="FF9618"/>
                </a:solidFill>
              </a14:hiddenFill>
            </a:ext>
          </a:extLst>
        </p:spPr>
        <p:txBody>
          <a:bodyPr wrap="none" rtlCol="0" anchor="ctr" anchorCtr="0">
            <a:spAutoFit/>
          </a:bodyPr>
          <a:lstStyle/>
          <a:p>
            <a:pPr algn="ctr" defTabSz="685800" fontAlgn="base">
              <a:spcBef>
                <a:spcPct val="0"/>
              </a:spcBef>
              <a:spcAft>
                <a:spcPct val="0"/>
              </a:spcAft>
            </a:pPr>
            <a:r>
              <a:rPr lang="en-US" altLang="zh-CN" sz="2800" b="1" dirty="0">
                <a:solidFill>
                  <a:srgbClr val="FFFFFF"/>
                </a:solidFill>
                <a:cs typeface="+mn-ea"/>
                <a:sym typeface="+mn-lt"/>
              </a:rPr>
              <a:t>2</a:t>
            </a:r>
            <a:endParaRPr lang="zh-CN" altLang="en-US" sz="2800" b="1" dirty="0">
              <a:solidFill>
                <a:srgbClr val="FFFFFF"/>
              </a:solidFill>
              <a:cs typeface="+mn-ea"/>
              <a:sym typeface="+mn-lt"/>
            </a:endParaRPr>
          </a:p>
        </p:txBody>
      </p:sp>
      <p:sp>
        <p:nvSpPr>
          <p:cNvPr id="93" name="TextBox 60"/>
          <p:cNvSpPr txBox="1"/>
          <p:nvPr/>
        </p:nvSpPr>
        <p:spPr>
          <a:xfrm>
            <a:off x="4973568" y="3031976"/>
            <a:ext cx="363220" cy="521970"/>
          </a:xfrm>
          <a:prstGeom prst="rect">
            <a:avLst/>
          </a:prstGeom>
          <a:noFill/>
        </p:spPr>
        <p:txBody>
          <a:bodyPr wrap="none" rtlCol="0" anchor="ctr" anchorCtr="0">
            <a:spAutoFit/>
          </a:bodyPr>
          <a:lstStyle/>
          <a:p>
            <a:pPr algn="ctr" defTabSz="685800" fontAlgn="base">
              <a:spcBef>
                <a:spcPct val="0"/>
              </a:spcBef>
              <a:spcAft>
                <a:spcPct val="0"/>
              </a:spcAft>
            </a:pPr>
            <a:r>
              <a:rPr lang="en-US" altLang="zh-CN" sz="2800" b="1" dirty="0">
                <a:solidFill>
                  <a:srgbClr val="FFFFFF"/>
                </a:solidFill>
                <a:cs typeface="+mn-ea"/>
                <a:sym typeface="+mn-lt"/>
              </a:rPr>
              <a:t>3</a:t>
            </a:r>
            <a:endParaRPr lang="zh-CN" altLang="en-US" sz="2800" b="1" dirty="0">
              <a:solidFill>
                <a:srgbClr val="FFFFFF"/>
              </a:solidFill>
              <a:cs typeface="+mn-ea"/>
              <a:sym typeface="+mn-lt"/>
            </a:endParaRPr>
          </a:p>
        </p:txBody>
      </p:sp>
      <p:sp>
        <p:nvSpPr>
          <p:cNvPr id="94" name="TextBox 61"/>
          <p:cNvSpPr txBox="1"/>
          <p:nvPr/>
        </p:nvSpPr>
        <p:spPr>
          <a:xfrm>
            <a:off x="4973568" y="3756294"/>
            <a:ext cx="363220" cy="521970"/>
          </a:xfrm>
          <a:prstGeom prst="rect">
            <a:avLst/>
          </a:prstGeom>
          <a:noFill/>
        </p:spPr>
        <p:txBody>
          <a:bodyPr wrap="none" rtlCol="0" anchor="ctr" anchorCtr="0">
            <a:spAutoFit/>
          </a:bodyPr>
          <a:lstStyle/>
          <a:p>
            <a:pPr algn="ctr" defTabSz="685800" fontAlgn="base">
              <a:spcBef>
                <a:spcPct val="0"/>
              </a:spcBef>
              <a:spcAft>
                <a:spcPct val="0"/>
              </a:spcAft>
            </a:pPr>
            <a:r>
              <a:rPr lang="en-US" altLang="zh-CN" sz="2800" b="1" dirty="0">
                <a:solidFill>
                  <a:srgbClr val="FFFFFF"/>
                </a:solidFill>
                <a:cs typeface="+mn-ea"/>
                <a:sym typeface="+mn-lt"/>
              </a:rPr>
              <a:t>4</a:t>
            </a:r>
            <a:endParaRPr lang="zh-CN" altLang="en-US" sz="2800" b="1" dirty="0">
              <a:solidFill>
                <a:srgbClr val="FFFFFF"/>
              </a:solidFill>
              <a:cs typeface="+mn-ea"/>
              <a:sym typeface="+mn-lt"/>
            </a:endParaRPr>
          </a:p>
        </p:txBody>
      </p:sp>
      <p:sp>
        <p:nvSpPr>
          <p:cNvPr id="95" name="TextBox 62"/>
          <p:cNvSpPr txBox="1"/>
          <p:nvPr/>
        </p:nvSpPr>
        <p:spPr>
          <a:xfrm>
            <a:off x="4973568" y="4550622"/>
            <a:ext cx="363220" cy="521970"/>
          </a:xfrm>
          <a:prstGeom prst="rect">
            <a:avLst/>
          </a:prstGeom>
          <a:noFill/>
        </p:spPr>
        <p:txBody>
          <a:bodyPr wrap="none" rtlCol="0" anchor="ctr" anchorCtr="0">
            <a:spAutoFit/>
          </a:bodyPr>
          <a:lstStyle/>
          <a:p>
            <a:pPr algn="ctr" defTabSz="685800" fontAlgn="base">
              <a:spcBef>
                <a:spcPct val="0"/>
              </a:spcBef>
              <a:spcAft>
                <a:spcPct val="0"/>
              </a:spcAft>
            </a:pPr>
            <a:r>
              <a:rPr lang="en-US" altLang="zh-CN" sz="2800" b="1" dirty="0">
                <a:solidFill>
                  <a:srgbClr val="FFFFFF"/>
                </a:solidFill>
                <a:cs typeface="+mn-ea"/>
                <a:sym typeface="+mn-lt"/>
              </a:rPr>
              <a:t>5</a:t>
            </a:r>
            <a:endParaRPr lang="zh-CN" altLang="en-US" sz="2800" b="1" dirty="0">
              <a:solidFill>
                <a:srgbClr val="FFFFFF"/>
              </a:solidFill>
              <a:cs typeface="+mn-ea"/>
              <a:sym typeface="+mn-lt"/>
            </a:endParaRPr>
          </a:p>
        </p:txBody>
      </p:sp>
      <p:sp>
        <p:nvSpPr>
          <p:cNvPr id="59" name="Rectangle 4"/>
          <p:cNvSpPr txBox="1">
            <a:spLocks noChangeArrowheads="1"/>
          </p:cNvSpPr>
          <p:nvPr/>
        </p:nvSpPr>
        <p:spPr bwMode="auto">
          <a:xfrm>
            <a:off x="318135" y="1016000"/>
            <a:ext cx="2577465" cy="191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defTabSz="685800" fontAlgn="base">
              <a:spcBef>
                <a:spcPct val="0"/>
              </a:spcBef>
              <a:spcAft>
                <a:spcPct val="0"/>
              </a:spcAft>
            </a:pPr>
            <a:r>
              <a:rPr lang="zh-CN" altLang="en-US" sz="6000" dirty="0">
                <a:latin typeface="微软雅黑" panose="020B0503020204020204" charset="-122"/>
                <a:ea typeface="微软雅黑" panose="020B0503020204020204" charset="-122"/>
                <a:cs typeface="微软雅黑" panose="020B0503020204020204" charset="-122"/>
                <a:sym typeface="+mn-lt"/>
              </a:rPr>
              <a:t>目 </a:t>
            </a:r>
            <a:endParaRPr lang="zh-CN" altLang="en-US" sz="6000" dirty="0">
              <a:latin typeface="微软雅黑" panose="020B0503020204020204" charset="-122"/>
              <a:ea typeface="微软雅黑" panose="020B0503020204020204" charset="-122"/>
              <a:cs typeface="微软雅黑" panose="020B0503020204020204" charset="-122"/>
              <a:sym typeface="+mn-lt"/>
            </a:endParaRPr>
          </a:p>
          <a:p>
            <a:pPr algn="r" defTabSz="685800" fontAlgn="base">
              <a:spcBef>
                <a:spcPct val="0"/>
              </a:spcBef>
              <a:spcAft>
                <a:spcPct val="0"/>
              </a:spcAft>
            </a:pPr>
            <a:r>
              <a:rPr lang="zh-CN" altLang="en-US" sz="6000" dirty="0">
                <a:latin typeface="微软雅黑" panose="020B0503020204020204" charset="-122"/>
                <a:ea typeface="微软雅黑" panose="020B0503020204020204" charset="-122"/>
                <a:cs typeface="微软雅黑" panose="020B0503020204020204" charset="-122"/>
                <a:sym typeface="+mn-lt"/>
              </a:rPr>
              <a:t>录</a:t>
            </a:r>
            <a:endParaRPr lang="zh-CN" altLang="en-US" sz="6000" dirty="0">
              <a:latin typeface="微软雅黑" panose="020B0503020204020204" charset="-122"/>
              <a:ea typeface="微软雅黑" panose="020B0503020204020204" charset="-122"/>
              <a:cs typeface="微软雅黑" panose="020B0503020204020204" charset="-122"/>
              <a:sym typeface="+mn-lt"/>
            </a:endParaRPr>
          </a:p>
        </p:txBody>
      </p:sp>
      <p:sp>
        <p:nvSpPr>
          <p:cNvPr id="60" name="直接连接符 34"/>
          <p:cNvSpPr>
            <a:spLocks noChangeShapeType="1"/>
          </p:cNvSpPr>
          <p:nvPr/>
        </p:nvSpPr>
        <p:spPr bwMode="auto">
          <a:xfrm>
            <a:off x="3" y="5099128"/>
            <a:ext cx="3437355" cy="1758872"/>
          </a:xfrm>
          <a:prstGeom prst="line">
            <a:avLst/>
          </a:prstGeom>
          <a:noFill/>
          <a:ln w="9525">
            <a:solidFill>
              <a:srgbClr val="FFFFFF">
                <a:alpha val="29019"/>
              </a:srgbClr>
            </a:solidFill>
            <a:prstDash val="dash"/>
            <a:miter lim="800000"/>
          </a:ln>
          <a:extLst>
            <a:ext uri="{909E8E84-426E-40DD-AFC4-6F175D3DCCD1}">
              <a14:hiddenFill xmlns:a14="http://schemas.microsoft.com/office/drawing/2010/main">
                <a:noFill/>
              </a14:hiddenFill>
            </a:ext>
          </a:extLst>
        </p:spPr>
        <p:txBody>
          <a:bodyPr/>
          <a:lstStyle/>
          <a:p>
            <a:endParaRPr lang="zh-CN" altLang="en-US" sz="2400"/>
          </a:p>
        </p:txBody>
      </p:sp>
      <p:sp>
        <p:nvSpPr>
          <p:cNvPr id="61" name="直接连接符 35"/>
          <p:cNvSpPr>
            <a:spLocks noChangeShapeType="1"/>
          </p:cNvSpPr>
          <p:nvPr/>
        </p:nvSpPr>
        <p:spPr bwMode="auto">
          <a:xfrm flipV="1">
            <a:off x="0" y="2745024"/>
            <a:ext cx="3690112" cy="3372273"/>
          </a:xfrm>
          <a:prstGeom prst="line">
            <a:avLst/>
          </a:prstGeom>
          <a:noFill/>
          <a:ln w="9525">
            <a:solidFill>
              <a:srgbClr val="FFFFFF">
                <a:alpha val="29019"/>
              </a:srgbClr>
            </a:solidFill>
            <a:prstDash val="dash"/>
            <a:miter lim="800000"/>
          </a:ln>
          <a:extLst>
            <a:ext uri="{909E8E84-426E-40DD-AFC4-6F175D3DCCD1}">
              <a14:hiddenFill xmlns:a14="http://schemas.microsoft.com/office/drawing/2010/main">
                <a:noFill/>
              </a14:hiddenFill>
            </a:ext>
          </a:extLst>
        </p:spPr>
        <p:txBody>
          <a:bodyPr/>
          <a:lstStyle/>
          <a:p>
            <a:endParaRPr lang="zh-CN" altLang="en-US" sz="2400"/>
          </a:p>
        </p:txBody>
      </p:sp>
      <p:sp>
        <p:nvSpPr>
          <p:cNvPr id="62" name="直接连接符 36"/>
          <p:cNvSpPr>
            <a:spLocks noChangeShapeType="1"/>
          </p:cNvSpPr>
          <p:nvPr/>
        </p:nvSpPr>
        <p:spPr bwMode="auto">
          <a:xfrm>
            <a:off x="3" y="4017453"/>
            <a:ext cx="1007383" cy="2840547"/>
          </a:xfrm>
          <a:prstGeom prst="line">
            <a:avLst/>
          </a:prstGeom>
          <a:noFill/>
          <a:ln w="9525">
            <a:solidFill>
              <a:srgbClr val="FFFFFF">
                <a:alpha val="29019"/>
              </a:srgbClr>
            </a:solidFill>
            <a:prstDash val="dash"/>
            <a:miter lim="800000"/>
          </a:ln>
          <a:extLst>
            <a:ext uri="{909E8E84-426E-40DD-AFC4-6F175D3DCCD1}">
              <a14:hiddenFill xmlns:a14="http://schemas.microsoft.com/office/drawing/2010/main">
                <a:noFill/>
              </a14:hiddenFill>
            </a:ext>
          </a:extLst>
        </p:spPr>
        <p:txBody>
          <a:bodyPr/>
          <a:lstStyle/>
          <a:p>
            <a:endParaRPr lang="zh-CN" altLang="en-US" sz="2400"/>
          </a:p>
        </p:txBody>
      </p:sp>
      <p:sp>
        <p:nvSpPr>
          <p:cNvPr id="63" name="直接连接符 38"/>
          <p:cNvSpPr>
            <a:spLocks noChangeShapeType="1"/>
          </p:cNvSpPr>
          <p:nvPr/>
        </p:nvSpPr>
        <p:spPr bwMode="auto">
          <a:xfrm flipH="1">
            <a:off x="1199396" y="405973"/>
            <a:ext cx="2490715" cy="6373239"/>
          </a:xfrm>
          <a:prstGeom prst="line">
            <a:avLst/>
          </a:prstGeom>
          <a:noFill/>
          <a:ln w="9525">
            <a:solidFill>
              <a:srgbClr val="FFFFFF">
                <a:alpha val="29019"/>
              </a:srgbClr>
            </a:solidFill>
            <a:prstDash val="dash"/>
            <a:miter lim="800000"/>
          </a:ln>
          <a:extLst>
            <a:ext uri="{909E8E84-426E-40DD-AFC4-6F175D3DCCD1}">
              <a14:hiddenFill xmlns:a14="http://schemas.microsoft.com/office/drawing/2010/main">
                <a:noFill/>
              </a14:hiddenFill>
            </a:ext>
          </a:extLst>
        </p:spPr>
        <p:txBody>
          <a:bodyPr/>
          <a:lstStyle/>
          <a:p>
            <a:endParaRPr lang="zh-CN" altLang="en-US" sz="2400"/>
          </a:p>
        </p:txBody>
      </p:sp>
      <p:sp>
        <p:nvSpPr>
          <p:cNvPr id="64" name="直接连接符 39"/>
          <p:cNvSpPr>
            <a:spLocks noChangeShapeType="1"/>
          </p:cNvSpPr>
          <p:nvPr/>
        </p:nvSpPr>
        <p:spPr bwMode="auto">
          <a:xfrm>
            <a:off x="0" y="3429000"/>
            <a:ext cx="2447475" cy="3429000"/>
          </a:xfrm>
          <a:prstGeom prst="line">
            <a:avLst/>
          </a:prstGeom>
          <a:noFill/>
          <a:ln w="9525">
            <a:solidFill>
              <a:srgbClr val="FFFFFF">
                <a:alpha val="29019"/>
              </a:srgbClr>
            </a:solidFill>
            <a:prstDash val="dash"/>
            <a:miter lim="800000"/>
          </a:ln>
          <a:extLst>
            <a:ext uri="{909E8E84-426E-40DD-AFC4-6F175D3DCCD1}">
              <a14:hiddenFill xmlns:a14="http://schemas.microsoft.com/office/drawing/2010/main">
                <a:noFill/>
              </a14:hiddenFill>
            </a:ext>
          </a:extLst>
        </p:spPr>
        <p:txBody>
          <a:bodyPr/>
          <a:lstStyle/>
          <a:p>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0-#ppt_w/2"/>
                                          </p:val>
                                        </p:tav>
                                        <p:tav tm="100000">
                                          <p:val>
                                            <p:strVal val="#ppt_x"/>
                                          </p:val>
                                        </p:tav>
                                      </p:tavLst>
                                    </p:anim>
                                    <p:anim calcmode="lin" valueType="num">
                                      <p:cBhvr additive="base">
                                        <p:cTn id="12" dur="500" fill="hold"/>
                                        <p:tgtEl>
                                          <p:spTgt spid="7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
                                  </p:stCondLst>
                                  <p:childTnLst>
                                    <p:set>
                                      <p:cBhvr>
                                        <p:cTn id="14" dur="1" fill="hold">
                                          <p:stCondLst>
                                            <p:cond delay="0"/>
                                          </p:stCondLst>
                                        </p:cTn>
                                        <p:tgtEl>
                                          <p:spTgt spid="78"/>
                                        </p:tgtEl>
                                        <p:attrNameLst>
                                          <p:attrName>style.visibility</p:attrName>
                                        </p:attrNameLst>
                                      </p:cBhvr>
                                      <p:to>
                                        <p:strVal val="visible"/>
                                      </p:to>
                                    </p:set>
                                    <p:anim calcmode="lin" valueType="num">
                                      <p:cBhvr additive="base">
                                        <p:cTn id="15" dur="500" fill="hold"/>
                                        <p:tgtEl>
                                          <p:spTgt spid="78"/>
                                        </p:tgtEl>
                                        <p:attrNameLst>
                                          <p:attrName>ppt_x</p:attrName>
                                        </p:attrNameLst>
                                      </p:cBhvr>
                                      <p:tavLst>
                                        <p:tav tm="0">
                                          <p:val>
                                            <p:strVal val="0-#ppt_w/2"/>
                                          </p:val>
                                        </p:tav>
                                        <p:tav tm="100000">
                                          <p:val>
                                            <p:strVal val="#ppt_x"/>
                                          </p:val>
                                        </p:tav>
                                      </p:tavLst>
                                    </p:anim>
                                    <p:anim calcmode="lin" valueType="num">
                                      <p:cBhvr additive="base">
                                        <p:cTn id="16" dur="500" fill="hold"/>
                                        <p:tgtEl>
                                          <p:spTgt spid="7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0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0-#ppt_w/2"/>
                                          </p:val>
                                        </p:tav>
                                        <p:tav tm="100000">
                                          <p:val>
                                            <p:strVal val="#ppt_x"/>
                                          </p:val>
                                        </p:tav>
                                      </p:tavLst>
                                    </p:anim>
                                    <p:anim calcmode="lin" valueType="num">
                                      <p:cBhvr additive="base">
                                        <p:cTn id="20" dur="500" fill="hold"/>
                                        <p:tgtEl>
                                          <p:spTgt spid="8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82"/>
                                        </p:tgtEl>
                                        <p:attrNameLst>
                                          <p:attrName>style.visibility</p:attrName>
                                        </p:attrNameLst>
                                      </p:cBhvr>
                                      <p:to>
                                        <p:strVal val="visible"/>
                                      </p:to>
                                    </p:set>
                                    <p:anim calcmode="lin" valueType="num">
                                      <p:cBhvr additive="base">
                                        <p:cTn id="23" dur="500" fill="hold"/>
                                        <p:tgtEl>
                                          <p:spTgt spid="82"/>
                                        </p:tgtEl>
                                        <p:attrNameLst>
                                          <p:attrName>ppt_x</p:attrName>
                                        </p:attrNameLst>
                                      </p:cBhvr>
                                      <p:tavLst>
                                        <p:tav tm="0">
                                          <p:val>
                                            <p:strVal val="0-#ppt_w/2"/>
                                          </p:val>
                                        </p:tav>
                                        <p:tav tm="100000">
                                          <p:val>
                                            <p:strVal val="#ppt_x"/>
                                          </p:val>
                                        </p:tav>
                                      </p:tavLst>
                                    </p:anim>
                                    <p:anim calcmode="lin" valueType="num">
                                      <p:cBhvr additive="base">
                                        <p:cTn id="24" dur="500" fill="hold"/>
                                        <p:tgtEl>
                                          <p:spTgt spid="8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400"/>
                                  </p:stCondLst>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500" fill="hold"/>
                                        <p:tgtEl>
                                          <p:spTgt spid="84"/>
                                        </p:tgtEl>
                                        <p:attrNameLst>
                                          <p:attrName>ppt_x</p:attrName>
                                        </p:attrNameLst>
                                      </p:cBhvr>
                                      <p:tavLst>
                                        <p:tav tm="0">
                                          <p:val>
                                            <p:strVal val="0-#ppt_w/2"/>
                                          </p:val>
                                        </p:tav>
                                        <p:tav tm="100000">
                                          <p:val>
                                            <p:strVal val="#ppt_x"/>
                                          </p:val>
                                        </p:tav>
                                      </p:tavLst>
                                    </p:anim>
                                    <p:anim calcmode="lin" valueType="num">
                                      <p:cBhvr additive="base">
                                        <p:cTn id="28" dur="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500" fill="hold"/>
                                        <p:tgtEl>
                                          <p:spTgt spid="77"/>
                                        </p:tgtEl>
                                        <p:attrNameLst>
                                          <p:attrName>ppt_x</p:attrName>
                                        </p:attrNameLst>
                                      </p:cBhvr>
                                      <p:tavLst>
                                        <p:tav tm="0">
                                          <p:val>
                                            <p:strVal val="1+#ppt_w/2"/>
                                          </p:val>
                                        </p:tav>
                                        <p:tav tm="100000">
                                          <p:val>
                                            <p:strVal val="#ppt_x"/>
                                          </p:val>
                                        </p:tav>
                                      </p:tavLst>
                                    </p:anim>
                                    <p:anim calcmode="lin" valueType="num">
                                      <p:cBhvr additive="base">
                                        <p:cTn id="32" dur="500" fill="hold"/>
                                        <p:tgtEl>
                                          <p:spTgt spid="7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100"/>
                                  </p:stCondLst>
                                  <p:childTnLst>
                                    <p:set>
                                      <p:cBhvr>
                                        <p:cTn id="34" dur="1" fill="hold">
                                          <p:stCondLst>
                                            <p:cond delay="0"/>
                                          </p:stCondLst>
                                        </p:cTn>
                                        <p:tgtEl>
                                          <p:spTgt spid="79"/>
                                        </p:tgtEl>
                                        <p:attrNameLst>
                                          <p:attrName>style.visibility</p:attrName>
                                        </p:attrNameLst>
                                      </p:cBhvr>
                                      <p:to>
                                        <p:strVal val="visible"/>
                                      </p:to>
                                    </p:set>
                                    <p:anim calcmode="lin" valueType="num">
                                      <p:cBhvr additive="base">
                                        <p:cTn id="35" dur="500" fill="hold"/>
                                        <p:tgtEl>
                                          <p:spTgt spid="79"/>
                                        </p:tgtEl>
                                        <p:attrNameLst>
                                          <p:attrName>ppt_x</p:attrName>
                                        </p:attrNameLst>
                                      </p:cBhvr>
                                      <p:tavLst>
                                        <p:tav tm="0">
                                          <p:val>
                                            <p:strVal val="1+#ppt_w/2"/>
                                          </p:val>
                                        </p:tav>
                                        <p:tav tm="100000">
                                          <p:val>
                                            <p:strVal val="#ppt_x"/>
                                          </p:val>
                                        </p:tav>
                                      </p:tavLst>
                                    </p:anim>
                                    <p:anim calcmode="lin" valueType="num">
                                      <p:cBhvr additive="base">
                                        <p:cTn id="36" dur="500" fill="hold"/>
                                        <p:tgtEl>
                                          <p:spTgt spid="7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200"/>
                                  </p:stCondLst>
                                  <p:childTnLst>
                                    <p:set>
                                      <p:cBhvr>
                                        <p:cTn id="38" dur="1" fill="hold">
                                          <p:stCondLst>
                                            <p:cond delay="0"/>
                                          </p:stCondLst>
                                        </p:cTn>
                                        <p:tgtEl>
                                          <p:spTgt spid="81"/>
                                        </p:tgtEl>
                                        <p:attrNameLst>
                                          <p:attrName>style.visibility</p:attrName>
                                        </p:attrNameLst>
                                      </p:cBhvr>
                                      <p:to>
                                        <p:strVal val="visible"/>
                                      </p:to>
                                    </p:set>
                                    <p:anim calcmode="lin" valueType="num">
                                      <p:cBhvr additive="base">
                                        <p:cTn id="39" dur="500" fill="hold"/>
                                        <p:tgtEl>
                                          <p:spTgt spid="81"/>
                                        </p:tgtEl>
                                        <p:attrNameLst>
                                          <p:attrName>ppt_x</p:attrName>
                                        </p:attrNameLst>
                                      </p:cBhvr>
                                      <p:tavLst>
                                        <p:tav tm="0">
                                          <p:val>
                                            <p:strVal val="1+#ppt_w/2"/>
                                          </p:val>
                                        </p:tav>
                                        <p:tav tm="100000">
                                          <p:val>
                                            <p:strVal val="#ppt_x"/>
                                          </p:val>
                                        </p:tav>
                                      </p:tavLst>
                                    </p:anim>
                                    <p:anim calcmode="lin" valueType="num">
                                      <p:cBhvr additive="base">
                                        <p:cTn id="40" dur="500" fill="hold"/>
                                        <p:tgtEl>
                                          <p:spTgt spid="8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300"/>
                                  </p:stCondLst>
                                  <p:childTnLst>
                                    <p:set>
                                      <p:cBhvr>
                                        <p:cTn id="42" dur="1" fill="hold">
                                          <p:stCondLst>
                                            <p:cond delay="0"/>
                                          </p:stCondLst>
                                        </p:cTn>
                                        <p:tgtEl>
                                          <p:spTgt spid="83"/>
                                        </p:tgtEl>
                                        <p:attrNameLst>
                                          <p:attrName>style.visibility</p:attrName>
                                        </p:attrNameLst>
                                      </p:cBhvr>
                                      <p:to>
                                        <p:strVal val="visible"/>
                                      </p:to>
                                    </p:set>
                                    <p:anim calcmode="lin" valueType="num">
                                      <p:cBhvr additive="base">
                                        <p:cTn id="43" dur="500" fill="hold"/>
                                        <p:tgtEl>
                                          <p:spTgt spid="83"/>
                                        </p:tgtEl>
                                        <p:attrNameLst>
                                          <p:attrName>ppt_x</p:attrName>
                                        </p:attrNameLst>
                                      </p:cBhvr>
                                      <p:tavLst>
                                        <p:tav tm="0">
                                          <p:val>
                                            <p:strVal val="1+#ppt_w/2"/>
                                          </p:val>
                                        </p:tav>
                                        <p:tav tm="100000">
                                          <p:val>
                                            <p:strVal val="#ppt_x"/>
                                          </p:val>
                                        </p:tav>
                                      </p:tavLst>
                                    </p:anim>
                                    <p:anim calcmode="lin" valueType="num">
                                      <p:cBhvr additive="base">
                                        <p:cTn id="44" dur="500" fill="hold"/>
                                        <p:tgtEl>
                                          <p:spTgt spid="83"/>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400"/>
                                  </p:stCondLst>
                                  <p:childTnLst>
                                    <p:set>
                                      <p:cBhvr>
                                        <p:cTn id="46" dur="1" fill="hold">
                                          <p:stCondLst>
                                            <p:cond delay="0"/>
                                          </p:stCondLst>
                                        </p:cTn>
                                        <p:tgtEl>
                                          <p:spTgt spid="85"/>
                                        </p:tgtEl>
                                        <p:attrNameLst>
                                          <p:attrName>style.visibility</p:attrName>
                                        </p:attrNameLst>
                                      </p:cBhvr>
                                      <p:to>
                                        <p:strVal val="visible"/>
                                      </p:to>
                                    </p:set>
                                    <p:anim calcmode="lin" valueType="num">
                                      <p:cBhvr additive="base">
                                        <p:cTn id="47" dur="500" fill="hold"/>
                                        <p:tgtEl>
                                          <p:spTgt spid="85"/>
                                        </p:tgtEl>
                                        <p:attrNameLst>
                                          <p:attrName>ppt_x</p:attrName>
                                        </p:attrNameLst>
                                      </p:cBhvr>
                                      <p:tavLst>
                                        <p:tav tm="0">
                                          <p:val>
                                            <p:strVal val="1+#ppt_w/2"/>
                                          </p:val>
                                        </p:tav>
                                        <p:tav tm="100000">
                                          <p:val>
                                            <p:strVal val="#ppt_x"/>
                                          </p:val>
                                        </p:tav>
                                      </p:tavLst>
                                    </p:anim>
                                    <p:anim calcmode="lin" valueType="num">
                                      <p:cBhvr additive="base">
                                        <p:cTn id="48" dur="500" fill="hold"/>
                                        <p:tgtEl>
                                          <p:spTgt spid="85"/>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31" presetClass="entr" presetSubtype="0" fill="hold" grpId="0" nodeType="afterEffect">
                                  <p:stCondLst>
                                    <p:cond delay="0"/>
                                  </p:stCondLst>
                                  <p:childTnLst>
                                    <p:set>
                                      <p:cBhvr>
                                        <p:cTn id="51" dur="1" fill="hold">
                                          <p:stCondLst>
                                            <p:cond delay="0"/>
                                          </p:stCondLst>
                                        </p:cTn>
                                        <p:tgtEl>
                                          <p:spTgt spid="91"/>
                                        </p:tgtEl>
                                        <p:attrNameLst>
                                          <p:attrName>style.visibility</p:attrName>
                                        </p:attrNameLst>
                                      </p:cBhvr>
                                      <p:to>
                                        <p:strVal val="visible"/>
                                      </p:to>
                                    </p:set>
                                    <p:anim calcmode="lin" valueType="num">
                                      <p:cBhvr>
                                        <p:cTn id="52" dur="400" fill="hold"/>
                                        <p:tgtEl>
                                          <p:spTgt spid="91"/>
                                        </p:tgtEl>
                                        <p:attrNameLst>
                                          <p:attrName>ppt_w</p:attrName>
                                        </p:attrNameLst>
                                      </p:cBhvr>
                                      <p:tavLst>
                                        <p:tav tm="0">
                                          <p:val>
                                            <p:fltVal val="0"/>
                                          </p:val>
                                        </p:tav>
                                        <p:tav tm="100000">
                                          <p:val>
                                            <p:strVal val="#ppt_w"/>
                                          </p:val>
                                        </p:tav>
                                      </p:tavLst>
                                    </p:anim>
                                    <p:anim calcmode="lin" valueType="num">
                                      <p:cBhvr>
                                        <p:cTn id="53" dur="400" fill="hold"/>
                                        <p:tgtEl>
                                          <p:spTgt spid="91"/>
                                        </p:tgtEl>
                                        <p:attrNameLst>
                                          <p:attrName>ppt_h</p:attrName>
                                        </p:attrNameLst>
                                      </p:cBhvr>
                                      <p:tavLst>
                                        <p:tav tm="0">
                                          <p:val>
                                            <p:fltVal val="0"/>
                                          </p:val>
                                        </p:tav>
                                        <p:tav tm="100000">
                                          <p:val>
                                            <p:strVal val="#ppt_h"/>
                                          </p:val>
                                        </p:tav>
                                      </p:tavLst>
                                    </p:anim>
                                    <p:anim calcmode="lin" valueType="num">
                                      <p:cBhvr>
                                        <p:cTn id="54" dur="400" fill="hold"/>
                                        <p:tgtEl>
                                          <p:spTgt spid="91"/>
                                        </p:tgtEl>
                                        <p:attrNameLst>
                                          <p:attrName>style.rotation</p:attrName>
                                        </p:attrNameLst>
                                      </p:cBhvr>
                                      <p:tavLst>
                                        <p:tav tm="0">
                                          <p:val>
                                            <p:fltVal val="90"/>
                                          </p:val>
                                        </p:tav>
                                        <p:tav tm="100000">
                                          <p:val>
                                            <p:fltVal val="0"/>
                                          </p:val>
                                        </p:tav>
                                      </p:tavLst>
                                    </p:anim>
                                    <p:animEffect transition="in" filter="fade">
                                      <p:cBhvr>
                                        <p:cTn id="55" dur="400"/>
                                        <p:tgtEl>
                                          <p:spTgt spid="91"/>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86"/>
                                        </p:tgtEl>
                                        <p:attrNameLst>
                                          <p:attrName>style.visibility</p:attrName>
                                        </p:attrNameLst>
                                      </p:cBhvr>
                                      <p:to>
                                        <p:strVal val="visible"/>
                                      </p:to>
                                    </p:set>
                                    <p:animEffect transition="in" filter="wipe(left)">
                                      <p:cBhvr>
                                        <p:cTn id="59" dur="400"/>
                                        <p:tgtEl>
                                          <p:spTgt spid="86"/>
                                        </p:tgtEl>
                                      </p:cBhvr>
                                    </p:animEffect>
                                  </p:childTnLst>
                                </p:cTn>
                              </p:par>
                            </p:childTnLst>
                          </p:cTn>
                        </p:par>
                        <p:par>
                          <p:cTn id="60" fill="hold">
                            <p:stCondLst>
                              <p:cond delay="2000"/>
                            </p:stCondLst>
                            <p:childTnLst>
                              <p:par>
                                <p:cTn id="61" presetID="31" presetClass="entr" presetSubtype="0" fill="hold" grpId="0" nodeType="afterEffect">
                                  <p:stCondLst>
                                    <p:cond delay="0"/>
                                  </p:stCondLst>
                                  <p:childTnLst>
                                    <p:set>
                                      <p:cBhvr>
                                        <p:cTn id="62" dur="1" fill="hold">
                                          <p:stCondLst>
                                            <p:cond delay="0"/>
                                          </p:stCondLst>
                                        </p:cTn>
                                        <p:tgtEl>
                                          <p:spTgt spid="92"/>
                                        </p:tgtEl>
                                        <p:attrNameLst>
                                          <p:attrName>style.visibility</p:attrName>
                                        </p:attrNameLst>
                                      </p:cBhvr>
                                      <p:to>
                                        <p:strVal val="visible"/>
                                      </p:to>
                                    </p:set>
                                    <p:anim calcmode="lin" valueType="num">
                                      <p:cBhvr>
                                        <p:cTn id="63" dur="400" fill="hold"/>
                                        <p:tgtEl>
                                          <p:spTgt spid="92"/>
                                        </p:tgtEl>
                                        <p:attrNameLst>
                                          <p:attrName>ppt_w</p:attrName>
                                        </p:attrNameLst>
                                      </p:cBhvr>
                                      <p:tavLst>
                                        <p:tav tm="0">
                                          <p:val>
                                            <p:fltVal val="0"/>
                                          </p:val>
                                        </p:tav>
                                        <p:tav tm="100000">
                                          <p:val>
                                            <p:strVal val="#ppt_w"/>
                                          </p:val>
                                        </p:tav>
                                      </p:tavLst>
                                    </p:anim>
                                    <p:anim calcmode="lin" valueType="num">
                                      <p:cBhvr>
                                        <p:cTn id="64" dur="400" fill="hold"/>
                                        <p:tgtEl>
                                          <p:spTgt spid="92"/>
                                        </p:tgtEl>
                                        <p:attrNameLst>
                                          <p:attrName>ppt_h</p:attrName>
                                        </p:attrNameLst>
                                      </p:cBhvr>
                                      <p:tavLst>
                                        <p:tav tm="0">
                                          <p:val>
                                            <p:fltVal val="0"/>
                                          </p:val>
                                        </p:tav>
                                        <p:tav tm="100000">
                                          <p:val>
                                            <p:strVal val="#ppt_h"/>
                                          </p:val>
                                        </p:tav>
                                      </p:tavLst>
                                    </p:anim>
                                    <p:anim calcmode="lin" valueType="num">
                                      <p:cBhvr>
                                        <p:cTn id="65" dur="400" fill="hold"/>
                                        <p:tgtEl>
                                          <p:spTgt spid="92"/>
                                        </p:tgtEl>
                                        <p:attrNameLst>
                                          <p:attrName>style.rotation</p:attrName>
                                        </p:attrNameLst>
                                      </p:cBhvr>
                                      <p:tavLst>
                                        <p:tav tm="0">
                                          <p:val>
                                            <p:fltVal val="90"/>
                                          </p:val>
                                        </p:tav>
                                        <p:tav tm="100000">
                                          <p:val>
                                            <p:fltVal val="0"/>
                                          </p:val>
                                        </p:tav>
                                      </p:tavLst>
                                    </p:anim>
                                    <p:animEffect transition="in" filter="fade">
                                      <p:cBhvr>
                                        <p:cTn id="66" dur="400"/>
                                        <p:tgtEl>
                                          <p:spTgt spid="92"/>
                                        </p:tgtEl>
                                      </p:cBhvr>
                                    </p:animEffect>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wipe(left)">
                                      <p:cBhvr>
                                        <p:cTn id="70" dur="400"/>
                                        <p:tgtEl>
                                          <p:spTgt spid="87"/>
                                        </p:tgtEl>
                                      </p:cBhvr>
                                    </p:animEffect>
                                  </p:childTnLst>
                                </p:cTn>
                              </p:par>
                            </p:childTnLst>
                          </p:cTn>
                        </p:par>
                        <p:par>
                          <p:cTn id="71" fill="hold">
                            <p:stCondLst>
                              <p:cond delay="3000"/>
                            </p:stCondLst>
                            <p:childTnLst>
                              <p:par>
                                <p:cTn id="72" presetID="31" presetClass="entr" presetSubtype="0" fill="hold" grpId="0" nodeType="afterEffect">
                                  <p:stCondLst>
                                    <p:cond delay="0"/>
                                  </p:stCondLst>
                                  <p:childTnLst>
                                    <p:set>
                                      <p:cBhvr>
                                        <p:cTn id="73" dur="1" fill="hold">
                                          <p:stCondLst>
                                            <p:cond delay="0"/>
                                          </p:stCondLst>
                                        </p:cTn>
                                        <p:tgtEl>
                                          <p:spTgt spid="93"/>
                                        </p:tgtEl>
                                        <p:attrNameLst>
                                          <p:attrName>style.visibility</p:attrName>
                                        </p:attrNameLst>
                                      </p:cBhvr>
                                      <p:to>
                                        <p:strVal val="visible"/>
                                      </p:to>
                                    </p:set>
                                    <p:anim calcmode="lin" valueType="num">
                                      <p:cBhvr>
                                        <p:cTn id="74" dur="400" fill="hold"/>
                                        <p:tgtEl>
                                          <p:spTgt spid="93"/>
                                        </p:tgtEl>
                                        <p:attrNameLst>
                                          <p:attrName>ppt_w</p:attrName>
                                        </p:attrNameLst>
                                      </p:cBhvr>
                                      <p:tavLst>
                                        <p:tav tm="0">
                                          <p:val>
                                            <p:fltVal val="0"/>
                                          </p:val>
                                        </p:tav>
                                        <p:tav tm="100000">
                                          <p:val>
                                            <p:strVal val="#ppt_w"/>
                                          </p:val>
                                        </p:tav>
                                      </p:tavLst>
                                    </p:anim>
                                    <p:anim calcmode="lin" valueType="num">
                                      <p:cBhvr>
                                        <p:cTn id="75" dur="400" fill="hold"/>
                                        <p:tgtEl>
                                          <p:spTgt spid="93"/>
                                        </p:tgtEl>
                                        <p:attrNameLst>
                                          <p:attrName>ppt_h</p:attrName>
                                        </p:attrNameLst>
                                      </p:cBhvr>
                                      <p:tavLst>
                                        <p:tav tm="0">
                                          <p:val>
                                            <p:fltVal val="0"/>
                                          </p:val>
                                        </p:tav>
                                        <p:tav tm="100000">
                                          <p:val>
                                            <p:strVal val="#ppt_h"/>
                                          </p:val>
                                        </p:tav>
                                      </p:tavLst>
                                    </p:anim>
                                    <p:anim calcmode="lin" valueType="num">
                                      <p:cBhvr>
                                        <p:cTn id="76" dur="400" fill="hold"/>
                                        <p:tgtEl>
                                          <p:spTgt spid="93"/>
                                        </p:tgtEl>
                                        <p:attrNameLst>
                                          <p:attrName>style.rotation</p:attrName>
                                        </p:attrNameLst>
                                      </p:cBhvr>
                                      <p:tavLst>
                                        <p:tav tm="0">
                                          <p:val>
                                            <p:fltVal val="90"/>
                                          </p:val>
                                        </p:tav>
                                        <p:tav tm="100000">
                                          <p:val>
                                            <p:fltVal val="0"/>
                                          </p:val>
                                        </p:tav>
                                      </p:tavLst>
                                    </p:anim>
                                    <p:animEffect transition="in" filter="fade">
                                      <p:cBhvr>
                                        <p:cTn id="77" dur="400"/>
                                        <p:tgtEl>
                                          <p:spTgt spid="93"/>
                                        </p:tgtEl>
                                      </p:cBhvr>
                                    </p:animEffect>
                                  </p:childTnLst>
                                </p:cTn>
                              </p:par>
                            </p:childTnLst>
                          </p:cTn>
                        </p:par>
                        <p:par>
                          <p:cTn id="78" fill="hold">
                            <p:stCondLst>
                              <p:cond delay="3500"/>
                            </p:stCondLst>
                            <p:childTnLst>
                              <p:par>
                                <p:cTn id="79" presetID="22" presetClass="entr" presetSubtype="8" fill="hold" grpId="0" nodeType="after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wipe(left)">
                                      <p:cBhvr>
                                        <p:cTn id="81" dur="400"/>
                                        <p:tgtEl>
                                          <p:spTgt spid="88"/>
                                        </p:tgtEl>
                                      </p:cBhvr>
                                    </p:animEffect>
                                  </p:childTnLst>
                                </p:cTn>
                              </p:par>
                            </p:childTnLst>
                          </p:cTn>
                        </p:par>
                        <p:par>
                          <p:cTn id="82" fill="hold">
                            <p:stCondLst>
                              <p:cond delay="4000"/>
                            </p:stCondLst>
                            <p:childTnLst>
                              <p:par>
                                <p:cTn id="83" presetID="31" presetClass="entr" presetSubtype="0" fill="hold" grpId="0" nodeType="afterEffect">
                                  <p:stCondLst>
                                    <p:cond delay="0"/>
                                  </p:stCondLst>
                                  <p:childTnLst>
                                    <p:set>
                                      <p:cBhvr>
                                        <p:cTn id="84" dur="1" fill="hold">
                                          <p:stCondLst>
                                            <p:cond delay="0"/>
                                          </p:stCondLst>
                                        </p:cTn>
                                        <p:tgtEl>
                                          <p:spTgt spid="94"/>
                                        </p:tgtEl>
                                        <p:attrNameLst>
                                          <p:attrName>style.visibility</p:attrName>
                                        </p:attrNameLst>
                                      </p:cBhvr>
                                      <p:to>
                                        <p:strVal val="visible"/>
                                      </p:to>
                                    </p:set>
                                    <p:anim calcmode="lin" valueType="num">
                                      <p:cBhvr>
                                        <p:cTn id="85" dur="400" fill="hold"/>
                                        <p:tgtEl>
                                          <p:spTgt spid="94"/>
                                        </p:tgtEl>
                                        <p:attrNameLst>
                                          <p:attrName>ppt_w</p:attrName>
                                        </p:attrNameLst>
                                      </p:cBhvr>
                                      <p:tavLst>
                                        <p:tav tm="0">
                                          <p:val>
                                            <p:fltVal val="0"/>
                                          </p:val>
                                        </p:tav>
                                        <p:tav tm="100000">
                                          <p:val>
                                            <p:strVal val="#ppt_w"/>
                                          </p:val>
                                        </p:tav>
                                      </p:tavLst>
                                    </p:anim>
                                    <p:anim calcmode="lin" valueType="num">
                                      <p:cBhvr>
                                        <p:cTn id="86" dur="400" fill="hold"/>
                                        <p:tgtEl>
                                          <p:spTgt spid="94"/>
                                        </p:tgtEl>
                                        <p:attrNameLst>
                                          <p:attrName>ppt_h</p:attrName>
                                        </p:attrNameLst>
                                      </p:cBhvr>
                                      <p:tavLst>
                                        <p:tav tm="0">
                                          <p:val>
                                            <p:fltVal val="0"/>
                                          </p:val>
                                        </p:tav>
                                        <p:tav tm="100000">
                                          <p:val>
                                            <p:strVal val="#ppt_h"/>
                                          </p:val>
                                        </p:tav>
                                      </p:tavLst>
                                    </p:anim>
                                    <p:anim calcmode="lin" valueType="num">
                                      <p:cBhvr>
                                        <p:cTn id="87" dur="400" fill="hold"/>
                                        <p:tgtEl>
                                          <p:spTgt spid="94"/>
                                        </p:tgtEl>
                                        <p:attrNameLst>
                                          <p:attrName>style.rotation</p:attrName>
                                        </p:attrNameLst>
                                      </p:cBhvr>
                                      <p:tavLst>
                                        <p:tav tm="0">
                                          <p:val>
                                            <p:fltVal val="90"/>
                                          </p:val>
                                        </p:tav>
                                        <p:tav tm="100000">
                                          <p:val>
                                            <p:fltVal val="0"/>
                                          </p:val>
                                        </p:tav>
                                      </p:tavLst>
                                    </p:anim>
                                    <p:animEffect transition="in" filter="fade">
                                      <p:cBhvr>
                                        <p:cTn id="88" dur="400"/>
                                        <p:tgtEl>
                                          <p:spTgt spid="94"/>
                                        </p:tgtEl>
                                      </p:cBhvr>
                                    </p:animEffect>
                                  </p:childTnLst>
                                </p:cTn>
                              </p:par>
                            </p:childTnLst>
                          </p:cTn>
                        </p:par>
                        <p:par>
                          <p:cTn id="89" fill="hold">
                            <p:stCondLst>
                              <p:cond delay="4500"/>
                            </p:stCondLst>
                            <p:childTnLst>
                              <p:par>
                                <p:cTn id="90" presetID="22" presetClass="entr" presetSubtype="8" fill="hold" grpId="0" nodeType="afterEffect">
                                  <p:stCondLst>
                                    <p:cond delay="0"/>
                                  </p:stCondLst>
                                  <p:childTnLst>
                                    <p:set>
                                      <p:cBhvr>
                                        <p:cTn id="91" dur="1" fill="hold">
                                          <p:stCondLst>
                                            <p:cond delay="0"/>
                                          </p:stCondLst>
                                        </p:cTn>
                                        <p:tgtEl>
                                          <p:spTgt spid="89"/>
                                        </p:tgtEl>
                                        <p:attrNameLst>
                                          <p:attrName>style.visibility</p:attrName>
                                        </p:attrNameLst>
                                      </p:cBhvr>
                                      <p:to>
                                        <p:strVal val="visible"/>
                                      </p:to>
                                    </p:set>
                                    <p:animEffect transition="in" filter="wipe(left)">
                                      <p:cBhvr>
                                        <p:cTn id="92" dur="400"/>
                                        <p:tgtEl>
                                          <p:spTgt spid="89"/>
                                        </p:tgtEl>
                                      </p:cBhvr>
                                    </p:animEffect>
                                  </p:childTnLst>
                                </p:cTn>
                              </p:par>
                            </p:childTnLst>
                          </p:cTn>
                        </p:par>
                        <p:par>
                          <p:cTn id="93" fill="hold">
                            <p:stCondLst>
                              <p:cond delay="5000"/>
                            </p:stCondLst>
                            <p:childTnLst>
                              <p:par>
                                <p:cTn id="94" presetID="31" presetClass="entr" presetSubtype="0" fill="hold" grpId="0" nodeType="afterEffect">
                                  <p:stCondLst>
                                    <p:cond delay="0"/>
                                  </p:stCondLst>
                                  <p:childTnLst>
                                    <p:set>
                                      <p:cBhvr>
                                        <p:cTn id="95" dur="1" fill="hold">
                                          <p:stCondLst>
                                            <p:cond delay="0"/>
                                          </p:stCondLst>
                                        </p:cTn>
                                        <p:tgtEl>
                                          <p:spTgt spid="95"/>
                                        </p:tgtEl>
                                        <p:attrNameLst>
                                          <p:attrName>style.visibility</p:attrName>
                                        </p:attrNameLst>
                                      </p:cBhvr>
                                      <p:to>
                                        <p:strVal val="visible"/>
                                      </p:to>
                                    </p:set>
                                    <p:anim calcmode="lin" valueType="num">
                                      <p:cBhvr>
                                        <p:cTn id="96" dur="400" fill="hold"/>
                                        <p:tgtEl>
                                          <p:spTgt spid="95"/>
                                        </p:tgtEl>
                                        <p:attrNameLst>
                                          <p:attrName>ppt_w</p:attrName>
                                        </p:attrNameLst>
                                      </p:cBhvr>
                                      <p:tavLst>
                                        <p:tav tm="0">
                                          <p:val>
                                            <p:fltVal val="0"/>
                                          </p:val>
                                        </p:tav>
                                        <p:tav tm="100000">
                                          <p:val>
                                            <p:strVal val="#ppt_w"/>
                                          </p:val>
                                        </p:tav>
                                      </p:tavLst>
                                    </p:anim>
                                    <p:anim calcmode="lin" valueType="num">
                                      <p:cBhvr>
                                        <p:cTn id="97" dur="400" fill="hold"/>
                                        <p:tgtEl>
                                          <p:spTgt spid="95"/>
                                        </p:tgtEl>
                                        <p:attrNameLst>
                                          <p:attrName>ppt_h</p:attrName>
                                        </p:attrNameLst>
                                      </p:cBhvr>
                                      <p:tavLst>
                                        <p:tav tm="0">
                                          <p:val>
                                            <p:fltVal val="0"/>
                                          </p:val>
                                        </p:tav>
                                        <p:tav tm="100000">
                                          <p:val>
                                            <p:strVal val="#ppt_h"/>
                                          </p:val>
                                        </p:tav>
                                      </p:tavLst>
                                    </p:anim>
                                    <p:anim calcmode="lin" valueType="num">
                                      <p:cBhvr>
                                        <p:cTn id="98" dur="400" fill="hold"/>
                                        <p:tgtEl>
                                          <p:spTgt spid="95"/>
                                        </p:tgtEl>
                                        <p:attrNameLst>
                                          <p:attrName>style.rotation</p:attrName>
                                        </p:attrNameLst>
                                      </p:cBhvr>
                                      <p:tavLst>
                                        <p:tav tm="0">
                                          <p:val>
                                            <p:fltVal val="90"/>
                                          </p:val>
                                        </p:tav>
                                        <p:tav tm="100000">
                                          <p:val>
                                            <p:fltVal val="0"/>
                                          </p:val>
                                        </p:tav>
                                      </p:tavLst>
                                    </p:anim>
                                    <p:animEffect transition="in" filter="fade">
                                      <p:cBhvr>
                                        <p:cTn id="99" dur="400"/>
                                        <p:tgtEl>
                                          <p:spTgt spid="95"/>
                                        </p:tgtEl>
                                      </p:cBhvr>
                                    </p:animEffect>
                                  </p:childTnLst>
                                </p:cTn>
                              </p:par>
                            </p:childTnLst>
                          </p:cTn>
                        </p:par>
                        <p:par>
                          <p:cTn id="100" fill="hold">
                            <p:stCondLst>
                              <p:cond delay="5500"/>
                            </p:stCondLst>
                            <p:childTnLst>
                              <p:par>
                                <p:cTn id="101" presetID="22" presetClass="entr" presetSubtype="8" fill="hold" grpId="0" nodeType="afterEffect">
                                  <p:stCondLst>
                                    <p:cond delay="0"/>
                                  </p:stCondLst>
                                  <p:childTnLst>
                                    <p:set>
                                      <p:cBhvr>
                                        <p:cTn id="102" dur="1" fill="hold">
                                          <p:stCondLst>
                                            <p:cond delay="0"/>
                                          </p:stCondLst>
                                        </p:cTn>
                                        <p:tgtEl>
                                          <p:spTgt spid="90"/>
                                        </p:tgtEl>
                                        <p:attrNameLst>
                                          <p:attrName>style.visibility</p:attrName>
                                        </p:attrNameLst>
                                      </p:cBhvr>
                                      <p:to>
                                        <p:strVal val="visible"/>
                                      </p:to>
                                    </p:set>
                                    <p:animEffect transition="in" filter="wipe(left)">
                                      <p:cBhvr>
                                        <p:cTn id="103" dur="4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77" grpId="0" bldLvl="0" animBg="1"/>
      <p:bldP spid="78" grpId="0" bldLvl="0" animBg="1"/>
      <p:bldP spid="79" grpId="0" bldLvl="0" animBg="1"/>
      <p:bldP spid="80" grpId="0" bldLvl="0" animBg="1"/>
      <p:bldP spid="81" grpId="0" bldLvl="0" animBg="1"/>
      <p:bldP spid="82" grpId="0" bldLvl="0" animBg="1"/>
      <p:bldP spid="83" grpId="0" bldLvl="0" animBg="1"/>
      <p:bldP spid="84" grpId="0" bldLvl="0" animBg="1"/>
      <p:bldP spid="85" grpId="0" bldLvl="0" animBg="1"/>
      <p:bldP spid="86" grpId="0"/>
      <p:bldP spid="87" grpId="0"/>
      <p:bldP spid="88" grpId="0"/>
      <p:bldP spid="89" grpId="0"/>
      <p:bldP spid="90" grpId="0"/>
      <p:bldP spid="91" grpId="0"/>
      <p:bldP spid="92" grpId="0" bldLvl="0" animBg="1"/>
      <p:bldP spid="93" grpId="0"/>
      <p:bldP spid="94" grpId="0"/>
      <p:bldP spid="95" grpId="0"/>
      <p:bldP spid="59"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2" name="直接连接符 11"/>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
        <p:nvSpPr>
          <p:cNvPr id="14" name="文本框 13"/>
          <p:cNvSpPr txBox="1"/>
          <p:nvPr/>
        </p:nvSpPr>
        <p:spPr>
          <a:xfrm>
            <a:off x="4046220" y="1228725"/>
            <a:ext cx="7226300" cy="2399665"/>
          </a:xfrm>
          <a:prstGeom prst="rect">
            <a:avLst/>
          </a:prstGeom>
          <a:noFill/>
        </p:spPr>
        <p:txBody>
          <a:bodyPr wrap="square" rtlCol="0" anchor="t">
            <a:spAutoFit/>
          </a:bodyPr>
          <a:p>
            <a:pPr indent="0" fontAlgn="auto">
              <a:lnSpc>
                <a:spcPct val="150000"/>
              </a:lnSpc>
            </a:pPr>
            <a:r>
              <a:rPr lang="en-US" sz="2000" b="1" dirty="0">
                <a:latin typeface="微软雅黑" panose="020B0503020204020204" charset="-122"/>
                <a:ea typeface="微软雅黑" panose="020B0503020204020204" charset="-122"/>
                <a:sym typeface="+mn-ea"/>
              </a:rPr>
              <a:t>      </a:t>
            </a:r>
            <a:r>
              <a:rPr sz="2000" b="1" dirty="0">
                <a:latin typeface="微软雅黑" panose="020B0503020204020204" charset="-122"/>
                <a:ea typeface="微软雅黑" panose="020B0503020204020204" charset="-122"/>
                <a:sym typeface="+mn-ea"/>
              </a:rPr>
              <a:t>2</a:t>
            </a:r>
            <a:r>
              <a:rPr lang="zh-CN" sz="2000" b="1" dirty="0">
                <a:latin typeface="微软雅黑" panose="020B0503020204020204" charset="-122"/>
                <a:ea typeface="微软雅黑" panose="020B0503020204020204" charset="-122"/>
                <a:sym typeface="+mn-ea"/>
              </a:rPr>
              <a:t>、</a:t>
            </a:r>
            <a:r>
              <a:rPr sz="2000" b="1" dirty="0">
                <a:latin typeface="微软雅黑" panose="020B0503020204020204" charset="-122"/>
                <a:ea typeface="微软雅黑" panose="020B0503020204020204" charset="-122"/>
                <a:sym typeface="+mn-ea"/>
              </a:rPr>
              <a:t>金融行业发展历史可以分成以下哪几个阶段</a:t>
            </a:r>
            <a:r>
              <a:rPr lang="en-US" altLang="zh-CN" sz="2000" b="1" dirty="0">
                <a:latin typeface="微软雅黑" panose="020B0503020204020204" charset="-122"/>
                <a:ea typeface="微软雅黑" panose="020B0503020204020204" charset="-122"/>
                <a:sym typeface="+mn-ea"/>
              </a:rPr>
              <a:t>(      )</a:t>
            </a:r>
            <a:endParaRPr lang="en-US" altLang="zh-CN" sz="2000" b="1" dirty="0">
              <a:latin typeface="微软雅黑" panose="020B0503020204020204" charset="-122"/>
              <a:ea typeface="微软雅黑" panose="020B0503020204020204" charset="-122"/>
              <a:sym typeface="+mn-ea"/>
            </a:endParaRPr>
          </a:p>
          <a:p>
            <a:pPr indent="0" fontAlgn="auto">
              <a:lnSpc>
                <a:spcPct val="150000"/>
              </a:lnSpc>
            </a:pPr>
            <a:r>
              <a:rPr lang="en-US" sz="2000" dirty="0">
                <a:latin typeface="微软雅黑" panose="020B0503020204020204" charset="-122"/>
                <a:ea typeface="微软雅黑" panose="020B0503020204020204" charset="-122"/>
                <a:sym typeface="+mn-ea"/>
              </a:rPr>
              <a:t>      </a:t>
            </a:r>
            <a:r>
              <a:rPr sz="2000" dirty="0">
                <a:latin typeface="微软雅黑" panose="020B0503020204020204" charset="-122"/>
                <a:ea typeface="微软雅黑" panose="020B0503020204020204" charset="-122"/>
                <a:sym typeface="+mn-ea"/>
              </a:rPr>
              <a:t>A、1978年以前</a:t>
            </a:r>
            <a:endParaRPr sz="2000" dirty="0">
              <a:latin typeface="微软雅黑" panose="020B0503020204020204" charset="-122"/>
              <a:ea typeface="微软雅黑" panose="020B0503020204020204" charset="-122"/>
              <a:sym typeface="+mn-ea"/>
            </a:endParaRPr>
          </a:p>
          <a:p>
            <a:pPr indent="0" fontAlgn="auto">
              <a:lnSpc>
                <a:spcPct val="150000"/>
              </a:lnSpc>
            </a:pPr>
            <a:r>
              <a:rPr lang="en-US" sz="2000" dirty="0">
                <a:latin typeface="微软雅黑" panose="020B0503020204020204" charset="-122"/>
                <a:ea typeface="微软雅黑" panose="020B0503020204020204" charset="-122"/>
                <a:sym typeface="+mn-ea"/>
              </a:rPr>
              <a:t>      B</a:t>
            </a:r>
            <a:r>
              <a:rPr lang="zh-CN" altLang="en-US" sz="2000" dirty="0">
                <a:latin typeface="微软雅黑" panose="020B0503020204020204" charset="-122"/>
                <a:ea typeface="微软雅黑" panose="020B0503020204020204" charset="-122"/>
                <a:sym typeface="+mn-ea"/>
              </a:rPr>
              <a:t>、1978年-1992年</a:t>
            </a:r>
            <a:endParaRPr lang="zh-CN" altLang="en-US" sz="2000" dirty="0">
              <a:latin typeface="微软雅黑" panose="020B0503020204020204" charset="-122"/>
              <a:ea typeface="微软雅黑" panose="020B0503020204020204" charset="-122"/>
              <a:sym typeface="+mn-ea"/>
            </a:endParaRPr>
          </a:p>
          <a:p>
            <a:pPr indent="0" fontAlgn="auto">
              <a:lnSpc>
                <a:spcPct val="150000"/>
              </a:lnSpc>
            </a:pPr>
            <a:r>
              <a:rPr lang="en-US" altLang="zh-CN" sz="2000" dirty="0">
                <a:latin typeface="微软雅黑" panose="020B0503020204020204" charset="-122"/>
                <a:ea typeface="微软雅黑" panose="020B0503020204020204" charset="-122"/>
                <a:sym typeface="+mn-ea"/>
              </a:rPr>
              <a:t>      C</a:t>
            </a:r>
            <a:r>
              <a:rPr lang="zh-CN" altLang="en-US" sz="2000" dirty="0">
                <a:latin typeface="微软雅黑" panose="020B0503020204020204" charset="-122"/>
                <a:ea typeface="微软雅黑" panose="020B0503020204020204" charset="-122"/>
                <a:sym typeface="+mn-ea"/>
              </a:rPr>
              <a:t>、</a:t>
            </a:r>
            <a:r>
              <a:rPr lang="en-US" altLang="zh-CN" sz="2000" dirty="0">
                <a:latin typeface="微软雅黑" panose="020B0503020204020204" charset="-122"/>
                <a:ea typeface="微软雅黑" panose="020B0503020204020204" charset="-122"/>
                <a:sym typeface="+mn-ea"/>
              </a:rPr>
              <a:t>1992</a:t>
            </a:r>
            <a:r>
              <a:rPr lang="zh-CN" altLang="en-US" sz="2000" dirty="0">
                <a:latin typeface="微软雅黑" panose="020B0503020204020204" charset="-122"/>
                <a:ea typeface="微软雅黑" panose="020B0503020204020204" charset="-122"/>
                <a:sym typeface="+mn-ea"/>
              </a:rPr>
              <a:t>年</a:t>
            </a:r>
            <a:r>
              <a:rPr lang="en-US" altLang="zh-CN" sz="2000" dirty="0">
                <a:latin typeface="微软雅黑" panose="020B0503020204020204" charset="-122"/>
                <a:ea typeface="微软雅黑" panose="020B0503020204020204" charset="-122"/>
                <a:sym typeface="+mn-ea"/>
              </a:rPr>
              <a:t>-2012</a:t>
            </a:r>
            <a:r>
              <a:rPr lang="zh-CN" altLang="en-US" sz="2000" dirty="0">
                <a:latin typeface="微软雅黑" panose="020B0503020204020204" charset="-122"/>
                <a:ea typeface="微软雅黑" panose="020B0503020204020204" charset="-122"/>
                <a:sym typeface="+mn-ea"/>
              </a:rPr>
              <a:t>年</a:t>
            </a:r>
            <a:endParaRPr lang="zh-CN" altLang="en-US" sz="2000" dirty="0">
              <a:latin typeface="微软雅黑" panose="020B0503020204020204" charset="-122"/>
              <a:ea typeface="微软雅黑" panose="020B0503020204020204" charset="-122"/>
              <a:sym typeface="+mn-ea"/>
            </a:endParaRPr>
          </a:p>
          <a:p>
            <a:pPr indent="0" fontAlgn="auto">
              <a:lnSpc>
                <a:spcPct val="150000"/>
              </a:lnSpc>
            </a:pPr>
            <a:r>
              <a:rPr lang="en-US" altLang="zh-CN" sz="2000" dirty="0">
                <a:latin typeface="微软雅黑" panose="020B0503020204020204" charset="-122"/>
                <a:ea typeface="微软雅黑" panose="020B0503020204020204" charset="-122"/>
                <a:sym typeface="+mn-ea"/>
              </a:rPr>
              <a:t>      D</a:t>
            </a:r>
            <a:r>
              <a:rPr lang="zh-CN" altLang="en-US" sz="2000" dirty="0">
                <a:latin typeface="微软雅黑" panose="020B0503020204020204" charset="-122"/>
                <a:ea typeface="微软雅黑" panose="020B0503020204020204" charset="-122"/>
                <a:sym typeface="+mn-ea"/>
              </a:rPr>
              <a:t>、</a:t>
            </a:r>
            <a:r>
              <a:rPr lang="en-US" altLang="zh-CN" sz="2000" dirty="0">
                <a:latin typeface="微软雅黑" panose="020B0503020204020204" charset="-122"/>
                <a:ea typeface="微软雅黑" panose="020B0503020204020204" charset="-122"/>
                <a:sym typeface="+mn-ea"/>
              </a:rPr>
              <a:t>2012</a:t>
            </a:r>
            <a:r>
              <a:rPr lang="zh-CN" altLang="en-US" sz="2000" dirty="0">
                <a:latin typeface="微软雅黑" panose="020B0503020204020204" charset="-122"/>
                <a:ea typeface="微软雅黑" panose="020B0503020204020204" charset="-122"/>
                <a:sym typeface="+mn-ea"/>
              </a:rPr>
              <a:t>年</a:t>
            </a:r>
            <a:r>
              <a:rPr lang="en-US" altLang="zh-CN" sz="2000" dirty="0">
                <a:latin typeface="微软雅黑" panose="020B0503020204020204" charset="-122"/>
                <a:ea typeface="微软雅黑" panose="020B0503020204020204" charset="-122"/>
                <a:sym typeface="+mn-ea"/>
              </a:rPr>
              <a:t>-</a:t>
            </a:r>
            <a:r>
              <a:rPr lang="zh-CN" altLang="en-US" sz="2000" dirty="0">
                <a:latin typeface="微软雅黑" panose="020B0503020204020204" charset="-122"/>
                <a:ea typeface="微软雅黑" panose="020B0503020204020204" charset="-122"/>
                <a:sym typeface="+mn-ea"/>
              </a:rPr>
              <a:t>至今</a:t>
            </a:r>
            <a:endParaRPr lang="zh-CN" altLang="en-US" sz="2000" dirty="0">
              <a:latin typeface="微软雅黑" panose="020B0503020204020204" charset="-122"/>
              <a:ea typeface="微软雅黑" panose="020B0503020204020204" charset="-122"/>
              <a:sym typeface="+mn-ea"/>
            </a:endParaRPr>
          </a:p>
        </p:txBody>
      </p:sp>
      <p:sp>
        <p:nvSpPr>
          <p:cNvPr id="15" name="文本框 14"/>
          <p:cNvSpPr txBox="1"/>
          <p:nvPr/>
        </p:nvSpPr>
        <p:spPr>
          <a:xfrm>
            <a:off x="7988935" y="3332480"/>
            <a:ext cx="2562225" cy="460375"/>
          </a:xfrm>
          <a:prstGeom prst="rect">
            <a:avLst/>
          </a:prstGeom>
          <a:noFill/>
        </p:spPr>
        <p:txBody>
          <a:bodyPr wrap="square" rtlCol="0">
            <a:spAutoFit/>
            <a:scene3d>
              <a:camera prst="orthographicFront"/>
              <a:lightRig rig="threePt" dir="t"/>
            </a:scene3d>
          </a:bodyPr>
          <a:p>
            <a:r>
              <a:rPr lang="zh-CN" altLang="en-US"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答案</a:t>
            </a:r>
            <a:r>
              <a:rPr lang="en-US" altLang="zh-CN"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:BCD</a:t>
            </a:r>
            <a:endParaRPr lang="en-US" altLang="zh-CN"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pic>
        <p:nvPicPr>
          <p:cNvPr id="2" name="图片 1" descr="2"/>
          <p:cNvPicPr>
            <a:picLocks noChangeAspect="1"/>
          </p:cNvPicPr>
          <p:nvPr/>
        </p:nvPicPr>
        <p:blipFill>
          <a:blip r:embed="rId1"/>
          <a:stretch>
            <a:fillRect/>
          </a:stretch>
        </p:blipFill>
        <p:spPr>
          <a:xfrm>
            <a:off x="780415" y="1122045"/>
            <a:ext cx="1207400" cy="2210400"/>
          </a:xfrm>
          <a:prstGeom prst="rect">
            <a:avLst/>
          </a:prstGeom>
        </p:spPr>
      </p:pic>
      <p:sp>
        <p:nvSpPr>
          <p:cNvPr id="6" name="圆角矩形 5"/>
          <p:cNvSpPr/>
          <p:nvPr/>
        </p:nvSpPr>
        <p:spPr>
          <a:xfrm flipH="1">
            <a:off x="1677670" y="434975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三</a:t>
            </a:r>
            <a:endParaRPr lang="zh-CN" altLang="en-US" sz="3200">
              <a:solidFill>
                <a:srgbClr val="526573"/>
              </a:solidFill>
              <a:latin typeface="微软雅黑" panose="020B0503020204020204" charset="-122"/>
              <a:ea typeface="微软雅黑" panose="020B0503020204020204" charset="-122"/>
            </a:endParaRPr>
          </a:p>
        </p:txBody>
      </p:sp>
      <p:grpSp>
        <p:nvGrpSpPr>
          <p:cNvPr id="8" name="组合 7"/>
          <p:cNvGrpSpPr/>
          <p:nvPr/>
        </p:nvGrpSpPr>
        <p:grpSpPr>
          <a:xfrm>
            <a:off x="1468755" y="4317365"/>
            <a:ext cx="1278890" cy="1451610"/>
            <a:chOff x="8534" y="3458"/>
            <a:chExt cx="2131" cy="2418"/>
          </a:xfrm>
          <a:solidFill>
            <a:schemeClr val="accent2">
              <a:lumMod val="20000"/>
              <a:lumOff val="80000"/>
            </a:schemeClr>
          </a:solidFill>
        </p:grpSpPr>
        <p:sp>
          <p:nvSpPr>
            <p:cNvPr id="9" name="圆角矩形 8"/>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4" name="圆角矩形 3"/>
          <p:cNvSpPr/>
          <p:nvPr/>
        </p:nvSpPr>
        <p:spPr>
          <a:xfrm flipH="1">
            <a:off x="3234690" y="434975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六</a:t>
            </a:r>
            <a:endParaRPr lang="zh-CN" altLang="en-US" sz="3200">
              <a:solidFill>
                <a:srgbClr val="526573"/>
              </a:solidFill>
              <a:latin typeface="微软雅黑" panose="020B0503020204020204" charset="-122"/>
              <a:ea typeface="微软雅黑" panose="020B0503020204020204" charset="-122"/>
            </a:endParaRPr>
          </a:p>
        </p:txBody>
      </p:sp>
      <p:grpSp>
        <p:nvGrpSpPr>
          <p:cNvPr id="5" name="组合 4"/>
          <p:cNvGrpSpPr/>
          <p:nvPr/>
        </p:nvGrpSpPr>
        <p:grpSpPr>
          <a:xfrm>
            <a:off x="3025775" y="4387215"/>
            <a:ext cx="1278890" cy="1451610"/>
            <a:chOff x="8534" y="3458"/>
            <a:chExt cx="2131" cy="2418"/>
          </a:xfrm>
          <a:solidFill>
            <a:schemeClr val="accent2">
              <a:lumMod val="20000"/>
              <a:lumOff val="80000"/>
            </a:schemeClr>
          </a:solidFill>
        </p:grpSpPr>
        <p:sp>
          <p:nvSpPr>
            <p:cNvPr id="7" name="圆角矩形 6"/>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6" name="圆角矩形 15"/>
          <p:cNvSpPr/>
          <p:nvPr/>
        </p:nvSpPr>
        <p:spPr>
          <a:xfrm flipH="1">
            <a:off x="4791710" y="4391025"/>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二</a:t>
            </a:r>
            <a:endParaRPr lang="zh-CN" altLang="en-US" sz="3200">
              <a:solidFill>
                <a:srgbClr val="526573"/>
              </a:solidFill>
              <a:latin typeface="微软雅黑" panose="020B0503020204020204" charset="-122"/>
              <a:ea typeface="微软雅黑" panose="020B0503020204020204" charset="-122"/>
            </a:endParaRPr>
          </a:p>
        </p:txBody>
      </p:sp>
      <p:grpSp>
        <p:nvGrpSpPr>
          <p:cNvPr id="19" name="组合 18"/>
          <p:cNvGrpSpPr/>
          <p:nvPr/>
        </p:nvGrpSpPr>
        <p:grpSpPr>
          <a:xfrm>
            <a:off x="4582795" y="4392295"/>
            <a:ext cx="1278890" cy="1451610"/>
            <a:chOff x="8534" y="3458"/>
            <a:chExt cx="2131" cy="2418"/>
          </a:xfrm>
          <a:solidFill>
            <a:schemeClr val="accent2">
              <a:lumMod val="20000"/>
              <a:lumOff val="80000"/>
            </a:schemeClr>
          </a:solidFill>
        </p:grpSpPr>
        <p:sp>
          <p:nvSpPr>
            <p:cNvPr id="20" name="圆角矩形 19"/>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29" name="圆角矩形 28"/>
          <p:cNvSpPr/>
          <p:nvPr/>
        </p:nvSpPr>
        <p:spPr>
          <a:xfrm flipH="1">
            <a:off x="6273800" y="440563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四</a:t>
            </a:r>
            <a:endParaRPr lang="zh-CN" altLang="en-US" sz="3200">
              <a:solidFill>
                <a:srgbClr val="526573"/>
              </a:solidFill>
              <a:latin typeface="微软雅黑" panose="020B0503020204020204" charset="-122"/>
              <a:ea typeface="微软雅黑" panose="020B0503020204020204" charset="-122"/>
            </a:endParaRPr>
          </a:p>
        </p:txBody>
      </p:sp>
      <p:grpSp>
        <p:nvGrpSpPr>
          <p:cNvPr id="30" name="组合 29"/>
          <p:cNvGrpSpPr/>
          <p:nvPr/>
        </p:nvGrpSpPr>
        <p:grpSpPr>
          <a:xfrm>
            <a:off x="6061710" y="4387215"/>
            <a:ext cx="1278890" cy="1451610"/>
            <a:chOff x="8534" y="3458"/>
            <a:chExt cx="2131" cy="2418"/>
          </a:xfrm>
          <a:solidFill>
            <a:schemeClr val="accent2">
              <a:lumMod val="20000"/>
              <a:lumOff val="80000"/>
            </a:schemeClr>
          </a:solidFill>
        </p:grpSpPr>
        <p:sp>
          <p:nvSpPr>
            <p:cNvPr id="31" name="圆角矩形 30"/>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2" name="图片 31"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33" name="圆角矩形 32"/>
          <p:cNvSpPr/>
          <p:nvPr/>
        </p:nvSpPr>
        <p:spPr>
          <a:xfrm flipH="1">
            <a:off x="7830820" y="440563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五</a:t>
            </a:r>
            <a:endParaRPr lang="zh-CN" altLang="en-US" sz="3200">
              <a:solidFill>
                <a:srgbClr val="526573"/>
              </a:solidFill>
              <a:latin typeface="微软雅黑" panose="020B0503020204020204" charset="-122"/>
              <a:ea typeface="微软雅黑" panose="020B0503020204020204" charset="-122"/>
            </a:endParaRPr>
          </a:p>
        </p:txBody>
      </p:sp>
      <p:grpSp>
        <p:nvGrpSpPr>
          <p:cNvPr id="34" name="组合 33"/>
          <p:cNvGrpSpPr/>
          <p:nvPr/>
        </p:nvGrpSpPr>
        <p:grpSpPr>
          <a:xfrm>
            <a:off x="7620000" y="4392295"/>
            <a:ext cx="1278890" cy="1451610"/>
            <a:chOff x="8534" y="3458"/>
            <a:chExt cx="2131" cy="2418"/>
          </a:xfrm>
          <a:solidFill>
            <a:schemeClr val="accent2">
              <a:lumMod val="20000"/>
              <a:lumOff val="80000"/>
            </a:schemeClr>
          </a:solidFill>
        </p:grpSpPr>
        <p:sp>
          <p:nvSpPr>
            <p:cNvPr id="35" name="圆角矩形 34"/>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6" name="图片 35"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52" name="圆角矩形 51"/>
          <p:cNvSpPr/>
          <p:nvPr/>
        </p:nvSpPr>
        <p:spPr>
          <a:xfrm flipH="1">
            <a:off x="9387840" y="4446905"/>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一</a:t>
            </a:r>
            <a:endParaRPr lang="zh-CN" altLang="en-US" sz="3200">
              <a:solidFill>
                <a:srgbClr val="526573"/>
              </a:solidFill>
              <a:latin typeface="微软雅黑" panose="020B0503020204020204" charset="-122"/>
              <a:ea typeface="微软雅黑" panose="020B0503020204020204" charset="-122"/>
            </a:endParaRPr>
          </a:p>
        </p:txBody>
      </p:sp>
      <p:grpSp>
        <p:nvGrpSpPr>
          <p:cNvPr id="53" name="组合 52"/>
          <p:cNvGrpSpPr/>
          <p:nvPr/>
        </p:nvGrpSpPr>
        <p:grpSpPr>
          <a:xfrm>
            <a:off x="9178925" y="4448175"/>
            <a:ext cx="1278890" cy="1451610"/>
            <a:chOff x="8534" y="3458"/>
            <a:chExt cx="2131" cy="2418"/>
          </a:xfrm>
          <a:solidFill>
            <a:schemeClr val="accent2">
              <a:lumMod val="20000"/>
              <a:lumOff val="80000"/>
            </a:schemeClr>
          </a:solidFill>
        </p:grpSpPr>
        <p:sp>
          <p:nvSpPr>
            <p:cNvPr id="54" name="圆角矩形 53"/>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8" name="矩形 17"/>
          <p:cNvSpPr/>
          <p:nvPr/>
        </p:nvSpPr>
        <p:spPr>
          <a:xfrm>
            <a:off x="665893" y="252600"/>
            <a:ext cx="1605280" cy="521970"/>
          </a:xfrm>
          <a:prstGeom prst="rect">
            <a:avLst/>
          </a:prstGeom>
        </p:spPr>
        <p:txBody>
          <a:bodyPr wrap="none">
            <a:spAutoFit/>
          </a:bodyPr>
          <a:p>
            <a:pPr lvl="0" algn="ctr"/>
            <a:r>
              <a:rPr lang="zh-CN" altLang="en-US" sz="2800" dirty="0">
                <a:solidFill>
                  <a:schemeClr val="accent2"/>
                </a:solidFill>
                <a:latin typeface="微软雅黑" panose="020B0503020204020204" charset="-122"/>
                <a:ea typeface="微软雅黑" panose="020B0503020204020204" charset="-122"/>
                <a:sym typeface="+mn-ea"/>
              </a:rPr>
              <a:t>互动</a:t>
            </a:r>
            <a:r>
              <a:rPr lang="zh-CN" altLang="en-US" sz="2800" dirty="0">
                <a:solidFill>
                  <a:schemeClr val="accent2"/>
                </a:solidFill>
                <a:latin typeface="微软雅黑" panose="020B0503020204020204" charset="-122"/>
                <a:ea typeface="微软雅黑" panose="020B0503020204020204" charset="-122"/>
                <a:cs typeface="微软雅黑" panose="020B0503020204020204" charset="-122"/>
                <a:sym typeface="+mn-lt"/>
              </a:rPr>
              <a:t>交流</a:t>
            </a:r>
            <a:endParaRPr lang="zh-CN" altLang="en-US" sz="2800" dirty="0">
              <a:solidFill>
                <a:schemeClr val="accent2"/>
              </a:solidFill>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indefinite" fill="hold">
                                          <p:stCondLst>
                                            <p:cond delay="0"/>
                                          </p:stCondLst>
                                        </p:cTn>
                                        <p:tgtEl>
                                          <p:spTgt spid="14"/>
                                        </p:tgtEl>
                                        <p:attrNameLst>
                                          <p:attrName>style.visibility</p:attrName>
                                        </p:attrNameLst>
                                      </p:cBhvr>
                                      <p:to>
                                        <p:strVal val="visible"/>
                                      </p:to>
                                    </p:set>
                                    <p:animEffect transition="in" filter="strips(downLeft)">
                                      <p:cBhvr>
                                        <p:cTn id="7" dur="indefinite"/>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000" fill="hold">
                                          <p:stCondLst>
                                            <p:cond delay="0"/>
                                          </p:stCondLst>
                                        </p:cTn>
                                        <p:tgtEl>
                                          <p:spTgt spid="15"/>
                                        </p:tgtEl>
                                        <p:attrNameLst>
                                          <p:attrName>style.visibility</p:attrName>
                                        </p:attrNameLst>
                                      </p:cBhvr>
                                      <p:to>
                                        <p:strVal val="visible"/>
                                      </p:to>
                                    </p:set>
                                    <p:animEffect transition="in" filter="plus(in)">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7" presetClass="exit" presetSubtype="10"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strVal val="ppt_h"/>
                                          </p:val>
                                        </p:tav>
                                      </p:tavLst>
                                    </p:anim>
                                    <p:set>
                                      <p:cBhvr>
                                        <p:cTn id="19" dur="1" fill="hold">
                                          <p:stCondLst>
                                            <p:cond delay="499"/>
                                          </p:stCondLst>
                                        </p:cTn>
                                        <p:tgtEl>
                                          <p:spTgt spid="8"/>
                                        </p:tgtEl>
                                        <p:attrNameLst>
                                          <p:attrName>style.visibility</p:attrName>
                                        </p:attrNameLst>
                                      </p:cBhvr>
                                      <p:to>
                                        <p:strVal val="hidden"/>
                                      </p:to>
                                    </p:set>
                                  </p:childTnLst>
                                </p:cTn>
                              </p:par>
                            </p:childTnLst>
                          </p:cTn>
                        </p:par>
                        <p:par>
                          <p:cTn id="20" fill="hold">
                            <p:stCondLst>
                              <p:cond delay="500"/>
                            </p:stCondLst>
                            <p:childTnLst>
                              <p:par>
                                <p:cTn id="21" presetID="17"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7" presetClass="exit" presetSubtype="10" fill="hold" nodeType="click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strVal val="ppt_h"/>
                                          </p:val>
                                        </p:tav>
                                      </p:tavLst>
                                    </p:anim>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500"/>
                            </p:stCondLst>
                            <p:childTnLst>
                              <p:par>
                                <p:cTn id="33" presetID="17" presetClass="entr" presetSubtype="1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7" presetClass="exit" presetSubtype="10" fill="hold" nodeType="clickEffect">
                                  <p:stCondLst>
                                    <p:cond delay="0"/>
                                  </p:stCondLst>
                                  <p:childTnLst>
                                    <p:anim calcmode="lin" valueType="num">
                                      <p:cBhvr>
                                        <p:cTn id="41" dur="500"/>
                                        <p:tgtEl>
                                          <p:spTgt spid="19"/>
                                        </p:tgtEl>
                                        <p:attrNameLst>
                                          <p:attrName>ppt_w</p:attrName>
                                        </p:attrNameLst>
                                      </p:cBhvr>
                                      <p:tavLst>
                                        <p:tav tm="0">
                                          <p:val>
                                            <p:strVal val="ppt_w"/>
                                          </p:val>
                                        </p:tav>
                                        <p:tav tm="100000">
                                          <p:val>
                                            <p:fltVal val="0"/>
                                          </p:val>
                                        </p:tav>
                                      </p:tavLst>
                                    </p:anim>
                                    <p:anim calcmode="lin" valueType="num">
                                      <p:cBhvr>
                                        <p:cTn id="42" dur="500"/>
                                        <p:tgtEl>
                                          <p:spTgt spid="19"/>
                                        </p:tgtEl>
                                        <p:attrNameLst>
                                          <p:attrName>ppt_h</p:attrName>
                                        </p:attrNameLst>
                                      </p:cBhvr>
                                      <p:tavLst>
                                        <p:tav tm="0">
                                          <p:val>
                                            <p:strVal val="ppt_h"/>
                                          </p:val>
                                        </p:tav>
                                        <p:tav tm="100000">
                                          <p:val>
                                            <p:strVal val="ppt_h"/>
                                          </p:val>
                                        </p:tav>
                                      </p:tavLst>
                                    </p:anim>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500"/>
                            </p:stCondLst>
                            <p:childTnLst>
                              <p:par>
                                <p:cTn id="45" presetID="17" presetClass="entr" presetSubtype="1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7" presetClass="exit" presetSubtype="10" fill="hold" nodeType="clickEffect">
                                  <p:stCondLst>
                                    <p:cond delay="0"/>
                                  </p:stCondLst>
                                  <p:childTnLst>
                                    <p:anim calcmode="lin" valueType="num">
                                      <p:cBhvr>
                                        <p:cTn id="53" dur="500"/>
                                        <p:tgtEl>
                                          <p:spTgt spid="30"/>
                                        </p:tgtEl>
                                        <p:attrNameLst>
                                          <p:attrName>ppt_w</p:attrName>
                                        </p:attrNameLst>
                                      </p:cBhvr>
                                      <p:tavLst>
                                        <p:tav tm="0">
                                          <p:val>
                                            <p:strVal val="ppt_w"/>
                                          </p:val>
                                        </p:tav>
                                        <p:tav tm="100000">
                                          <p:val>
                                            <p:fltVal val="0"/>
                                          </p:val>
                                        </p:tav>
                                      </p:tavLst>
                                    </p:anim>
                                    <p:anim calcmode="lin" valueType="num">
                                      <p:cBhvr>
                                        <p:cTn id="54" dur="500"/>
                                        <p:tgtEl>
                                          <p:spTgt spid="30"/>
                                        </p:tgtEl>
                                        <p:attrNameLst>
                                          <p:attrName>ppt_h</p:attrName>
                                        </p:attrNameLst>
                                      </p:cBhvr>
                                      <p:tavLst>
                                        <p:tav tm="0">
                                          <p:val>
                                            <p:strVal val="ppt_h"/>
                                          </p:val>
                                        </p:tav>
                                        <p:tav tm="100000">
                                          <p:val>
                                            <p:strVal val="ppt_h"/>
                                          </p:val>
                                        </p:tav>
                                      </p:tavLst>
                                    </p:anim>
                                    <p:set>
                                      <p:cBhvr>
                                        <p:cTn id="55" dur="1" fill="hold">
                                          <p:stCondLst>
                                            <p:cond delay="499"/>
                                          </p:stCondLst>
                                        </p:cTn>
                                        <p:tgtEl>
                                          <p:spTgt spid="30"/>
                                        </p:tgtEl>
                                        <p:attrNameLst>
                                          <p:attrName>style.visibility</p:attrName>
                                        </p:attrNameLst>
                                      </p:cBhvr>
                                      <p:to>
                                        <p:strVal val="hidden"/>
                                      </p:to>
                                    </p:set>
                                  </p:childTnLst>
                                </p:cTn>
                              </p:par>
                            </p:childTnLst>
                          </p:cTn>
                        </p:par>
                        <p:par>
                          <p:cTn id="56" fill="hold">
                            <p:stCondLst>
                              <p:cond delay="500"/>
                            </p:stCondLst>
                            <p:childTnLst>
                              <p:par>
                                <p:cTn id="57" presetID="17" presetClass="entr" presetSubtype="1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fltVal val="0"/>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0"/>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17" presetClass="exit" presetSubtype="10" fill="hold" nodeType="clickEffect">
                                  <p:stCondLst>
                                    <p:cond delay="0"/>
                                  </p:stCondLst>
                                  <p:childTnLst>
                                    <p:anim calcmode="lin" valueType="num">
                                      <p:cBhvr>
                                        <p:cTn id="65" dur="500"/>
                                        <p:tgtEl>
                                          <p:spTgt spid="34"/>
                                        </p:tgtEl>
                                        <p:attrNameLst>
                                          <p:attrName>ppt_w</p:attrName>
                                        </p:attrNameLst>
                                      </p:cBhvr>
                                      <p:tavLst>
                                        <p:tav tm="0">
                                          <p:val>
                                            <p:strVal val="ppt_w"/>
                                          </p:val>
                                        </p:tav>
                                        <p:tav tm="100000">
                                          <p:val>
                                            <p:fltVal val="0"/>
                                          </p:val>
                                        </p:tav>
                                      </p:tavLst>
                                    </p:anim>
                                    <p:anim calcmode="lin" valueType="num">
                                      <p:cBhvr>
                                        <p:cTn id="66" dur="500"/>
                                        <p:tgtEl>
                                          <p:spTgt spid="34"/>
                                        </p:tgtEl>
                                        <p:attrNameLst>
                                          <p:attrName>ppt_h</p:attrName>
                                        </p:attrNameLst>
                                      </p:cBhvr>
                                      <p:tavLst>
                                        <p:tav tm="0">
                                          <p:val>
                                            <p:strVal val="ppt_h"/>
                                          </p:val>
                                        </p:tav>
                                        <p:tav tm="100000">
                                          <p:val>
                                            <p:strVal val="ppt_h"/>
                                          </p:val>
                                        </p:tav>
                                      </p:tavLst>
                                    </p:anim>
                                    <p:set>
                                      <p:cBhvr>
                                        <p:cTn id="67" dur="1" fill="hold">
                                          <p:stCondLst>
                                            <p:cond delay="499"/>
                                          </p:stCondLst>
                                        </p:cTn>
                                        <p:tgtEl>
                                          <p:spTgt spid="34"/>
                                        </p:tgtEl>
                                        <p:attrNameLst>
                                          <p:attrName>style.visibility</p:attrName>
                                        </p:attrNameLst>
                                      </p:cBhvr>
                                      <p:to>
                                        <p:strVal val="hidden"/>
                                      </p:to>
                                    </p:set>
                                  </p:childTnLst>
                                </p:cTn>
                              </p:par>
                            </p:childTnLst>
                          </p:cTn>
                        </p:par>
                        <p:par>
                          <p:cTn id="68" fill="hold">
                            <p:stCondLst>
                              <p:cond delay="500"/>
                            </p:stCondLst>
                            <p:childTnLst>
                              <p:par>
                                <p:cTn id="69" presetID="17" presetClass="entr" presetSubtype="10"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p:cTn id="71" dur="500" fill="hold"/>
                                        <p:tgtEl>
                                          <p:spTgt spid="33"/>
                                        </p:tgtEl>
                                        <p:attrNameLst>
                                          <p:attrName>ppt_w</p:attrName>
                                        </p:attrNameLst>
                                      </p:cBhvr>
                                      <p:tavLst>
                                        <p:tav tm="0">
                                          <p:val>
                                            <p:fltVal val="0"/>
                                          </p:val>
                                        </p:tav>
                                        <p:tav tm="100000">
                                          <p:val>
                                            <p:strVal val="#ppt_w"/>
                                          </p:val>
                                        </p:tav>
                                      </p:tavLst>
                                    </p:anim>
                                    <p:anim calcmode="lin" valueType="num">
                                      <p:cBhvr>
                                        <p:cTn id="72"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73" restart="whenNotActive" fill="hold" evtFilter="cancelBubble" nodeType="interactiveSeq">
                <p:stCondLst>
                  <p:cond evt="onClick" delay="0">
                    <p:tgtEl>
                      <p:spTgt spid="53"/>
                    </p:tgtEl>
                  </p:cond>
                </p:stCondLst>
                <p:endSync evt="end" delay="0">
                  <p:rtn val="all"/>
                </p:endSync>
                <p:childTnLst>
                  <p:par>
                    <p:cTn id="74" fill="hold">
                      <p:stCondLst>
                        <p:cond delay="0"/>
                      </p:stCondLst>
                      <p:childTnLst>
                        <p:par>
                          <p:cTn id="75" fill="hold">
                            <p:stCondLst>
                              <p:cond delay="0"/>
                            </p:stCondLst>
                            <p:childTnLst>
                              <p:par>
                                <p:cTn id="76" presetID="17" presetClass="exit" presetSubtype="10" fill="hold" nodeType="clickEffect">
                                  <p:stCondLst>
                                    <p:cond delay="0"/>
                                  </p:stCondLst>
                                  <p:childTnLst>
                                    <p:anim calcmode="lin" valueType="num">
                                      <p:cBhvr>
                                        <p:cTn id="77" dur="500"/>
                                        <p:tgtEl>
                                          <p:spTgt spid="53"/>
                                        </p:tgtEl>
                                        <p:attrNameLst>
                                          <p:attrName>ppt_w</p:attrName>
                                        </p:attrNameLst>
                                      </p:cBhvr>
                                      <p:tavLst>
                                        <p:tav tm="0">
                                          <p:val>
                                            <p:strVal val="ppt_w"/>
                                          </p:val>
                                        </p:tav>
                                        <p:tav tm="100000">
                                          <p:val>
                                            <p:fltVal val="0"/>
                                          </p:val>
                                        </p:tav>
                                      </p:tavLst>
                                    </p:anim>
                                    <p:anim calcmode="lin" valueType="num">
                                      <p:cBhvr>
                                        <p:cTn id="78" dur="500"/>
                                        <p:tgtEl>
                                          <p:spTgt spid="53"/>
                                        </p:tgtEl>
                                        <p:attrNameLst>
                                          <p:attrName>ppt_h</p:attrName>
                                        </p:attrNameLst>
                                      </p:cBhvr>
                                      <p:tavLst>
                                        <p:tav tm="0">
                                          <p:val>
                                            <p:strVal val="ppt_h"/>
                                          </p:val>
                                        </p:tav>
                                        <p:tav tm="100000">
                                          <p:val>
                                            <p:strVal val="ppt_h"/>
                                          </p:val>
                                        </p:tav>
                                      </p:tavLst>
                                    </p:anim>
                                    <p:set>
                                      <p:cBhvr>
                                        <p:cTn id="79" dur="1" fill="hold">
                                          <p:stCondLst>
                                            <p:cond delay="499"/>
                                          </p:stCondLst>
                                        </p:cTn>
                                        <p:tgtEl>
                                          <p:spTgt spid="53"/>
                                        </p:tgtEl>
                                        <p:attrNameLst>
                                          <p:attrName>style.visibility</p:attrName>
                                        </p:attrNameLst>
                                      </p:cBhvr>
                                      <p:to>
                                        <p:strVal val="hidden"/>
                                      </p:to>
                                    </p:set>
                                  </p:childTnLst>
                                </p:cTn>
                              </p:par>
                            </p:childTnLst>
                          </p:cTn>
                        </p:par>
                        <p:par>
                          <p:cTn id="80" fill="hold">
                            <p:stCondLst>
                              <p:cond delay="500"/>
                            </p:stCondLst>
                            <p:childTnLst>
                              <p:par>
                                <p:cTn id="81" presetID="17" presetClass="entr" presetSubtype="10" fill="hold" grpId="0" nodeType="afterEffect">
                                  <p:stCondLst>
                                    <p:cond delay="0"/>
                                  </p:stCondLst>
                                  <p:childTnLst>
                                    <p:set>
                                      <p:cBhvr>
                                        <p:cTn id="82" dur="1" fill="hold">
                                          <p:stCondLst>
                                            <p:cond delay="0"/>
                                          </p:stCondLst>
                                        </p:cTn>
                                        <p:tgtEl>
                                          <p:spTgt spid="52"/>
                                        </p:tgtEl>
                                        <p:attrNameLst>
                                          <p:attrName>style.visibility</p:attrName>
                                        </p:attrNameLst>
                                      </p:cBhvr>
                                      <p:to>
                                        <p:strVal val="visible"/>
                                      </p:to>
                                    </p:set>
                                    <p:anim calcmode="lin" valueType="num">
                                      <p:cBhvr>
                                        <p:cTn id="83" dur="500" fill="hold"/>
                                        <p:tgtEl>
                                          <p:spTgt spid="52"/>
                                        </p:tgtEl>
                                        <p:attrNameLst>
                                          <p:attrName>ppt_w</p:attrName>
                                        </p:attrNameLst>
                                      </p:cBhvr>
                                      <p:tavLst>
                                        <p:tav tm="0">
                                          <p:val>
                                            <p:fltVal val="0"/>
                                          </p:val>
                                        </p:tav>
                                        <p:tav tm="100000">
                                          <p:val>
                                            <p:strVal val="#ppt_w"/>
                                          </p:val>
                                        </p:tav>
                                      </p:tavLst>
                                    </p:anim>
                                    <p:anim calcmode="lin" valueType="num">
                                      <p:cBhvr>
                                        <p:cTn id="84" dur="5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3"/>
                  </p:tgtEl>
                </p:cond>
              </p:nextCondLst>
            </p:seq>
          </p:childTnLst>
        </p:cTn>
      </p:par>
    </p:tnLst>
    <p:bldLst>
      <p:bldP spid="14" grpId="0"/>
      <p:bldP spid="14" grpId="1"/>
      <p:bldP spid="15" grpId="0"/>
      <p:bldP spid="15" grpId="1"/>
      <p:bldP spid="6" grpId="0" bldLvl="0" animBg="1"/>
      <p:bldP spid="4" grpId="0" bldLvl="0" animBg="1"/>
      <p:bldP spid="16" grpId="0" bldLvl="0" animBg="1"/>
      <p:bldP spid="29" grpId="0" bldLvl="0" animBg="1"/>
      <p:bldP spid="33" grpId="0" bldLvl="0" animBg="1"/>
      <p:bldP spid="5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 name="直接连接符 3"/>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
        <p:nvSpPr>
          <p:cNvPr id="8" name="文本框 7"/>
          <p:cNvSpPr txBox="1"/>
          <p:nvPr/>
        </p:nvSpPr>
        <p:spPr>
          <a:xfrm>
            <a:off x="3970655" y="1050925"/>
            <a:ext cx="5674995" cy="2399665"/>
          </a:xfrm>
          <a:prstGeom prst="rect">
            <a:avLst/>
          </a:prstGeom>
          <a:noFill/>
        </p:spPr>
        <p:txBody>
          <a:bodyPr wrap="square" rtlCol="0" anchor="t">
            <a:spAutoFit/>
          </a:bodyPr>
          <a:p>
            <a:pPr indent="0" fontAlgn="auto">
              <a:lnSpc>
                <a:spcPct val="150000"/>
              </a:lnSpc>
            </a:pPr>
            <a:r>
              <a:rPr sz="2000" b="1" dirty="0">
                <a:latin typeface="微软雅黑" panose="020B0503020204020204" charset="-122"/>
                <a:ea typeface="微软雅黑" panose="020B0503020204020204" charset="-122"/>
                <a:sym typeface="+mn-ea"/>
              </a:rPr>
              <a:t>3</a:t>
            </a:r>
            <a:r>
              <a:rPr lang="zh-CN" sz="2000" b="1" dirty="0">
                <a:latin typeface="微软雅黑" panose="020B0503020204020204" charset="-122"/>
                <a:ea typeface="微软雅黑" panose="020B0503020204020204" charset="-122"/>
                <a:sym typeface="+mn-ea"/>
              </a:rPr>
              <a:t>、上海证券交易所是在哪一年成立的</a:t>
            </a:r>
            <a:r>
              <a:rPr sz="2000" b="1" dirty="0">
                <a:latin typeface="微软雅黑" panose="020B0503020204020204" charset="-122"/>
                <a:ea typeface="微软雅黑" panose="020B0503020204020204" charset="-122"/>
                <a:sym typeface="+mn-ea"/>
              </a:rPr>
              <a:t>？</a:t>
            </a:r>
            <a:r>
              <a:rPr lang="en-US" altLang="zh-CN" sz="2000" b="1" dirty="0">
                <a:latin typeface="微软雅黑" panose="020B0503020204020204" charset="-122"/>
                <a:ea typeface="微软雅黑" panose="020B0503020204020204" charset="-122"/>
                <a:sym typeface="+mn-ea"/>
              </a:rPr>
              <a:t>(      )</a:t>
            </a:r>
            <a:endParaRPr sz="2000" b="1"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A</a:t>
            </a:r>
            <a:r>
              <a:rPr lang="zh-CN" sz="2000" dirty="0">
                <a:latin typeface="微软雅黑" panose="020B0503020204020204" charset="-122"/>
                <a:ea typeface="微软雅黑" panose="020B0503020204020204" charset="-122"/>
                <a:sym typeface="+mn-ea"/>
              </a:rPr>
              <a:t>、</a:t>
            </a:r>
            <a:r>
              <a:rPr lang="en-US" altLang="zh-CN" sz="2000" dirty="0">
                <a:latin typeface="微软雅黑" panose="020B0503020204020204" charset="-122"/>
                <a:ea typeface="微软雅黑" panose="020B0503020204020204" charset="-122"/>
                <a:sym typeface="+mn-ea"/>
              </a:rPr>
              <a:t>1990</a:t>
            </a:r>
            <a:r>
              <a:rPr lang="zh-CN" altLang="en-US" sz="2000" dirty="0">
                <a:latin typeface="微软雅黑" panose="020B0503020204020204" charset="-122"/>
                <a:ea typeface="微软雅黑" panose="020B0503020204020204" charset="-122"/>
                <a:sym typeface="+mn-ea"/>
              </a:rPr>
              <a:t>年</a:t>
            </a:r>
            <a:endParaRPr lang="zh-CN" sz="2000"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B</a:t>
            </a:r>
            <a:r>
              <a:rPr lang="zh-CN" sz="2000" dirty="0">
                <a:latin typeface="微软雅黑" panose="020B0503020204020204" charset="-122"/>
                <a:ea typeface="微软雅黑" panose="020B0503020204020204" charset="-122"/>
                <a:sym typeface="+mn-ea"/>
              </a:rPr>
              <a:t>、</a:t>
            </a:r>
            <a:r>
              <a:rPr lang="en-US" altLang="zh-CN" sz="2000" dirty="0">
                <a:latin typeface="微软雅黑" panose="020B0503020204020204" charset="-122"/>
                <a:ea typeface="微软雅黑" panose="020B0503020204020204" charset="-122"/>
                <a:sym typeface="+mn-ea"/>
              </a:rPr>
              <a:t>1991</a:t>
            </a:r>
            <a:r>
              <a:rPr lang="zh-CN" altLang="en-US" sz="2000" dirty="0">
                <a:latin typeface="微软雅黑" panose="020B0503020204020204" charset="-122"/>
                <a:ea typeface="微软雅黑" panose="020B0503020204020204" charset="-122"/>
                <a:sym typeface="+mn-ea"/>
              </a:rPr>
              <a:t>年</a:t>
            </a:r>
            <a:endParaRPr lang="zh-CN" sz="2000" dirty="0">
              <a:latin typeface="微软雅黑" panose="020B0503020204020204" charset="-122"/>
              <a:ea typeface="微软雅黑" panose="020B0503020204020204" charset="-122"/>
              <a:sym typeface="+mn-ea"/>
            </a:endParaRPr>
          </a:p>
          <a:p>
            <a:pPr indent="0" fontAlgn="auto">
              <a:lnSpc>
                <a:spcPct val="150000"/>
              </a:lnSpc>
            </a:pPr>
            <a:r>
              <a:rPr lang="en-US" altLang="zh-CN" sz="2000" dirty="0">
                <a:latin typeface="微软雅黑" panose="020B0503020204020204" charset="-122"/>
                <a:ea typeface="微软雅黑" panose="020B0503020204020204" charset="-122"/>
                <a:sym typeface="+mn-ea"/>
              </a:rPr>
              <a:t>C</a:t>
            </a:r>
            <a:r>
              <a:rPr lang="zh-CN" altLang="en-US" sz="2000" dirty="0">
                <a:latin typeface="微软雅黑" panose="020B0503020204020204" charset="-122"/>
                <a:ea typeface="微软雅黑" panose="020B0503020204020204" charset="-122"/>
                <a:sym typeface="+mn-ea"/>
              </a:rPr>
              <a:t>、</a:t>
            </a:r>
            <a:r>
              <a:rPr lang="en-US" sz="2000" dirty="0">
                <a:latin typeface="微软雅黑" panose="020B0503020204020204" charset="-122"/>
                <a:ea typeface="微软雅黑" panose="020B0503020204020204" charset="-122"/>
                <a:sym typeface="+mn-ea"/>
              </a:rPr>
              <a:t>1992</a:t>
            </a:r>
            <a:r>
              <a:rPr lang="zh-CN" altLang="en-US" sz="2000" dirty="0">
                <a:latin typeface="微软雅黑" panose="020B0503020204020204" charset="-122"/>
                <a:ea typeface="微软雅黑" panose="020B0503020204020204" charset="-122"/>
                <a:sym typeface="+mn-ea"/>
              </a:rPr>
              <a:t>年</a:t>
            </a:r>
            <a:r>
              <a:rPr sz="2000" dirty="0">
                <a:latin typeface="微软雅黑" panose="020B0503020204020204" charset="-122"/>
                <a:ea typeface="微软雅黑" panose="020B0503020204020204" charset="-122"/>
                <a:sym typeface="+mn-ea"/>
              </a:rPr>
              <a:t>      </a:t>
            </a:r>
            <a:endParaRPr sz="2000" dirty="0">
              <a:latin typeface="微软雅黑" panose="020B0503020204020204" charset="-122"/>
              <a:ea typeface="微软雅黑" panose="020B0503020204020204" charset="-122"/>
              <a:sym typeface="+mn-ea"/>
            </a:endParaRPr>
          </a:p>
          <a:p>
            <a:pPr indent="0" fontAlgn="auto">
              <a:lnSpc>
                <a:spcPct val="150000"/>
              </a:lnSpc>
            </a:pPr>
            <a:r>
              <a:rPr lang="en-US" sz="2000" dirty="0">
                <a:latin typeface="微软雅黑" panose="020B0503020204020204" charset="-122"/>
                <a:ea typeface="微软雅黑" panose="020B0503020204020204" charset="-122"/>
                <a:sym typeface="+mn-ea"/>
              </a:rPr>
              <a:t>D</a:t>
            </a:r>
            <a:r>
              <a:rPr lang="zh-CN" altLang="en-US" sz="2000" dirty="0">
                <a:latin typeface="微软雅黑" panose="020B0503020204020204" charset="-122"/>
                <a:ea typeface="微软雅黑" panose="020B0503020204020204" charset="-122"/>
                <a:sym typeface="+mn-ea"/>
              </a:rPr>
              <a:t>、</a:t>
            </a:r>
            <a:r>
              <a:rPr lang="en-US" altLang="zh-CN" sz="2000" dirty="0">
                <a:latin typeface="微软雅黑" panose="020B0503020204020204" charset="-122"/>
                <a:ea typeface="微软雅黑" panose="020B0503020204020204" charset="-122"/>
                <a:sym typeface="+mn-ea"/>
              </a:rPr>
              <a:t>1993</a:t>
            </a:r>
            <a:r>
              <a:rPr lang="zh-CN" altLang="en-US" sz="2000" dirty="0">
                <a:latin typeface="微软雅黑" panose="020B0503020204020204" charset="-122"/>
                <a:ea typeface="微软雅黑" panose="020B0503020204020204" charset="-122"/>
                <a:sym typeface="+mn-ea"/>
              </a:rPr>
              <a:t>年</a:t>
            </a:r>
            <a:endParaRPr lang="zh-CN" altLang="en-US" sz="2000" dirty="0">
              <a:latin typeface="微软雅黑" panose="020B0503020204020204" charset="-122"/>
              <a:ea typeface="微软雅黑" panose="020B0503020204020204" charset="-122"/>
              <a:sym typeface="+mn-ea"/>
            </a:endParaRPr>
          </a:p>
        </p:txBody>
      </p:sp>
      <p:sp>
        <p:nvSpPr>
          <p:cNvPr id="9" name="文本框 8"/>
          <p:cNvSpPr txBox="1"/>
          <p:nvPr/>
        </p:nvSpPr>
        <p:spPr>
          <a:xfrm>
            <a:off x="7210743" y="3147060"/>
            <a:ext cx="2855595" cy="460375"/>
          </a:xfrm>
          <a:prstGeom prst="rect">
            <a:avLst/>
          </a:prstGeom>
          <a:noFill/>
        </p:spPr>
        <p:txBody>
          <a:bodyPr wrap="square" rtlCol="0">
            <a:spAutoFit/>
            <a:scene3d>
              <a:camera prst="orthographicFront"/>
              <a:lightRig rig="threePt" dir="t"/>
            </a:scene3d>
          </a:bodyPr>
          <a:p>
            <a:r>
              <a:rPr lang="zh-CN" altLang="en-US"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答案：</a:t>
            </a:r>
            <a:r>
              <a:rPr lang="en-US" altLang="zh-CN"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A</a:t>
            </a:r>
            <a:endParaRPr lang="en-US" altLang="zh-CN"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pic>
        <p:nvPicPr>
          <p:cNvPr id="2" name="图片 1" descr="3"/>
          <p:cNvPicPr>
            <a:picLocks noChangeAspect="1"/>
          </p:cNvPicPr>
          <p:nvPr/>
        </p:nvPicPr>
        <p:blipFill>
          <a:blip r:embed="rId1"/>
          <a:stretch>
            <a:fillRect/>
          </a:stretch>
        </p:blipFill>
        <p:spPr>
          <a:xfrm>
            <a:off x="376555" y="936625"/>
            <a:ext cx="1696572" cy="2210400"/>
          </a:xfrm>
          <a:prstGeom prst="rect">
            <a:avLst/>
          </a:prstGeom>
        </p:spPr>
      </p:pic>
      <p:sp>
        <p:nvSpPr>
          <p:cNvPr id="6" name="圆角矩形 5"/>
          <p:cNvSpPr/>
          <p:nvPr/>
        </p:nvSpPr>
        <p:spPr>
          <a:xfrm flipH="1">
            <a:off x="1677670" y="434975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三</a:t>
            </a:r>
            <a:endParaRPr lang="zh-CN" altLang="en-US" sz="3200">
              <a:solidFill>
                <a:srgbClr val="526573"/>
              </a:solidFill>
              <a:latin typeface="微软雅黑" panose="020B0503020204020204" charset="-122"/>
              <a:ea typeface="微软雅黑" panose="020B0503020204020204" charset="-122"/>
            </a:endParaRPr>
          </a:p>
        </p:txBody>
      </p:sp>
      <p:grpSp>
        <p:nvGrpSpPr>
          <p:cNvPr id="7" name="组合 6"/>
          <p:cNvGrpSpPr/>
          <p:nvPr/>
        </p:nvGrpSpPr>
        <p:grpSpPr>
          <a:xfrm>
            <a:off x="1468755" y="4317365"/>
            <a:ext cx="1278890" cy="1451610"/>
            <a:chOff x="8534" y="3458"/>
            <a:chExt cx="2131" cy="2418"/>
          </a:xfrm>
          <a:solidFill>
            <a:schemeClr val="accent2">
              <a:lumMod val="20000"/>
              <a:lumOff val="80000"/>
            </a:schemeClr>
          </a:solidFill>
        </p:grpSpPr>
        <p:sp>
          <p:nvSpPr>
            <p:cNvPr id="10" name="圆角矩形 9"/>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 name="图片 10"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2" name="圆角矩形 11"/>
          <p:cNvSpPr/>
          <p:nvPr/>
        </p:nvSpPr>
        <p:spPr>
          <a:xfrm flipH="1">
            <a:off x="3234690" y="434975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六</a:t>
            </a:r>
            <a:endParaRPr lang="zh-CN" altLang="en-US" sz="3200">
              <a:solidFill>
                <a:srgbClr val="526573"/>
              </a:solidFill>
              <a:latin typeface="微软雅黑" panose="020B0503020204020204" charset="-122"/>
              <a:ea typeface="微软雅黑" panose="020B0503020204020204" charset="-122"/>
            </a:endParaRPr>
          </a:p>
        </p:txBody>
      </p:sp>
      <p:grpSp>
        <p:nvGrpSpPr>
          <p:cNvPr id="13" name="组合 12"/>
          <p:cNvGrpSpPr/>
          <p:nvPr/>
        </p:nvGrpSpPr>
        <p:grpSpPr>
          <a:xfrm>
            <a:off x="3025775" y="4387215"/>
            <a:ext cx="1278890" cy="1451610"/>
            <a:chOff x="8534" y="3458"/>
            <a:chExt cx="2131" cy="2418"/>
          </a:xfrm>
          <a:solidFill>
            <a:schemeClr val="accent2">
              <a:lumMod val="20000"/>
              <a:lumOff val="80000"/>
            </a:schemeClr>
          </a:solidFill>
        </p:grpSpPr>
        <p:sp>
          <p:nvSpPr>
            <p:cNvPr id="14" name="圆角矩形 13"/>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6" name="圆角矩形 15"/>
          <p:cNvSpPr/>
          <p:nvPr/>
        </p:nvSpPr>
        <p:spPr>
          <a:xfrm flipH="1">
            <a:off x="4791710" y="4391025"/>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二</a:t>
            </a:r>
            <a:endParaRPr lang="zh-CN" altLang="en-US" sz="3200">
              <a:solidFill>
                <a:srgbClr val="526573"/>
              </a:solidFill>
              <a:latin typeface="微软雅黑" panose="020B0503020204020204" charset="-122"/>
              <a:ea typeface="微软雅黑" panose="020B0503020204020204" charset="-122"/>
            </a:endParaRPr>
          </a:p>
        </p:txBody>
      </p:sp>
      <p:grpSp>
        <p:nvGrpSpPr>
          <p:cNvPr id="19" name="组合 18"/>
          <p:cNvGrpSpPr/>
          <p:nvPr/>
        </p:nvGrpSpPr>
        <p:grpSpPr>
          <a:xfrm>
            <a:off x="4582795" y="4392295"/>
            <a:ext cx="1278890" cy="1451610"/>
            <a:chOff x="8534" y="3458"/>
            <a:chExt cx="2131" cy="2418"/>
          </a:xfrm>
          <a:solidFill>
            <a:schemeClr val="accent2">
              <a:lumMod val="20000"/>
              <a:lumOff val="80000"/>
            </a:schemeClr>
          </a:solidFill>
        </p:grpSpPr>
        <p:sp>
          <p:nvSpPr>
            <p:cNvPr id="20" name="圆角矩形 19"/>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29" name="圆角矩形 28"/>
          <p:cNvSpPr/>
          <p:nvPr/>
        </p:nvSpPr>
        <p:spPr>
          <a:xfrm flipH="1">
            <a:off x="6273800" y="440563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四</a:t>
            </a:r>
            <a:endParaRPr lang="zh-CN" altLang="en-US" sz="3200">
              <a:solidFill>
                <a:srgbClr val="526573"/>
              </a:solidFill>
              <a:latin typeface="微软雅黑" panose="020B0503020204020204" charset="-122"/>
              <a:ea typeface="微软雅黑" panose="020B0503020204020204" charset="-122"/>
            </a:endParaRPr>
          </a:p>
        </p:txBody>
      </p:sp>
      <p:grpSp>
        <p:nvGrpSpPr>
          <p:cNvPr id="30" name="组合 29"/>
          <p:cNvGrpSpPr/>
          <p:nvPr/>
        </p:nvGrpSpPr>
        <p:grpSpPr>
          <a:xfrm>
            <a:off x="6061710" y="4387215"/>
            <a:ext cx="1278890" cy="1451610"/>
            <a:chOff x="8534" y="3458"/>
            <a:chExt cx="2131" cy="2418"/>
          </a:xfrm>
          <a:solidFill>
            <a:schemeClr val="accent2">
              <a:lumMod val="20000"/>
              <a:lumOff val="80000"/>
            </a:schemeClr>
          </a:solidFill>
        </p:grpSpPr>
        <p:sp>
          <p:nvSpPr>
            <p:cNvPr id="31" name="圆角矩形 30"/>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2" name="图片 31"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33" name="圆角矩形 32"/>
          <p:cNvSpPr/>
          <p:nvPr/>
        </p:nvSpPr>
        <p:spPr>
          <a:xfrm flipH="1">
            <a:off x="7830820" y="440563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五</a:t>
            </a:r>
            <a:endParaRPr lang="zh-CN" altLang="en-US" sz="3200">
              <a:solidFill>
                <a:srgbClr val="526573"/>
              </a:solidFill>
              <a:latin typeface="微软雅黑" panose="020B0503020204020204" charset="-122"/>
              <a:ea typeface="微软雅黑" panose="020B0503020204020204" charset="-122"/>
            </a:endParaRPr>
          </a:p>
        </p:txBody>
      </p:sp>
      <p:grpSp>
        <p:nvGrpSpPr>
          <p:cNvPr id="34" name="组合 33"/>
          <p:cNvGrpSpPr/>
          <p:nvPr/>
        </p:nvGrpSpPr>
        <p:grpSpPr>
          <a:xfrm>
            <a:off x="7620000" y="4392295"/>
            <a:ext cx="1278890" cy="1451610"/>
            <a:chOff x="8534" y="3458"/>
            <a:chExt cx="2131" cy="2418"/>
          </a:xfrm>
          <a:solidFill>
            <a:schemeClr val="accent2">
              <a:lumMod val="20000"/>
              <a:lumOff val="80000"/>
            </a:schemeClr>
          </a:solidFill>
        </p:grpSpPr>
        <p:sp>
          <p:nvSpPr>
            <p:cNvPr id="35" name="圆角矩形 34"/>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6" name="图片 35"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52" name="圆角矩形 51"/>
          <p:cNvSpPr/>
          <p:nvPr/>
        </p:nvSpPr>
        <p:spPr>
          <a:xfrm flipH="1">
            <a:off x="9387840" y="4446905"/>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一</a:t>
            </a:r>
            <a:endParaRPr lang="zh-CN" altLang="en-US" sz="3200">
              <a:solidFill>
                <a:srgbClr val="526573"/>
              </a:solidFill>
              <a:latin typeface="微软雅黑" panose="020B0503020204020204" charset="-122"/>
              <a:ea typeface="微软雅黑" panose="020B0503020204020204" charset="-122"/>
            </a:endParaRPr>
          </a:p>
        </p:txBody>
      </p:sp>
      <p:grpSp>
        <p:nvGrpSpPr>
          <p:cNvPr id="53" name="组合 52"/>
          <p:cNvGrpSpPr/>
          <p:nvPr/>
        </p:nvGrpSpPr>
        <p:grpSpPr>
          <a:xfrm>
            <a:off x="9178925" y="4448175"/>
            <a:ext cx="1278890" cy="1451610"/>
            <a:chOff x="8534" y="3458"/>
            <a:chExt cx="2131" cy="2418"/>
          </a:xfrm>
          <a:solidFill>
            <a:schemeClr val="accent2">
              <a:lumMod val="20000"/>
              <a:lumOff val="80000"/>
            </a:schemeClr>
          </a:solidFill>
        </p:grpSpPr>
        <p:sp>
          <p:nvSpPr>
            <p:cNvPr id="54" name="圆角矩形 53"/>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7" name="矩形 16"/>
          <p:cNvSpPr/>
          <p:nvPr/>
        </p:nvSpPr>
        <p:spPr>
          <a:xfrm>
            <a:off x="665893" y="252600"/>
            <a:ext cx="1605280" cy="521970"/>
          </a:xfrm>
          <a:prstGeom prst="rect">
            <a:avLst/>
          </a:prstGeom>
        </p:spPr>
        <p:txBody>
          <a:bodyPr wrap="none">
            <a:spAutoFit/>
          </a:bodyPr>
          <a:p>
            <a:pPr lvl="0" algn="ctr"/>
            <a:r>
              <a:rPr lang="zh-CN" altLang="en-US" sz="2800" dirty="0">
                <a:solidFill>
                  <a:schemeClr val="accent2"/>
                </a:solidFill>
                <a:latin typeface="微软雅黑" panose="020B0503020204020204" charset="-122"/>
                <a:ea typeface="微软雅黑" panose="020B0503020204020204" charset="-122"/>
                <a:sym typeface="+mn-ea"/>
              </a:rPr>
              <a:t>互动</a:t>
            </a:r>
            <a:r>
              <a:rPr lang="zh-CN" altLang="en-US" sz="2800" dirty="0">
                <a:solidFill>
                  <a:schemeClr val="accent2"/>
                </a:solidFill>
                <a:latin typeface="微软雅黑" panose="020B0503020204020204" charset="-122"/>
                <a:ea typeface="微软雅黑" panose="020B0503020204020204" charset="-122"/>
                <a:cs typeface="微软雅黑" panose="020B0503020204020204" charset="-122"/>
                <a:sym typeface="+mn-lt"/>
              </a:rPr>
              <a:t>交流</a:t>
            </a:r>
            <a:endParaRPr lang="zh-CN" altLang="en-US" sz="2800" dirty="0">
              <a:solidFill>
                <a:schemeClr val="accent2"/>
              </a:solidFill>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indefinite" fill="hold">
                                          <p:stCondLst>
                                            <p:cond delay="0"/>
                                          </p:stCondLst>
                                        </p:cTn>
                                        <p:tgtEl>
                                          <p:spTgt spid="8"/>
                                        </p:tgtEl>
                                        <p:attrNameLst>
                                          <p:attrName>style.visibility</p:attrName>
                                        </p:attrNameLst>
                                      </p:cBhvr>
                                      <p:to>
                                        <p:strVal val="visible"/>
                                      </p:to>
                                    </p:set>
                                    <p:animEffect transition="in" filter="circle(in)">
                                      <p:cBhvr>
                                        <p:cTn id="7" dur="indefinite"/>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000"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360"/>
                                          </p:val>
                                        </p:tav>
                                        <p:tav tm="100000">
                                          <p:val>
                                            <p:fltVal val="0"/>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7" presetClass="exit" presetSubtype="10" fill="hold" nodeType="click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strVal val="ppt_h"/>
                                          </p:val>
                                        </p:tav>
                                      </p:tavLst>
                                    </p:anim>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17"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7" presetClass="exit" presetSubtype="10"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strVal val="ppt_h"/>
                                          </p:val>
                                        </p:tav>
                                      </p:tavLst>
                                    </p:anim>
                                    <p:set>
                                      <p:cBhvr>
                                        <p:cTn id="34" dur="1" fill="hold">
                                          <p:stCondLst>
                                            <p:cond delay="499"/>
                                          </p:stCondLst>
                                        </p:cTn>
                                        <p:tgtEl>
                                          <p:spTgt spid="13"/>
                                        </p:tgtEl>
                                        <p:attrNameLst>
                                          <p:attrName>style.visibility</p:attrName>
                                        </p:attrNameLst>
                                      </p:cBhvr>
                                      <p:to>
                                        <p:strVal val="hidden"/>
                                      </p:to>
                                    </p:set>
                                  </p:childTnLst>
                                </p:cTn>
                              </p:par>
                            </p:childTnLst>
                          </p:cTn>
                        </p:par>
                        <p:par>
                          <p:cTn id="35" fill="hold">
                            <p:stCondLst>
                              <p:cond delay="500"/>
                            </p:stCondLst>
                            <p:childTnLst>
                              <p:par>
                                <p:cTn id="36" presetID="17" presetClass="entr" presetSubtype="1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9"/>
                    </p:tgtEl>
                  </p:cond>
                </p:stCondLst>
                <p:endSync evt="end" delay="0">
                  <p:rtn val="all"/>
                </p:endSync>
                <p:childTnLst>
                  <p:par>
                    <p:cTn id="41" fill="hold">
                      <p:stCondLst>
                        <p:cond delay="0"/>
                      </p:stCondLst>
                      <p:childTnLst>
                        <p:par>
                          <p:cTn id="42" fill="hold">
                            <p:stCondLst>
                              <p:cond delay="0"/>
                            </p:stCondLst>
                            <p:childTnLst>
                              <p:par>
                                <p:cTn id="43" presetID="17" presetClass="exit" presetSubtype="10" fill="hold" nodeType="clickEffect">
                                  <p:stCondLst>
                                    <p:cond delay="0"/>
                                  </p:stCondLst>
                                  <p:childTnLst>
                                    <p:anim calcmode="lin" valueType="num">
                                      <p:cBhvr>
                                        <p:cTn id="44" dur="500"/>
                                        <p:tgtEl>
                                          <p:spTgt spid="19"/>
                                        </p:tgtEl>
                                        <p:attrNameLst>
                                          <p:attrName>ppt_w</p:attrName>
                                        </p:attrNameLst>
                                      </p:cBhvr>
                                      <p:tavLst>
                                        <p:tav tm="0">
                                          <p:val>
                                            <p:strVal val="ppt_w"/>
                                          </p:val>
                                        </p:tav>
                                        <p:tav tm="100000">
                                          <p:val>
                                            <p:fltVal val="0"/>
                                          </p:val>
                                        </p:tav>
                                      </p:tavLst>
                                    </p:anim>
                                    <p:anim calcmode="lin" valueType="num">
                                      <p:cBhvr>
                                        <p:cTn id="45" dur="500"/>
                                        <p:tgtEl>
                                          <p:spTgt spid="19"/>
                                        </p:tgtEl>
                                        <p:attrNameLst>
                                          <p:attrName>ppt_h</p:attrName>
                                        </p:attrNameLst>
                                      </p:cBhvr>
                                      <p:tavLst>
                                        <p:tav tm="0">
                                          <p:val>
                                            <p:strVal val="ppt_h"/>
                                          </p:val>
                                        </p:tav>
                                        <p:tav tm="100000">
                                          <p:val>
                                            <p:strVal val="ppt_h"/>
                                          </p:val>
                                        </p:tav>
                                      </p:tavLst>
                                    </p:anim>
                                    <p:set>
                                      <p:cBhvr>
                                        <p:cTn id="46" dur="1" fill="hold">
                                          <p:stCondLst>
                                            <p:cond delay="499"/>
                                          </p:stCondLst>
                                        </p:cTn>
                                        <p:tgtEl>
                                          <p:spTgt spid="19"/>
                                        </p:tgtEl>
                                        <p:attrNameLst>
                                          <p:attrName>style.visibility</p:attrName>
                                        </p:attrNameLst>
                                      </p:cBhvr>
                                      <p:to>
                                        <p:strVal val="hidden"/>
                                      </p:to>
                                    </p:set>
                                  </p:childTnLst>
                                </p:cTn>
                              </p:par>
                            </p:childTnLst>
                          </p:cTn>
                        </p:par>
                        <p:par>
                          <p:cTn id="47" fill="hold">
                            <p:stCondLst>
                              <p:cond delay="500"/>
                            </p:stCondLst>
                            <p:childTnLst>
                              <p:par>
                                <p:cTn id="48" presetID="17" presetClass="entr" presetSubtype="1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30"/>
                    </p:tgtEl>
                  </p:cond>
                </p:stCondLst>
                <p:endSync evt="end" delay="0">
                  <p:rtn val="all"/>
                </p:endSync>
                <p:childTnLst>
                  <p:par>
                    <p:cTn id="53" fill="hold">
                      <p:stCondLst>
                        <p:cond delay="0"/>
                      </p:stCondLst>
                      <p:childTnLst>
                        <p:par>
                          <p:cTn id="54" fill="hold">
                            <p:stCondLst>
                              <p:cond delay="0"/>
                            </p:stCondLst>
                            <p:childTnLst>
                              <p:par>
                                <p:cTn id="55" presetID="17" presetClass="exit" presetSubtype="10" fill="hold" nodeType="clickEffect">
                                  <p:stCondLst>
                                    <p:cond delay="0"/>
                                  </p:stCondLst>
                                  <p:childTnLst>
                                    <p:anim calcmode="lin" valueType="num">
                                      <p:cBhvr>
                                        <p:cTn id="56" dur="500"/>
                                        <p:tgtEl>
                                          <p:spTgt spid="30"/>
                                        </p:tgtEl>
                                        <p:attrNameLst>
                                          <p:attrName>ppt_w</p:attrName>
                                        </p:attrNameLst>
                                      </p:cBhvr>
                                      <p:tavLst>
                                        <p:tav tm="0">
                                          <p:val>
                                            <p:strVal val="ppt_w"/>
                                          </p:val>
                                        </p:tav>
                                        <p:tav tm="100000">
                                          <p:val>
                                            <p:fltVal val="0"/>
                                          </p:val>
                                        </p:tav>
                                      </p:tavLst>
                                    </p:anim>
                                    <p:anim calcmode="lin" valueType="num">
                                      <p:cBhvr>
                                        <p:cTn id="57" dur="500"/>
                                        <p:tgtEl>
                                          <p:spTgt spid="30"/>
                                        </p:tgtEl>
                                        <p:attrNameLst>
                                          <p:attrName>ppt_h</p:attrName>
                                        </p:attrNameLst>
                                      </p:cBhvr>
                                      <p:tavLst>
                                        <p:tav tm="0">
                                          <p:val>
                                            <p:strVal val="ppt_h"/>
                                          </p:val>
                                        </p:tav>
                                        <p:tav tm="100000">
                                          <p:val>
                                            <p:strVal val="ppt_h"/>
                                          </p:val>
                                        </p:tav>
                                      </p:tavLst>
                                    </p:anim>
                                    <p:set>
                                      <p:cBhvr>
                                        <p:cTn id="58" dur="1" fill="hold">
                                          <p:stCondLst>
                                            <p:cond delay="499"/>
                                          </p:stCondLst>
                                        </p:cTn>
                                        <p:tgtEl>
                                          <p:spTgt spid="30"/>
                                        </p:tgtEl>
                                        <p:attrNameLst>
                                          <p:attrName>style.visibility</p:attrName>
                                        </p:attrNameLst>
                                      </p:cBhvr>
                                      <p:to>
                                        <p:strVal val="hidden"/>
                                      </p:to>
                                    </p:set>
                                  </p:childTnLst>
                                </p:cTn>
                              </p:par>
                            </p:childTnLst>
                          </p:cTn>
                        </p:par>
                        <p:par>
                          <p:cTn id="59" fill="hold">
                            <p:stCondLst>
                              <p:cond delay="500"/>
                            </p:stCondLst>
                            <p:childTnLst>
                              <p:par>
                                <p:cTn id="60" presetID="17" presetClass="entr" presetSubtype="10" fill="hold" grpId="0"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ppt_w</p:attrName>
                                        </p:attrNameLst>
                                      </p:cBhvr>
                                      <p:tavLst>
                                        <p:tav tm="0">
                                          <p:val>
                                            <p:fltVal val="0"/>
                                          </p:val>
                                        </p:tav>
                                        <p:tav tm="100000">
                                          <p:val>
                                            <p:strVal val="#ppt_w"/>
                                          </p:val>
                                        </p:tav>
                                      </p:tavLst>
                                    </p:anim>
                                    <p:anim calcmode="lin" valueType="num">
                                      <p:cBhvr>
                                        <p:cTn id="63"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4"/>
                    </p:tgtEl>
                  </p:cond>
                </p:stCondLst>
                <p:endSync evt="end" delay="0">
                  <p:rtn val="all"/>
                </p:endSync>
                <p:childTnLst>
                  <p:par>
                    <p:cTn id="65" fill="hold">
                      <p:stCondLst>
                        <p:cond delay="0"/>
                      </p:stCondLst>
                      <p:childTnLst>
                        <p:par>
                          <p:cTn id="66" fill="hold">
                            <p:stCondLst>
                              <p:cond delay="0"/>
                            </p:stCondLst>
                            <p:childTnLst>
                              <p:par>
                                <p:cTn id="67" presetID="17" presetClass="exit" presetSubtype="10" fill="hold" nodeType="clickEffect">
                                  <p:stCondLst>
                                    <p:cond delay="0"/>
                                  </p:stCondLst>
                                  <p:childTnLst>
                                    <p:anim calcmode="lin" valueType="num">
                                      <p:cBhvr>
                                        <p:cTn id="68" dur="500"/>
                                        <p:tgtEl>
                                          <p:spTgt spid="34"/>
                                        </p:tgtEl>
                                        <p:attrNameLst>
                                          <p:attrName>ppt_w</p:attrName>
                                        </p:attrNameLst>
                                      </p:cBhvr>
                                      <p:tavLst>
                                        <p:tav tm="0">
                                          <p:val>
                                            <p:strVal val="ppt_w"/>
                                          </p:val>
                                        </p:tav>
                                        <p:tav tm="100000">
                                          <p:val>
                                            <p:fltVal val="0"/>
                                          </p:val>
                                        </p:tav>
                                      </p:tavLst>
                                    </p:anim>
                                    <p:anim calcmode="lin" valueType="num">
                                      <p:cBhvr>
                                        <p:cTn id="69" dur="500"/>
                                        <p:tgtEl>
                                          <p:spTgt spid="34"/>
                                        </p:tgtEl>
                                        <p:attrNameLst>
                                          <p:attrName>ppt_h</p:attrName>
                                        </p:attrNameLst>
                                      </p:cBhvr>
                                      <p:tavLst>
                                        <p:tav tm="0">
                                          <p:val>
                                            <p:strVal val="ppt_h"/>
                                          </p:val>
                                        </p:tav>
                                        <p:tav tm="100000">
                                          <p:val>
                                            <p:strVal val="ppt_h"/>
                                          </p:val>
                                        </p:tav>
                                      </p:tavLst>
                                    </p:anim>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7" presetClass="entr" presetSubtype="10"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76" restart="whenNotActive" fill="hold" evtFilter="cancelBubble" nodeType="interactiveSeq">
                <p:stCondLst>
                  <p:cond evt="onClick" delay="0">
                    <p:tgtEl>
                      <p:spTgt spid="53"/>
                    </p:tgtEl>
                  </p:cond>
                </p:stCondLst>
                <p:endSync evt="end" delay="0">
                  <p:rtn val="all"/>
                </p:endSync>
                <p:childTnLst>
                  <p:par>
                    <p:cTn id="77" fill="hold">
                      <p:stCondLst>
                        <p:cond delay="0"/>
                      </p:stCondLst>
                      <p:childTnLst>
                        <p:par>
                          <p:cTn id="78" fill="hold">
                            <p:stCondLst>
                              <p:cond delay="0"/>
                            </p:stCondLst>
                            <p:childTnLst>
                              <p:par>
                                <p:cTn id="79" presetID="17" presetClass="exit" presetSubtype="10" fill="hold" nodeType="clickEffect">
                                  <p:stCondLst>
                                    <p:cond delay="0"/>
                                  </p:stCondLst>
                                  <p:childTnLst>
                                    <p:anim calcmode="lin" valueType="num">
                                      <p:cBhvr>
                                        <p:cTn id="80" dur="500"/>
                                        <p:tgtEl>
                                          <p:spTgt spid="53"/>
                                        </p:tgtEl>
                                        <p:attrNameLst>
                                          <p:attrName>ppt_w</p:attrName>
                                        </p:attrNameLst>
                                      </p:cBhvr>
                                      <p:tavLst>
                                        <p:tav tm="0">
                                          <p:val>
                                            <p:strVal val="ppt_w"/>
                                          </p:val>
                                        </p:tav>
                                        <p:tav tm="100000">
                                          <p:val>
                                            <p:fltVal val="0"/>
                                          </p:val>
                                        </p:tav>
                                      </p:tavLst>
                                    </p:anim>
                                    <p:anim calcmode="lin" valueType="num">
                                      <p:cBhvr>
                                        <p:cTn id="81" dur="500"/>
                                        <p:tgtEl>
                                          <p:spTgt spid="53"/>
                                        </p:tgtEl>
                                        <p:attrNameLst>
                                          <p:attrName>ppt_h</p:attrName>
                                        </p:attrNameLst>
                                      </p:cBhvr>
                                      <p:tavLst>
                                        <p:tav tm="0">
                                          <p:val>
                                            <p:strVal val="ppt_h"/>
                                          </p:val>
                                        </p:tav>
                                        <p:tav tm="100000">
                                          <p:val>
                                            <p:strVal val="ppt_h"/>
                                          </p:val>
                                        </p:tav>
                                      </p:tavLst>
                                    </p:anim>
                                    <p:set>
                                      <p:cBhvr>
                                        <p:cTn id="82" dur="1" fill="hold">
                                          <p:stCondLst>
                                            <p:cond delay="499"/>
                                          </p:stCondLst>
                                        </p:cTn>
                                        <p:tgtEl>
                                          <p:spTgt spid="53"/>
                                        </p:tgtEl>
                                        <p:attrNameLst>
                                          <p:attrName>style.visibility</p:attrName>
                                        </p:attrNameLst>
                                      </p:cBhvr>
                                      <p:to>
                                        <p:strVal val="hidden"/>
                                      </p:to>
                                    </p:set>
                                  </p:childTnLst>
                                </p:cTn>
                              </p:par>
                            </p:childTnLst>
                          </p:cTn>
                        </p:par>
                        <p:par>
                          <p:cTn id="83" fill="hold">
                            <p:stCondLst>
                              <p:cond delay="500"/>
                            </p:stCondLst>
                            <p:childTnLst>
                              <p:par>
                                <p:cTn id="84" presetID="17" presetClass="entr" presetSubtype="10" fill="hold" grpId="0" nodeType="afterEffect">
                                  <p:stCondLst>
                                    <p:cond delay="0"/>
                                  </p:stCondLst>
                                  <p:childTnLst>
                                    <p:set>
                                      <p:cBhvr>
                                        <p:cTn id="85" dur="1" fill="hold">
                                          <p:stCondLst>
                                            <p:cond delay="0"/>
                                          </p:stCondLst>
                                        </p:cTn>
                                        <p:tgtEl>
                                          <p:spTgt spid="52"/>
                                        </p:tgtEl>
                                        <p:attrNameLst>
                                          <p:attrName>style.visibility</p:attrName>
                                        </p:attrNameLst>
                                      </p:cBhvr>
                                      <p:to>
                                        <p:strVal val="visible"/>
                                      </p:to>
                                    </p:set>
                                    <p:anim calcmode="lin" valueType="num">
                                      <p:cBhvr>
                                        <p:cTn id="86" dur="500" fill="hold"/>
                                        <p:tgtEl>
                                          <p:spTgt spid="52"/>
                                        </p:tgtEl>
                                        <p:attrNameLst>
                                          <p:attrName>ppt_w</p:attrName>
                                        </p:attrNameLst>
                                      </p:cBhvr>
                                      <p:tavLst>
                                        <p:tav tm="0">
                                          <p:val>
                                            <p:fltVal val="0"/>
                                          </p:val>
                                        </p:tav>
                                        <p:tav tm="100000">
                                          <p:val>
                                            <p:strVal val="#ppt_w"/>
                                          </p:val>
                                        </p:tav>
                                      </p:tavLst>
                                    </p:anim>
                                    <p:anim calcmode="lin" valueType="num">
                                      <p:cBhvr>
                                        <p:cTn id="87" dur="5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3"/>
                  </p:tgtEl>
                </p:cond>
              </p:nextCondLst>
            </p:seq>
          </p:childTnLst>
        </p:cTn>
      </p:par>
    </p:tnLst>
    <p:bldLst>
      <p:bldP spid="8" grpId="0"/>
      <p:bldP spid="8" grpId="1"/>
      <p:bldP spid="9" grpId="0"/>
      <p:bldP spid="9" grpId="1"/>
      <p:bldP spid="6" grpId="0" bldLvl="0" animBg="1"/>
      <p:bldP spid="12" grpId="0" bldLvl="0" animBg="1"/>
      <p:bldP spid="16" grpId="0" bldLvl="0" animBg="1"/>
      <p:bldP spid="29" grpId="0" bldLvl="0" animBg="1"/>
      <p:bldP spid="33" grpId="0" bldLvl="0" animBg="1"/>
      <p:bldP spid="5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7" name="直接连接符 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
        <p:nvSpPr>
          <p:cNvPr id="9" name="文本框 8"/>
          <p:cNvSpPr txBox="1"/>
          <p:nvPr/>
        </p:nvSpPr>
        <p:spPr>
          <a:xfrm>
            <a:off x="753110" y="981075"/>
            <a:ext cx="5629275" cy="2399665"/>
          </a:xfrm>
          <a:prstGeom prst="rect">
            <a:avLst/>
          </a:prstGeom>
          <a:noFill/>
        </p:spPr>
        <p:txBody>
          <a:bodyPr wrap="square" rtlCol="0" anchor="t">
            <a:spAutoFit/>
          </a:bodyPr>
          <a:p>
            <a:pPr indent="0" fontAlgn="auto">
              <a:lnSpc>
                <a:spcPct val="150000"/>
              </a:lnSpc>
            </a:pPr>
            <a:r>
              <a:rPr lang="en-US" sz="2000" b="1" dirty="0">
                <a:latin typeface="微软雅黑" panose="020B0503020204020204" charset="-122"/>
                <a:ea typeface="微软雅黑" panose="020B0503020204020204" charset="-122"/>
                <a:sym typeface="+mn-ea"/>
              </a:rPr>
              <a:t>4</a:t>
            </a:r>
            <a:r>
              <a:rPr lang="zh-CN" altLang="en-US" sz="2000" b="1" dirty="0">
                <a:latin typeface="微软雅黑" panose="020B0503020204020204" charset="-122"/>
                <a:ea typeface="微软雅黑" panose="020B0503020204020204" charset="-122"/>
                <a:sym typeface="+mn-ea"/>
              </a:rPr>
              <a:t>、</a:t>
            </a:r>
            <a:r>
              <a:rPr sz="2000" b="1" dirty="0">
                <a:latin typeface="微软雅黑" panose="020B0503020204020204" charset="-122"/>
                <a:ea typeface="微软雅黑" panose="020B0503020204020204" charset="-122"/>
                <a:sym typeface="+mn-ea"/>
              </a:rPr>
              <a:t>证券市场的主体包括哪些？</a:t>
            </a:r>
            <a:r>
              <a:rPr lang="en-US" altLang="zh-CN" sz="2000" b="1" dirty="0">
                <a:latin typeface="微软雅黑" panose="020B0503020204020204" charset="-122"/>
                <a:ea typeface="微软雅黑" panose="020B0503020204020204" charset="-122"/>
                <a:sym typeface="+mn-ea"/>
              </a:rPr>
              <a:t>(      )</a:t>
            </a:r>
            <a:endParaRPr sz="2000" b="1"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A</a:t>
            </a:r>
            <a:r>
              <a:rPr lang="zh-CN" sz="2000" dirty="0">
                <a:latin typeface="微软雅黑" panose="020B0503020204020204" charset="-122"/>
                <a:ea typeface="微软雅黑" panose="020B0503020204020204" charset="-122"/>
                <a:sym typeface="+mn-ea"/>
              </a:rPr>
              <a:t>、证券发行人</a:t>
            </a:r>
            <a:r>
              <a:rPr sz="2000" dirty="0">
                <a:latin typeface="微软雅黑" panose="020B0503020204020204" charset="-122"/>
                <a:ea typeface="微软雅黑" panose="020B0503020204020204" charset="-122"/>
                <a:sym typeface="+mn-ea"/>
              </a:rPr>
              <a:t>           </a:t>
            </a:r>
            <a:endParaRPr sz="2000"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B</a:t>
            </a:r>
            <a:r>
              <a:rPr lang="zh-CN" sz="2000" dirty="0">
                <a:latin typeface="微软雅黑" panose="020B0503020204020204" charset="-122"/>
                <a:ea typeface="微软雅黑" panose="020B0503020204020204" charset="-122"/>
                <a:sym typeface="+mn-ea"/>
              </a:rPr>
              <a:t>、</a:t>
            </a:r>
            <a:r>
              <a:rPr lang="zh-CN" altLang="en-US" sz="2000" dirty="0">
                <a:latin typeface="微软雅黑" panose="020B0503020204020204" charset="-122"/>
                <a:ea typeface="微软雅黑" panose="020B0503020204020204" charset="-122"/>
                <a:sym typeface="+mn-ea"/>
              </a:rPr>
              <a:t>投资者</a:t>
            </a:r>
            <a:endParaRPr lang="zh-CN" altLang="en-US" sz="2000"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C</a:t>
            </a:r>
            <a:r>
              <a:rPr lang="zh-CN" sz="2000" dirty="0">
                <a:latin typeface="微软雅黑" panose="020B0503020204020204" charset="-122"/>
                <a:ea typeface="微软雅黑" panose="020B0503020204020204" charset="-122"/>
                <a:sym typeface="+mn-ea"/>
              </a:rPr>
              <a:t>、中介机构</a:t>
            </a:r>
            <a:r>
              <a:rPr sz="2000" dirty="0">
                <a:latin typeface="微软雅黑" panose="020B0503020204020204" charset="-122"/>
                <a:ea typeface="微软雅黑" panose="020B0503020204020204" charset="-122"/>
                <a:sym typeface="+mn-ea"/>
              </a:rPr>
              <a:t>      </a:t>
            </a:r>
            <a:r>
              <a:rPr lang="en-US" sz="2000" dirty="0">
                <a:latin typeface="微软雅黑" panose="020B0503020204020204" charset="-122"/>
                <a:ea typeface="微软雅黑" panose="020B0503020204020204" charset="-122"/>
                <a:sym typeface="+mn-ea"/>
              </a:rPr>
              <a:t>  </a:t>
            </a:r>
            <a:r>
              <a:rPr sz="2000" dirty="0">
                <a:latin typeface="微软雅黑" panose="020B0503020204020204" charset="-122"/>
                <a:ea typeface="微软雅黑" panose="020B0503020204020204" charset="-122"/>
                <a:sym typeface="+mn-ea"/>
              </a:rPr>
              <a:t>    </a:t>
            </a:r>
            <a:r>
              <a:rPr lang="en-US" sz="2000" dirty="0">
                <a:latin typeface="微软雅黑" panose="020B0503020204020204" charset="-122"/>
                <a:ea typeface="微软雅黑" panose="020B0503020204020204" charset="-122"/>
                <a:sym typeface="+mn-ea"/>
              </a:rPr>
              <a:t>    </a:t>
            </a:r>
            <a:endParaRPr lang="en-US" sz="2000"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D</a:t>
            </a:r>
            <a:r>
              <a:rPr lang="zh-CN" sz="2000" dirty="0">
                <a:latin typeface="微软雅黑" panose="020B0503020204020204" charset="-122"/>
                <a:ea typeface="微软雅黑" panose="020B0503020204020204" charset="-122"/>
                <a:sym typeface="+mn-ea"/>
              </a:rPr>
              <a:t>、</a:t>
            </a:r>
            <a:r>
              <a:rPr sz="2000" dirty="0">
                <a:latin typeface="微软雅黑" panose="020B0503020204020204" charset="-122"/>
                <a:ea typeface="微软雅黑" panose="020B0503020204020204" charset="-122"/>
                <a:sym typeface="+mn-ea"/>
              </a:rPr>
              <a:t>交易场所以及自律性组织和监管机构等</a:t>
            </a:r>
            <a:endParaRPr sz="2000" dirty="0">
              <a:latin typeface="微软雅黑" panose="020B0503020204020204" charset="-122"/>
              <a:ea typeface="微软雅黑" panose="020B0503020204020204" charset="-122"/>
              <a:sym typeface="+mn-ea"/>
            </a:endParaRPr>
          </a:p>
        </p:txBody>
      </p:sp>
      <p:sp>
        <p:nvSpPr>
          <p:cNvPr id="10" name="文本框 9"/>
          <p:cNvSpPr txBox="1"/>
          <p:nvPr/>
        </p:nvSpPr>
        <p:spPr>
          <a:xfrm>
            <a:off x="6531928" y="2920365"/>
            <a:ext cx="2855595" cy="460375"/>
          </a:xfrm>
          <a:prstGeom prst="rect">
            <a:avLst/>
          </a:prstGeom>
          <a:noFill/>
        </p:spPr>
        <p:txBody>
          <a:bodyPr wrap="square" rtlCol="0">
            <a:spAutoFit/>
          </a:bodyPr>
          <a:p>
            <a:r>
              <a:rPr lang="zh-CN" altLang="en-US"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答案：</a:t>
            </a:r>
            <a:r>
              <a:rPr lang="en-US" altLang="zh-CN"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ABCD</a:t>
            </a:r>
            <a:endParaRPr lang="en-US" altLang="zh-CN"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pic>
        <p:nvPicPr>
          <p:cNvPr id="3" name="图片 2" descr="4"/>
          <p:cNvPicPr>
            <a:picLocks noChangeAspect="1"/>
          </p:cNvPicPr>
          <p:nvPr/>
        </p:nvPicPr>
        <p:blipFill>
          <a:blip r:embed="rId1"/>
          <a:stretch>
            <a:fillRect/>
          </a:stretch>
        </p:blipFill>
        <p:spPr>
          <a:xfrm>
            <a:off x="10033635" y="981075"/>
            <a:ext cx="1534640" cy="2210400"/>
          </a:xfrm>
          <a:prstGeom prst="rect">
            <a:avLst/>
          </a:prstGeom>
        </p:spPr>
      </p:pic>
      <p:sp>
        <p:nvSpPr>
          <p:cNvPr id="6" name="圆角矩形 5"/>
          <p:cNvSpPr/>
          <p:nvPr/>
        </p:nvSpPr>
        <p:spPr>
          <a:xfrm flipH="1">
            <a:off x="1677670" y="434975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三</a:t>
            </a:r>
            <a:endParaRPr lang="zh-CN" altLang="en-US" sz="3200">
              <a:solidFill>
                <a:srgbClr val="526573"/>
              </a:solidFill>
              <a:latin typeface="微软雅黑" panose="020B0503020204020204" charset="-122"/>
              <a:ea typeface="微软雅黑" panose="020B0503020204020204" charset="-122"/>
            </a:endParaRPr>
          </a:p>
        </p:txBody>
      </p:sp>
      <p:grpSp>
        <p:nvGrpSpPr>
          <p:cNvPr id="4" name="组合 3"/>
          <p:cNvGrpSpPr/>
          <p:nvPr/>
        </p:nvGrpSpPr>
        <p:grpSpPr>
          <a:xfrm>
            <a:off x="1468755" y="4317365"/>
            <a:ext cx="1278890" cy="1451610"/>
            <a:chOff x="8534" y="3458"/>
            <a:chExt cx="2131" cy="2418"/>
          </a:xfrm>
          <a:solidFill>
            <a:schemeClr val="accent2">
              <a:lumMod val="20000"/>
              <a:lumOff val="80000"/>
            </a:schemeClr>
          </a:solidFill>
        </p:grpSpPr>
        <p:sp>
          <p:nvSpPr>
            <p:cNvPr id="5" name="圆角矩形 4"/>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 name="图片 10"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2" name="圆角矩形 11"/>
          <p:cNvSpPr/>
          <p:nvPr/>
        </p:nvSpPr>
        <p:spPr>
          <a:xfrm flipH="1">
            <a:off x="3234690" y="434975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六</a:t>
            </a:r>
            <a:endParaRPr lang="zh-CN" altLang="en-US" sz="3200">
              <a:solidFill>
                <a:srgbClr val="526573"/>
              </a:solidFill>
              <a:latin typeface="微软雅黑" panose="020B0503020204020204" charset="-122"/>
              <a:ea typeface="微软雅黑" panose="020B0503020204020204" charset="-122"/>
            </a:endParaRPr>
          </a:p>
        </p:txBody>
      </p:sp>
      <p:grpSp>
        <p:nvGrpSpPr>
          <p:cNvPr id="13" name="组合 12"/>
          <p:cNvGrpSpPr/>
          <p:nvPr/>
        </p:nvGrpSpPr>
        <p:grpSpPr>
          <a:xfrm>
            <a:off x="3025775" y="4387215"/>
            <a:ext cx="1278890" cy="1451610"/>
            <a:chOff x="8534" y="3458"/>
            <a:chExt cx="2131" cy="2418"/>
          </a:xfrm>
          <a:solidFill>
            <a:schemeClr val="accent2">
              <a:lumMod val="20000"/>
              <a:lumOff val="80000"/>
            </a:schemeClr>
          </a:solidFill>
        </p:grpSpPr>
        <p:sp>
          <p:nvSpPr>
            <p:cNvPr id="14" name="圆角矩形 13"/>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6" name="圆角矩形 15"/>
          <p:cNvSpPr/>
          <p:nvPr/>
        </p:nvSpPr>
        <p:spPr>
          <a:xfrm flipH="1">
            <a:off x="4791710" y="4391025"/>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二</a:t>
            </a:r>
            <a:endParaRPr lang="zh-CN" altLang="en-US" sz="3200">
              <a:solidFill>
                <a:srgbClr val="526573"/>
              </a:solidFill>
              <a:latin typeface="微软雅黑" panose="020B0503020204020204" charset="-122"/>
              <a:ea typeface="微软雅黑" panose="020B0503020204020204" charset="-122"/>
            </a:endParaRPr>
          </a:p>
        </p:txBody>
      </p:sp>
      <p:grpSp>
        <p:nvGrpSpPr>
          <p:cNvPr id="19" name="组合 18"/>
          <p:cNvGrpSpPr/>
          <p:nvPr/>
        </p:nvGrpSpPr>
        <p:grpSpPr>
          <a:xfrm>
            <a:off x="4582795" y="4392295"/>
            <a:ext cx="1278890" cy="1451610"/>
            <a:chOff x="8534" y="3458"/>
            <a:chExt cx="2131" cy="2418"/>
          </a:xfrm>
          <a:solidFill>
            <a:schemeClr val="accent2">
              <a:lumMod val="20000"/>
              <a:lumOff val="80000"/>
            </a:schemeClr>
          </a:solidFill>
        </p:grpSpPr>
        <p:sp>
          <p:nvSpPr>
            <p:cNvPr id="20" name="圆角矩形 19"/>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29" name="圆角矩形 28"/>
          <p:cNvSpPr/>
          <p:nvPr/>
        </p:nvSpPr>
        <p:spPr>
          <a:xfrm flipH="1">
            <a:off x="6273800" y="440563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四</a:t>
            </a:r>
            <a:endParaRPr lang="zh-CN" altLang="en-US" sz="3200">
              <a:solidFill>
                <a:srgbClr val="526573"/>
              </a:solidFill>
              <a:latin typeface="微软雅黑" panose="020B0503020204020204" charset="-122"/>
              <a:ea typeface="微软雅黑" panose="020B0503020204020204" charset="-122"/>
            </a:endParaRPr>
          </a:p>
        </p:txBody>
      </p:sp>
      <p:grpSp>
        <p:nvGrpSpPr>
          <p:cNvPr id="30" name="组合 29"/>
          <p:cNvGrpSpPr/>
          <p:nvPr/>
        </p:nvGrpSpPr>
        <p:grpSpPr>
          <a:xfrm>
            <a:off x="6061710" y="4387215"/>
            <a:ext cx="1278890" cy="1451610"/>
            <a:chOff x="8534" y="3458"/>
            <a:chExt cx="2131" cy="2418"/>
          </a:xfrm>
          <a:solidFill>
            <a:schemeClr val="accent2">
              <a:lumMod val="20000"/>
              <a:lumOff val="80000"/>
            </a:schemeClr>
          </a:solidFill>
        </p:grpSpPr>
        <p:sp>
          <p:nvSpPr>
            <p:cNvPr id="31" name="圆角矩形 30"/>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2" name="图片 31"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33" name="圆角矩形 32"/>
          <p:cNvSpPr/>
          <p:nvPr/>
        </p:nvSpPr>
        <p:spPr>
          <a:xfrm flipH="1">
            <a:off x="7830820" y="440563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五</a:t>
            </a:r>
            <a:endParaRPr lang="zh-CN" altLang="en-US" sz="3200">
              <a:solidFill>
                <a:srgbClr val="526573"/>
              </a:solidFill>
              <a:latin typeface="微软雅黑" panose="020B0503020204020204" charset="-122"/>
              <a:ea typeface="微软雅黑" panose="020B0503020204020204" charset="-122"/>
            </a:endParaRPr>
          </a:p>
        </p:txBody>
      </p:sp>
      <p:grpSp>
        <p:nvGrpSpPr>
          <p:cNvPr id="34" name="组合 33"/>
          <p:cNvGrpSpPr/>
          <p:nvPr/>
        </p:nvGrpSpPr>
        <p:grpSpPr>
          <a:xfrm>
            <a:off x="7620000" y="4392295"/>
            <a:ext cx="1278890" cy="1451610"/>
            <a:chOff x="8534" y="3458"/>
            <a:chExt cx="2131" cy="2418"/>
          </a:xfrm>
          <a:solidFill>
            <a:schemeClr val="accent2">
              <a:lumMod val="20000"/>
              <a:lumOff val="80000"/>
            </a:schemeClr>
          </a:solidFill>
        </p:grpSpPr>
        <p:sp>
          <p:nvSpPr>
            <p:cNvPr id="35" name="圆角矩形 34"/>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6" name="图片 35"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52" name="圆角矩形 51"/>
          <p:cNvSpPr/>
          <p:nvPr/>
        </p:nvSpPr>
        <p:spPr>
          <a:xfrm flipH="1">
            <a:off x="9387840" y="4446905"/>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一</a:t>
            </a:r>
            <a:endParaRPr lang="zh-CN" altLang="en-US" sz="3200">
              <a:solidFill>
                <a:srgbClr val="526573"/>
              </a:solidFill>
              <a:latin typeface="微软雅黑" panose="020B0503020204020204" charset="-122"/>
              <a:ea typeface="微软雅黑" panose="020B0503020204020204" charset="-122"/>
            </a:endParaRPr>
          </a:p>
        </p:txBody>
      </p:sp>
      <p:grpSp>
        <p:nvGrpSpPr>
          <p:cNvPr id="53" name="组合 52"/>
          <p:cNvGrpSpPr/>
          <p:nvPr/>
        </p:nvGrpSpPr>
        <p:grpSpPr>
          <a:xfrm>
            <a:off x="9178925" y="4448175"/>
            <a:ext cx="1278890" cy="1451610"/>
            <a:chOff x="8534" y="3458"/>
            <a:chExt cx="2131" cy="2418"/>
          </a:xfrm>
          <a:solidFill>
            <a:schemeClr val="accent2">
              <a:lumMod val="20000"/>
              <a:lumOff val="80000"/>
            </a:schemeClr>
          </a:solidFill>
        </p:grpSpPr>
        <p:sp>
          <p:nvSpPr>
            <p:cNvPr id="54" name="圆角矩形 53"/>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7" name="矩形 16"/>
          <p:cNvSpPr/>
          <p:nvPr/>
        </p:nvSpPr>
        <p:spPr>
          <a:xfrm>
            <a:off x="665893" y="252600"/>
            <a:ext cx="1605280" cy="521970"/>
          </a:xfrm>
          <a:prstGeom prst="rect">
            <a:avLst/>
          </a:prstGeom>
        </p:spPr>
        <p:txBody>
          <a:bodyPr wrap="none">
            <a:spAutoFit/>
          </a:bodyPr>
          <a:p>
            <a:pPr lvl="0" algn="ctr"/>
            <a:r>
              <a:rPr lang="zh-CN" altLang="en-US" sz="2800" dirty="0">
                <a:solidFill>
                  <a:schemeClr val="accent2"/>
                </a:solidFill>
                <a:latin typeface="微软雅黑" panose="020B0503020204020204" charset="-122"/>
                <a:ea typeface="微软雅黑" panose="020B0503020204020204" charset="-122"/>
                <a:sym typeface="+mn-ea"/>
              </a:rPr>
              <a:t>互动</a:t>
            </a:r>
            <a:r>
              <a:rPr lang="zh-CN" altLang="en-US" sz="2800" dirty="0">
                <a:solidFill>
                  <a:schemeClr val="accent2"/>
                </a:solidFill>
                <a:latin typeface="微软雅黑" panose="020B0503020204020204" charset="-122"/>
                <a:ea typeface="微软雅黑" panose="020B0503020204020204" charset="-122"/>
                <a:cs typeface="微软雅黑" panose="020B0503020204020204" charset="-122"/>
                <a:sym typeface="+mn-lt"/>
              </a:rPr>
              <a:t>交流</a:t>
            </a:r>
            <a:endParaRPr lang="zh-CN" altLang="en-US" sz="2800" dirty="0">
              <a:solidFill>
                <a:schemeClr val="accent2"/>
              </a:solidFill>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indefinite" fill="hold">
                                          <p:stCondLst>
                                            <p:cond delay="0"/>
                                          </p:stCondLst>
                                        </p:cTn>
                                        <p:tgtEl>
                                          <p:spTgt spid="9"/>
                                        </p:tgtEl>
                                        <p:attrNameLst>
                                          <p:attrName>style.visibility</p:attrName>
                                        </p:attrNameLst>
                                      </p:cBhvr>
                                      <p:to>
                                        <p:strVal val="visible"/>
                                      </p:to>
                                    </p:set>
                                    <p:animEffect transition="in" filter="box(in)">
                                      <p:cBhvr>
                                        <p:cTn id="7" dur="indefinite"/>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000" fill="hold">
                                          <p:stCondLst>
                                            <p:cond delay="0"/>
                                          </p:stCondLst>
                                        </p:cTn>
                                        <p:tgtEl>
                                          <p:spTgt spid="10"/>
                                        </p:tgtEl>
                                        <p:attrNameLst>
                                          <p:attrName>style.visibility</p:attrName>
                                        </p:attrNameLst>
                                      </p:cBhvr>
                                      <p:to>
                                        <p:strVal val="visible"/>
                                      </p:to>
                                    </p:set>
                                    <p:animEffect transition="in" filter="plus(in)">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7" presetClass="exit" presetSubtype="10" fill="hold" nodeType="clickEffect">
                                  <p:stCondLst>
                                    <p:cond delay="0"/>
                                  </p:stCondLst>
                                  <p:childTnLst>
                                    <p:anim calcmode="lin" valueType="num">
                                      <p:cBhvr>
                                        <p:cTn id="17" dur="500"/>
                                        <p:tgtEl>
                                          <p:spTgt spid="4"/>
                                        </p:tgtEl>
                                        <p:attrNameLst>
                                          <p:attrName>ppt_w</p:attrName>
                                        </p:attrNameLst>
                                      </p:cBhvr>
                                      <p:tavLst>
                                        <p:tav tm="0">
                                          <p:val>
                                            <p:strVal val="ppt_w"/>
                                          </p:val>
                                        </p:tav>
                                        <p:tav tm="100000">
                                          <p:val>
                                            <p:fltVal val="0"/>
                                          </p:val>
                                        </p:tav>
                                      </p:tavLst>
                                    </p:anim>
                                    <p:anim calcmode="lin" valueType="num">
                                      <p:cBhvr>
                                        <p:cTn id="18" dur="500"/>
                                        <p:tgtEl>
                                          <p:spTgt spid="4"/>
                                        </p:tgtEl>
                                        <p:attrNameLst>
                                          <p:attrName>ppt_h</p:attrName>
                                        </p:attrNameLst>
                                      </p:cBhvr>
                                      <p:tavLst>
                                        <p:tav tm="0">
                                          <p:val>
                                            <p:strVal val="ppt_h"/>
                                          </p:val>
                                        </p:tav>
                                        <p:tav tm="100000">
                                          <p:val>
                                            <p:strVal val="ppt_h"/>
                                          </p:val>
                                        </p:tav>
                                      </p:tavLst>
                                    </p:anim>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17"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7" presetClass="exit" presetSubtype="10" fill="hold" nodeType="clickEffect">
                                  <p:stCondLst>
                                    <p:cond delay="0"/>
                                  </p:stCondLst>
                                  <p:childTnLst>
                                    <p:anim calcmode="lin" valueType="num">
                                      <p:cBhvr>
                                        <p:cTn id="29" dur="500"/>
                                        <p:tgtEl>
                                          <p:spTgt spid="13"/>
                                        </p:tgtEl>
                                        <p:attrNameLst>
                                          <p:attrName>ppt_w</p:attrName>
                                        </p:attrNameLst>
                                      </p:cBhvr>
                                      <p:tavLst>
                                        <p:tav tm="0">
                                          <p:val>
                                            <p:strVal val="ppt_w"/>
                                          </p:val>
                                        </p:tav>
                                        <p:tav tm="100000">
                                          <p:val>
                                            <p:fltVal val="0"/>
                                          </p:val>
                                        </p:tav>
                                      </p:tavLst>
                                    </p:anim>
                                    <p:anim calcmode="lin" valueType="num">
                                      <p:cBhvr>
                                        <p:cTn id="30" dur="500"/>
                                        <p:tgtEl>
                                          <p:spTgt spid="13"/>
                                        </p:tgtEl>
                                        <p:attrNameLst>
                                          <p:attrName>ppt_h</p:attrName>
                                        </p:attrNameLst>
                                      </p:cBhvr>
                                      <p:tavLst>
                                        <p:tav tm="0">
                                          <p:val>
                                            <p:strVal val="ppt_h"/>
                                          </p:val>
                                        </p:tav>
                                        <p:tav tm="100000">
                                          <p:val>
                                            <p:strVal val="ppt_h"/>
                                          </p:val>
                                        </p:tav>
                                      </p:tavLst>
                                    </p:anim>
                                    <p:set>
                                      <p:cBhvr>
                                        <p:cTn id="31" dur="1" fill="hold">
                                          <p:stCondLst>
                                            <p:cond delay="499"/>
                                          </p:stCondLst>
                                        </p:cTn>
                                        <p:tgtEl>
                                          <p:spTgt spid="13"/>
                                        </p:tgtEl>
                                        <p:attrNameLst>
                                          <p:attrName>style.visibility</p:attrName>
                                        </p:attrNameLst>
                                      </p:cBhvr>
                                      <p:to>
                                        <p:strVal val="hidden"/>
                                      </p:to>
                                    </p:set>
                                  </p:childTnLst>
                                </p:cTn>
                              </p:par>
                            </p:childTnLst>
                          </p:cTn>
                        </p:par>
                        <p:par>
                          <p:cTn id="32" fill="hold">
                            <p:stCondLst>
                              <p:cond delay="500"/>
                            </p:stCondLst>
                            <p:childTnLst>
                              <p:par>
                                <p:cTn id="33" presetID="17" presetClass="entr" presetSubtype="1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7" presetClass="exit" presetSubtype="10" fill="hold" nodeType="clickEffect">
                                  <p:stCondLst>
                                    <p:cond delay="0"/>
                                  </p:stCondLst>
                                  <p:childTnLst>
                                    <p:anim calcmode="lin" valueType="num">
                                      <p:cBhvr>
                                        <p:cTn id="41" dur="500"/>
                                        <p:tgtEl>
                                          <p:spTgt spid="19"/>
                                        </p:tgtEl>
                                        <p:attrNameLst>
                                          <p:attrName>ppt_w</p:attrName>
                                        </p:attrNameLst>
                                      </p:cBhvr>
                                      <p:tavLst>
                                        <p:tav tm="0">
                                          <p:val>
                                            <p:strVal val="ppt_w"/>
                                          </p:val>
                                        </p:tav>
                                        <p:tav tm="100000">
                                          <p:val>
                                            <p:fltVal val="0"/>
                                          </p:val>
                                        </p:tav>
                                      </p:tavLst>
                                    </p:anim>
                                    <p:anim calcmode="lin" valueType="num">
                                      <p:cBhvr>
                                        <p:cTn id="42" dur="500"/>
                                        <p:tgtEl>
                                          <p:spTgt spid="19"/>
                                        </p:tgtEl>
                                        <p:attrNameLst>
                                          <p:attrName>ppt_h</p:attrName>
                                        </p:attrNameLst>
                                      </p:cBhvr>
                                      <p:tavLst>
                                        <p:tav tm="0">
                                          <p:val>
                                            <p:strVal val="ppt_h"/>
                                          </p:val>
                                        </p:tav>
                                        <p:tav tm="100000">
                                          <p:val>
                                            <p:strVal val="ppt_h"/>
                                          </p:val>
                                        </p:tav>
                                      </p:tavLst>
                                    </p:anim>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500"/>
                            </p:stCondLst>
                            <p:childTnLst>
                              <p:par>
                                <p:cTn id="45" presetID="17" presetClass="entr" presetSubtype="1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7" presetClass="exit" presetSubtype="10" fill="hold" nodeType="clickEffect">
                                  <p:stCondLst>
                                    <p:cond delay="0"/>
                                  </p:stCondLst>
                                  <p:childTnLst>
                                    <p:anim calcmode="lin" valueType="num">
                                      <p:cBhvr>
                                        <p:cTn id="53" dur="500"/>
                                        <p:tgtEl>
                                          <p:spTgt spid="30"/>
                                        </p:tgtEl>
                                        <p:attrNameLst>
                                          <p:attrName>ppt_w</p:attrName>
                                        </p:attrNameLst>
                                      </p:cBhvr>
                                      <p:tavLst>
                                        <p:tav tm="0">
                                          <p:val>
                                            <p:strVal val="ppt_w"/>
                                          </p:val>
                                        </p:tav>
                                        <p:tav tm="100000">
                                          <p:val>
                                            <p:fltVal val="0"/>
                                          </p:val>
                                        </p:tav>
                                      </p:tavLst>
                                    </p:anim>
                                    <p:anim calcmode="lin" valueType="num">
                                      <p:cBhvr>
                                        <p:cTn id="54" dur="500"/>
                                        <p:tgtEl>
                                          <p:spTgt spid="30"/>
                                        </p:tgtEl>
                                        <p:attrNameLst>
                                          <p:attrName>ppt_h</p:attrName>
                                        </p:attrNameLst>
                                      </p:cBhvr>
                                      <p:tavLst>
                                        <p:tav tm="0">
                                          <p:val>
                                            <p:strVal val="ppt_h"/>
                                          </p:val>
                                        </p:tav>
                                        <p:tav tm="100000">
                                          <p:val>
                                            <p:strVal val="ppt_h"/>
                                          </p:val>
                                        </p:tav>
                                      </p:tavLst>
                                    </p:anim>
                                    <p:set>
                                      <p:cBhvr>
                                        <p:cTn id="55" dur="1" fill="hold">
                                          <p:stCondLst>
                                            <p:cond delay="499"/>
                                          </p:stCondLst>
                                        </p:cTn>
                                        <p:tgtEl>
                                          <p:spTgt spid="30"/>
                                        </p:tgtEl>
                                        <p:attrNameLst>
                                          <p:attrName>style.visibility</p:attrName>
                                        </p:attrNameLst>
                                      </p:cBhvr>
                                      <p:to>
                                        <p:strVal val="hidden"/>
                                      </p:to>
                                    </p:set>
                                  </p:childTnLst>
                                </p:cTn>
                              </p:par>
                            </p:childTnLst>
                          </p:cTn>
                        </p:par>
                        <p:par>
                          <p:cTn id="56" fill="hold">
                            <p:stCondLst>
                              <p:cond delay="500"/>
                            </p:stCondLst>
                            <p:childTnLst>
                              <p:par>
                                <p:cTn id="57" presetID="17" presetClass="entr" presetSubtype="1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fltVal val="0"/>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0"/>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17" presetClass="exit" presetSubtype="10" fill="hold" nodeType="clickEffect">
                                  <p:stCondLst>
                                    <p:cond delay="0"/>
                                  </p:stCondLst>
                                  <p:childTnLst>
                                    <p:anim calcmode="lin" valueType="num">
                                      <p:cBhvr>
                                        <p:cTn id="65" dur="500"/>
                                        <p:tgtEl>
                                          <p:spTgt spid="34"/>
                                        </p:tgtEl>
                                        <p:attrNameLst>
                                          <p:attrName>ppt_w</p:attrName>
                                        </p:attrNameLst>
                                      </p:cBhvr>
                                      <p:tavLst>
                                        <p:tav tm="0">
                                          <p:val>
                                            <p:strVal val="ppt_w"/>
                                          </p:val>
                                        </p:tav>
                                        <p:tav tm="100000">
                                          <p:val>
                                            <p:fltVal val="0"/>
                                          </p:val>
                                        </p:tav>
                                      </p:tavLst>
                                    </p:anim>
                                    <p:anim calcmode="lin" valueType="num">
                                      <p:cBhvr>
                                        <p:cTn id="66" dur="500"/>
                                        <p:tgtEl>
                                          <p:spTgt spid="34"/>
                                        </p:tgtEl>
                                        <p:attrNameLst>
                                          <p:attrName>ppt_h</p:attrName>
                                        </p:attrNameLst>
                                      </p:cBhvr>
                                      <p:tavLst>
                                        <p:tav tm="0">
                                          <p:val>
                                            <p:strVal val="ppt_h"/>
                                          </p:val>
                                        </p:tav>
                                        <p:tav tm="100000">
                                          <p:val>
                                            <p:strVal val="ppt_h"/>
                                          </p:val>
                                        </p:tav>
                                      </p:tavLst>
                                    </p:anim>
                                    <p:set>
                                      <p:cBhvr>
                                        <p:cTn id="67" dur="1" fill="hold">
                                          <p:stCondLst>
                                            <p:cond delay="499"/>
                                          </p:stCondLst>
                                        </p:cTn>
                                        <p:tgtEl>
                                          <p:spTgt spid="34"/>
                                        </p:tgtEl>
                                        <p:attrNameLst>
                                          <p:attrName>style.visibility</p:attrName>
                                        </p:attrNameLst>
                                      </p:cBhvr>
                                      <p:to>
                                        <p:strVal val="hidden"/>
                                      </p:to>
                                    </p:set>
                                  </p:childTnLst>
                                </p:cTn>
                              </p:par>
                            </p:childTnLst>
                          </p:cTn>
                        </p:par>
                        <p:par>
                          <p:cTn id="68" fill="hold">
                            <p:stCondLst>
                              <p:cond delay="500"/>
                            </p:stCondLst>
                            <p:childTnLst>
                              <p:par>
                                <p:cTn id="69" presetID="17" presetClass="entr" presetSubtype="10"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p:cTn id="71" dur="500" fill="hold"/>
                                        <p:tgtEl>
                                          <p:spTgt spid="33"/>
                                        </p:tgtEl>
                                        <p:attrNameLst>
                                          <p:attrName>ppt_w</p:attrName>
                                        </p:attrNameLst>
                                      </p:cBhvr>
                                      <p:tavLst>
                                        <p:tav tm="0">
                                          <p:val>
                                            <p:fltVal val="0"/>
                                          </p:val>
                                        </p:tav>
                                        <p:tav tm="100000">
                                          <p:val>
                                            <p:strVal val="#ppt_w"/>
                                          </p:val>
                                        </p:tav>
                                      </p:tavLst>
                                    </p:anim>
                                    <p:anim calcmode="lin" valueType="num">
                                      <p:cBhvr>
                                        <p:cTn id="72"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73" restart="whenNotActive" fill="hold" evtFilter="cancelBubble" nodeType="interactiveSeq">
                <p:stCondLst>
                  <p:cond evt="onClick" delay="0">
                    <p:tgtEl>
                      <p:spTgt spid="53"/>
                    </p:tgtEl>
                  </p:cond>
                </p:stCondLst>
                <p:endSync evt="end" delay="0">
                  <p:rtn val="all"/>
                </p:endSync>
                <p:childTnLst>
                  <p:par>
                    <p:cTn id="74" fill="hold">
                      <p:stCondLst>
                        <p:cond delay="0"/>
                      </p:stCondLst>
                      <p:childTnLst>
                        <p:par>
                          <p:cTn id="75" fill="hold">
                            <p:stCondLst>
                              <p:cond delay="0"/>
                            </p:stCondLst>
                            <p:childTnLst>
                              <p:par>
                                <p:cTn id="76" presetID="17" presetClass="exit" presetSubtype="10" fill="hold" nodeType="clickEffect">
                                  <p:stCondLst>
                                    <p:cond delay="0"/>
                                  </p:stCondLst>
                                  <p:childTnLst>
                                    <p:anim calcmode="lin" valueType="num">
                                      <p:cBhvr>
                                        <p:cTn id="77" dur="500"/>
                                        <p:tgtEl>
                                          <p:spTgt spid="53"/>
                                        </p:tgtEl>
                                        <p:attrNameLst>
                                          <p:attrName>ppt_w</p:attrName>
                                        </p:attrNameLst>
                                      </p:cBhvr>
                                      <p:tavLst>
                                        <p:tav tm="0">
                                          <p:val>
                                            <p:strVal val="ppt_w"/>
                                          </p:val>
                                        </p:tav>
                                        <p:tav tm="100000">
                                          <p:val>
                                            <p:fltVal val="0"/>
                                          </p:val>
                                        </p:tav>
                                      </p:tavLst>
                                    </p:anim>
                                    <p:anim calcmode="lin" valueType="num">
                                      <p:cBhvr>
                                        <p:cTn id="78" dur="500"/>
                                        <p:tgtEl>
                                          <p:spTgt spid="53"/>
                                        </p:tgtEl>
                                        <p:attrNameLst>
                                          <p:attrName>ppt_h</p:attrName>
                                        </p:attrNameLst>
                                      </p:cBhvr>
                                      <p:tavLst>
                                        <p:tav tm="0">
                                          <p:val>
                                            <p:strVal val="ppt_h"/>
                                          </p:val>
                                        </p:tav>
                                        <p:tav tm="100000">
                                          <p:val>
                                            <p:strVal val="ppt_h"/>
                                          </p:val>
                                        </p:tav>
                                      </p:tavLst>
                                    </p:anim>
                                    <p:set>
                                      <p:cBhvr>
                                        <p:cTn id="79" dur="1" fill="hold">
                                          <p:stCondLst>
                                            <p:cond delay="499"/>
                                          </p:stCondLst>
                                        </p:cTn>
                                        <p:tgtEl>
                                          <p:spTgt spid="53"/>
                                        </p:tgtEl>
                                        <p:attrNameLst>
                                          <p:attrName>style.visibility</p:attrName>
                                        </p:attrNameLst>
                                      </p:cBhvr>
                                      <p:to>
                                        <p:strVal val="hidden"/>
                                      </p:to>
                                    </p:set>
                                  </p:childTnLst>
                                </p:cTn>
                              </p:par>
                            </p:childTnLst>
                          </p:cTn>
                        </p:par>
                        <p:par>
                          <p:cTn id="80" fill="hold">
                            <p:stCondLst>
                              <p:cond delay="500"/>
                            </p:stCondLst>
                            <p:childTnLst>
                              <p:par>
                                <p:cTn id="81" presetID="17" presetClass="entr" presetSubtype="10" fill="hold" grpId="0" nodeType="afterEffect">
                                  <p:stCondLst>
                                    <p:cond delay="0"/>
                                  </p:stCondLst>
                                  <p:childTnLst>
                                    <p:set>
                                      <p:cBhvr>
                                        <p:cTn id="82" dur="1" fill="hold">
                                          <p:stCondLst>
                                            <p:cond delay="0"/>
                                          </p:stCondLst>
                                        </p:cTn>
                                        <p:tgtEl>
                                          <p:spTgt spid="52"/>
                                        </p:tgtEl>
                                        <p:attrNameLst>
                                          <p:attrName>style.visibility</p:attrName>
                                        </p:attrNameLst>
                                      </p:cBhvr>
                                      <p:to>
                                        <p:strVal val="visible"/>
                                      </p:to>
                                    </p:set>
                                    <p:anim calcmode="lin" valueType="num">
                                      <p:cBhvr>
                                        <p:cTn id="83" dur="500" fill="hold"/>
                                        <p:tgtEl>
                                          <p:spTgt spid="52"/>
                                        </p:tgtEl>
                                        <p:attrNameLst>
                                          <p:attrName>ppt_w</p:attrName>
                                        </p:attrNameLst>
                                      </p:cBhvr>
                                      <p:tavLst>
                                        <p:tav tm="0">
                                          <p:val>
                                            <p:fltVal val="0"/>
                                          </p:val>
                                        </p:tav>
                                        <p:tav tm="100000">
                                          <p:val>
                                            <p:strVal val="#ppt_w"/>
                                          </p:val>
                                        </p:tav>
                                      </p:tavLst>
                                    </p:anim>
                                    <p:anim calcmode="lin" valueType="num">
                                      <p:cBhvr>
                                        <p:cTn id="84" dur="5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3"/>
                  </p:tgtEl>
                </p:cond>
              </p:nextCondLst>
            </p:seq>
          </p:childTnLst>
        </p:cTn>
      </p:par>
    </p:tnLst>
    <p:bldLst>
      <p:bldP spid="9" grpId="0"/>
      <p:bldP spid="9" grpId="1"/>
      <p:bldP spid="10" grpId="0"/>
      <p:bldP spid="10" grpId="1"/>
      <p:bldP spid="6" grpId="0" bldLvl="0" animBg="1"/>
      <p:bldP spid="12" grpId="0" bldLvl="0" animBg="1"/>
      <p:bldP spid="16" grpId="0" bldLvl="0" animBg="1"/>
      <p:bldP spid="29" grpId="0" bldLvl="0" animBg="1"/>
      <p:bldP spid="33" grpId="0" bldLvl="0" animBg="1"/>
      <p:bldP spid="5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 name="直接连接符 2"/>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
        <p:nvSpPr>
          <p:cNvPr id="5" name="文本框 4"/>
          <p:cNvSpPr txBox="1"/>
          <p:nvPr/>
        </p:nvSpPr>
        <p:spPr>
          <a:xfrm>
            <a:off x="4394835" y="989965"/>
            <a:ext cx="6547485" cy="2861310"/>
          </a:xfrm>
          <a:prstGeom prst="rect">
            <a:avLst/>
          </a:prstGeom>
          <a:noFill/>
        </p:spPr>
        <p:txBody>
          <a:bodyPr wrap="square" rtlCol="0" anchor="t">
            <a:spAutoFit/>
          </a:bodyPr>
          <a:p>
            <a:pPr indent="0" fontAlgn="auto">
              <a:lnSpc>
                <a:spcPct val="150000"/>
              </a:lnSpc>
            </a:pPr>
            <a:r>
              <a:rPr lang="en-US" sz="2000" b="1" dirty="0">
                <a:latin typeface="微软雅黑" panose="020B0503020204020204" charset="-122"/>
                <a:ea typeface="微软雅黑" panose="020B0503020204020204" charset="-122"/>
                <a:sym typeface="+mn-ea"/>
              </a:rPr>
              <a:t>5</a:t>
            </a:r>
            <a:r>
              <a:rPr sz="2000" b="1" dirty="0">
                <a:latin typeface="微软雅黑" panose="020B0503020204020204" charset="-122"/>
                <a:ea typeface="微软雅黑" panose="020B0503020204020204" charset="-122"/>
                <a:sym typeface="+mn-ea"/>
              </a:rPr>
              <a:t>、</a:t>
            </a:r>
            <a:r>
              <a:rPr lang="zh-CN" sz="2000" b="1" dirty="0">
                <a:latin typeface="微软雅黑" panose="020B0503020204020204" charset="-122"/>
                <a:ea typeface="微软雅黑" panose="020B0503020204020204" charset="-122"/>
                <a:sym typeface="+mn-ea"/>
              </a:rPr>
              <a:t>下列哪些选项</a:t>
            </a:r>
            <a:r>
              <a:rPr lang="zh-CN" sz="2000" b="1" dirty="0">
                <a:latin typeface="微软雅黑" panose="020B0503020204020204" charset="-122"/>
                <a:ea typeface="微软雅黑" panose="020B0503020204020204" charset="-122"/>
                <a:sym typeface="+mn-ea"/>
              </a:rPr>
              <a:t>属于金融行业未来发展趋势</a:t>
            </a:r>
            <a:r>
              <a:rPr lang="zh-CN" sz="2000" b="1" dirty="0">
                <a:latin typeface="微软雅黑" panose="020B0503020204020204" charset="-122"/>
                <a:ea typeface="微软雅黑" panose="020B0503020204020204" charset="-122"/>
                <a:sym typeface="+mn-ea"/>
              </a:rPr>
              <a:t>？</a:t>
            </a:r>
            <a:r>
              <a:rPr lang="en-US" altLang="zh-CN" sz="2000" b="1" dirty="0">
                <a:latin typeface="微软雅黑" panose="020B0503020204020204" charset="-122"/>
                <a:ea typeface="微软雅黑" panose="020B0503020204020204" charset="-122"/>
                <a:sym typeface="+mn-ea"/>
              </a:rPr>
              <a:t>(      )</a:t>
            </a:r>
            <a:endParaRPr lang="en-US" altLang="zh-CN" sz="2000" b="1"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A</a:t>
            </a:r>
            <a:r>
              <a:rPr lang="zh-CN" sz="2000" dirty="0">
                <a:latin typeface="微软雅黑" panose="020B0503020204020204" charset="-122"/>
                <a:ea typeface="微软雅黑" panose="020B0503020204020204" charset="-122"/>
                <a:sym typeface="+mn-ea"/>
              </a:rPr>
              <a:t>、</a:t>
            </a:r>
            <a:r>
              <a:rPr lang="en-US" sz="2000" dirty="0">
                <a:latin typeface="微软雅黑" panose="020B0503020204020204" charset="-122"/>
                <a:ea typeface="微软雅黑" panose="020B0503020204020204" charset="-122"/>
                <a:sym typeface="+mn-ea"/>
              </a:rPr>
              <a:t> </a:t>
            </a:r>
            <a:r>
              <a:rPr sz="2000" dirty="0">
                <a:latin typeface="微软雅黑" panose="020B0503020204020204" charset="-122"/>
                <a:ea typeface="微软雅黑" panose="020B0503020204020204" charset="-122"/>
                <a:sym typeface="+mn-ea"/>
              </a:rPr>
              <a:t>直接融资占比提升和注册制改革重塑金融业</a:t>
            </a:r>
            <a:endParaRPr sz="2000"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B</a:t>
            </a:r>
            <a:r>
              <a:rPr lang="zh-CN" sz="2000" dirty="0">
                <a:latin typeface="微软雅黑" panose="020B0503020204020204" charset="-122"/>
                <a:ea typeface="微软雅黑" panose="020B0503020204020204" charset="-122"/>
                <a:sym typeface="+mn-ea"/>
              </a:rPr>
              <a:t>、</a:t>
            </a:r>
            <a:r>
              <a:rPr lang="en-US" altLang="zh-CN" sz="2000" dirty="0">
                <a:latin typeface="微软雅黑" panose="020B0503020204020204" charset="-122"/>
                <a:ea typeface="微软雅黑" panose="020B0503020204020204" charset="-122"/>
                <a:sym typeface="+mn-ea"/>
              </a:rPr>
              <a:t> </a:t>
            </a:r>
            <a:r>
              <a:rPr sz="2000" dirty="0">
                <a:latin typeface="微软雅黑" panose="020B0503020204020204" charset="-122"/>
                <a:ea typeface="微软雅黑" panose="020B0503020204020204" charset="-122"/>
                <a:sym typeface="+mn-ea"/>
              </a:rPr>
              <a:t>居民财富配置向资本市场倾斜</a:t>
            </a:r>
            <a:endParaRPr sz="2000" dirty="0">
              <a:latin typeface="微软雅黑" panose="020B0503020204020204" charset="-122"/>
              <a:ea typeface="微软雅黑" panose="020B0503020204020204" charset="-122"/>
              <a:sym typeface="+mn-ea"/>
            </a:endParaRPr>
          </a:p>
          <a:p>
            <a:pPr indent="0" fontAlgn="auto">
              <a:lnSpc>
                <a:spcPct val="150000"/>
              </a:lnSpc>
            </a:pPr>
            <a:r>
              <a:rPr sz="2000" dirty="0">
                <a:latin typeface="微软雅黑" panose="020B0503020204020204" charset="-122"/>
                <a:ea typeface="微软雅黑" panose="020B0503020204020204" charset="-122"/>
                <a:sym typeface="+mn-ea"/>
              </a:rPr>
              <a:t>C</a:t>
            </a:r>
            <a:r>
              <a:rPr lang="zh-CN" sz="2000" dirty="0">
                <a:latin typeface="微软雅黑" panose="020B0503020204020204" charset="-122"/>
                <a:ea typeface="微软雅黑" panose="020B0503020204020204" charset="-122"/>
                <a:sym typeface="+mn-ea"/>
              </a:rPr>
              <a:t>、</a:t>
            </a:r>
            <a:r>
              <a:rPr lang="en-US" sz="2000" dirty="0">
                <a:latin typeface="微软雅黑" panose="020B0503020204020204" charset="-122"/>
                <a:ea typeface="微软雅黑" panose="020B0503020204020204" charset="-122"/>
                <a:sym typeface="+mn-ea"/>
              </a:rPr>
              <a:t> </a:t>
            </a:r>
            <a:r>
              <a:rPr sz="2000" dirty="0">
                <a:latin typeface="微软雅黑" panose="020B0503020204020204" charset="-122"/>
                <a:ea typeface="微软雅黑" panose="020B0503020204020204" charset="-122"/>
                <a:sym typeface="+mn-ea"/>
              </a:rPr>
              <a:t>金融业持续高水平开放，金融机构国际化竞争力加强</a:t>
            </a:r>
            <a:endParaRPr sz="2000" dirty="0">
              <a:latin typeface="微软雅黑" panose="020B0503020204020204" charset="-122"/>
              <a:ea typeface="微软雅黑" panose="020B0503020204020204" charset="-122"/>
              <a:sym typeface="+mn-ea"/>
            </a:endParaRPr>
          </a:p>
          <a:p>
            <a:pPr indent="0" fontAlgn="auto">
              <a:lnSpc>
                <a:spcPct val="150000"/>
              </a:lnSpc>
            </a:pPr>
            <a:r>
              <a:rPr lang="en-US" sz="2000" dirty="0">
                <a:latin typeface="微软雅黑" panose="020B0503020204020204" charset="-122"/>
                <a:ea typeface="微软雅黑" panose="020B0503020204020204" charset="-122"/>
                <a:sym typeface="+mn-ea"/>
              </a:rPr>
              <a:t>D</a:t>
            </a:r>
            <a:r>
              <a:rPr lang="zh-CN" altLang="en-US" sz="2000" dirty="0">
                <a:latin typeface="微软雅黑" panose="020B0503020204020204" charset="-122"/>
                <a:ea typeface="微软雅黑" panose="020B0503020204020204" charset="-122"/>
                <a:sym typeface="+mn-ea"/>
              </a:rPr>
              <a:t>、金融科技应用范围扩大，效能明显提升</a:t>
            </a:r>
            <a:endParaRPr lang="zh-CN" altLang="en-US" sz="2000" dirty="0">
              <a:latin typeface="微软雅黑" panose="020B0503020204020204" charset="-122"/>
              <a:ea typeface="微软雅黑" panose="020B0503020204020204" charset="-122"/>
              <a:sym typeface="+mn-ea"/>
            </a:endParaRPr>
          </a:p>
          <a:p>
            <a:pPr indent="0" fontAlgn="auto">
              <a:lnSpc>
                <a:spcPct val="150000"/>
              </a:lnSpc>
            </a:pPr>
            <a:endParaRPr lang="en-US" sz="2000" dirty="0">
              <a:latin typeface="微软雅黑" panose="020B0503020204020204" charset="-122"/>
              <a:ea typeface="微软雅黑" panose="020B0503020204020204" charset="-122"/>
              <a:sym typeface="+mn-ea"/>
            </a:endParaRPr>
          </a:p>
        </p:txBody>
      </p:sp>
      <p:sp>
        <p:nvSpPr>
          <p:cNvPr id="9" name="文本框 8"/>
          <p:cNvSpPr txBox="1"/>
          <p:nvPr/>
        </p:nvSpPr>
        <p:spPr>
          <a:xfrm>
            <a:off x="4486593" y="3579495"/>
            <a:ext cx="2855595" cy="460375"/>
          </a:xfrm>
          <a:prstGeom prst="rect">
            <a:avLst/>
          </a:prstGeom>
          <a:noFill/>
        </p:spPr>
        <p:txBody>
          <a:bodyPr wrap="square" rtlCol="0">
            <a:spAutoFit/>
          </a:bodyPr>
          <a:p>
            <a:r>
              <a:rPr lang="zh-CN" altLang="en-US"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答案：</a:t>
            </a:r>
            <a:r>
              <a:rPr lang="en-US" altLang="zh-CN"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ABCD</a:t>
            </a:r>
            <a:endParaRPr lang="en-US" altLang="zh-CN" sz="2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pic>
        <p:nvPicPr>
          <p:cNvPr id="6" name="图片 5" descr="5"/>
          <p:cNvPicPr>
            <a:picLocks noChangeAspect="1"/>
          </p:cNvPicPr>
          <p:nvPr/>
        </p:nvPicPr>
        <p:blipFill>
          <a:blip r:embed="rId1"/>
          <a:stretch>
            <a:fillRect/>
          </a:stretch>
        </p:blipFill>
        <p:spPr>
          <a:xfrm>
            <a:off x="364490" y="989965"/>
            <a:ext cx="1728875" cy="2210400"/>
          </a:xfrm>
          <a:prstGeom prst="rect">
            <a:avLst/>
          </a:prstGeom>
        </p:spPr>
      </p:pic>
      <p:sp>
        <p:nvSpPr>
          <p:cNvPr id="7" name="圆角矩形 6"/>
          <p:cNvSpPr/>
          <p:nvPr/>
        </p:nvSpPr>
        <p:spPr>
          <a:xfrm flipH="1">
            <a:off x="1677670" y="434975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三</a:t>
            </a:r>
            <a:endParaRPr lang="zh-CN" altLang="en-US" sz="3200">
              <a:solidFill>
                <a:srgbClr val="526573"/>
              </a:solidFill>
              <a:latin typeface="微软雅黑" panose="020B0503020204020204" charset="-122"/>
              <a:ea typeface="微软雅黑" panose="020B0503020204020204" charset="-122"/>
            </a:endParaRPr>
          </a:p>
        </p:txBody>
      </p:sp>
      <p:grpSp>
        <p:nvGrpSpPr>
          <p:cNvPr id="8" name="组合 7"/>
          <p:cNvGrpSpPr/>
          <p:nvPr/>
        </p:nvGrpSpPr>
        <p:grpSpPr>
          <a:xfrm>
            <a:off x="1468755" y="4317365"/>
            <a:ext cx="1278890" cy="1451610"/>
            <a:chOff x="8534" y="3458"/>
            <a:chExt cx="2131" cy="2418"/>
          </a:xfrm>
          <a:solidFill>
            <a:schemeClr val="accent2">
              <a:lumMod val="20000"/>
              <a:lumOff val="80000"/>
            </a:schemeClr>
          </a:solidFill>
        </p:grpSpPr>
        <p:sp>
          <p:nvSpPr>
            <p:cNvPr id="10" name="圆角矩形 9"/>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 name="图片 10"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2" name="圆角矩形 11"/>
          <p:cNvSpPr/>
          <p:nvPr/>
        </p:nvSpPr>
        <p:spPr>
          <a:xfrm flipH="1">
            <a:off x="3234690" y="434975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六</a:t>
            </a:r>
            <a:endParaRPr lang="zh-CN" altLang="en-US" sz="3200">
              <a:solidFill>
                <a:srgbClr val="526573"/>
              </a:solidFill>
              <a:latin typeface="微软雅黑" panose="020B0503020204020204" charset="-122"/>
              <a:ea typeface="微软雅黑" panose="020B0503020204020204" charset="-122"/>
            </a:endParaRPr>
          </a:p>
        </p:txBody>
      </p:sp>
      <p:grpSp>
        <p:nvGrpSpPr>
          <p:cNvPr id="13" name="组合 12"/>
          <p:cNvGrpSpPr/>
          <p:nvPr/>
        </p:nvGrpSpPr>
        <p:grpSpPr>
          <a:xfrm>
            <a:off x="3025775" y="4387215"/>
            <a:ext cx="1278890" cy="1451610"/>
            <a:chOff x="8534" y="3458"/>
            <a:chExt cx="2131" cy="2418"/>
          </a:xfrm>
          <a:solidFill>
            <a:schemeClr val="accent2">
              <a:lumMod val="20000"/>
              <a:lumOff val="80000"/>
            </a:schemeClr>
          </a:solidFill>
        </p:grpSpPr>
        <p:sp>
          <p:nvSpPr>
            <p:cNvPr id="14" name="圆角矩形 13"/>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6" name="圆角矩形 15"/>
          <p:cNvSpPr/>
          <p:nvPr/>
        </p:nvSpPr>
        <p:spPr>
          <a:xfrm flipH="1">
            <a:off x="4791710" y="4391025"/>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二</a:t>
            </a:r>
            <a:endParaRPr lang="zh-CN" altLang="en-US" sz="3200">
              <a:solidFill>
                <a:srgbClr val="526573"/>
              </a:solidFill>
              <a:latin typeface="微软雅黑" panose="020B0503020204020204" charset="-122"/>
              <a:ea typeface="微软雅黑" panose="020B0503020204020204" charset="-122"/>
            </a:endParaRPr>
          </a:p>
        </p:txBody>
      </p:sp>
      <p:grpSp>
        <p:nvGrpSpPr>
          <p:cNvPr id="19" name="组合 18"/>
          <p:cNvGrpSpPr/>
          <p:nvPr/>
        </p:nvGrpSpPr>
        <p:grpSpPr>
          <a:xfrm>
            <a:off x="4582795" y="4392295"/>
            <a:ext cx="1278890" cy="1451610"/>
            <a:chOff x="8534" y="3458"/>
            <a:chExt cx="2131" cy="2418"/>
          </a:xfrm>
          <a:solidFill>
            <a:schemeClr val="accent2">
              <a:lumMod val="20000"/>
              <a:lumOff val="80000"/>
            </a:schemeClr>
          </a:solidFill>
        </p:grpSpPr>
        <p:sp>
          <p:nvSpPr>
            <p:cNvPr id="20" name="圆角矩形 19"/>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29" name="圆角矩形 28"/>
          <p:cNvSpPr/>
          <p:nvPr/>
        </p:nvSpPr>
        <p:spPr>
          <a:xfrm flipH="1">
            <a:off x="6273800" y="440563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四</a:t>
            </a:r>
            <a:endParaRPr lang="zh-CN" altLang="en-US" sz="3200">
              <a:solidFill>
                <a:srgbClr val="526573"/>
              </a:solidFill>
              <a:latin typeface="微软雅黑" panose="020B0503020204020204" charset="-122"/>
              <a:ea typeface="微软雅黑" panose="020B0503020204020204" charset="-122"/>
            </a:endParaRPr>
          </a:p>
        </p:txBody>
      </p:sp>
      <p:grpSp>
        <p:nvGrpSpPr>
          <p:cNvPr id="30" name="组合 29"/>
          <p:cNvGrpSpPr/>
          <p:nvPr/>
        </p:nvGrpSpPr>
        <p:grpSpPr>
          <a:xfrm>
            <a:off x="6061710" y="4387215"/>
            <a:ext cx="1278890" cy="1451610"/>
            <a:chOff x="8534" y="3458"/>
            <a:chExt cx="2131" cy="2418"/>
          </a:xfrm>
          <a:solidFill>
            <a:schemeClr val="accent2">
              <a:lumMod val="20000"/>
              <a:lumOff val="80000"/>
            </a:schemeClr>
          </a:solidFill>
        </p:grpSpPr>
        <p:sp>
          <p:nvSpPr>
            <p:cNvPr id="31" name="圆角矩形 30"/>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2" name="图片 31"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33" name="圆角矩形 32"/>
          <p:cNvSpPr/>
          <p:nvPr/>
        </p:nvSpPr>
        <p:spPr>
          <a:xfrm flipH="1">
            <a:off x="7830820" y="4405630"/>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五</a:t>
            </a:r>
            <a:endParaRPr lang="zh-CN" altLang="en-US" sz="3200">
              <a:solidFill>
                <a:srgbClr val="526573"/>
              </a:solidFill>
              <a:latin typeface="微软雅黑" panose="020B0503020204020204" charset="-122"/>
              <a:ea typeface="微软雅黑" panose="020B0503020204020204" charset="-122"/>
            </a:endParaRPr>
          </a:p>
        </p:txBody>
      </p:sp>
      <p:grpSp>
        <p:nvGrpSpPr>
          <p:cNvPr id="34" name="组合 33"/>
          <p:cNvGrpSpPr/>
          <p:nvPr/>
        </p:nvGrpSpPr>
        <p:grpSpPr>
          <a:xfrm>
            <a:off x="7620000" y="4392295"/>
            <a:ext cx="1278890" cy="1451610"/>
            <a:chOff x="8534" y="3458"/>
            <a:chExt cx="2131" cy="2418"/>
          </a:xfrm>
          <a:solidFill>
            <a:schemeClr val="accent2">
              <a:lumMod val="20000"/>
              <a:lumOff val="80000"/>
            </a:schemeClr>
          </a:solidFill>
        </p:grpSpPr>
        <p:sp>
          <p:nvSpPr>
            <p:cNvPr id="35" name="圆角矩形 34"/>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6" name="图片 35"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52" name="圆角矩形 51"/>
          <p:cNvSpPr/>
          <p:nvPr/>
        </p:nvSpPr>
        <p:spPr>
          <a:xfrm flipH="1">
            <a:off x="9387840" y="4446905"/>
            <a:ext cx="1068705" cy="1450340"/>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526573"/>
                </a:solidFill>
                <a:latin typeface="微软雅黑" panose="020B0503020204020204" charset="-122"/>
                <a:ea typeface="微软雅黑" panose="020B0503020204020204" charset="-122"/>
              </a:rPr>
              <a:t>奖品</a:t>
            </a:r>
            <a:r>
              <a:rPr lang="zh-CN" altLang="en-US" sz="3200">
                <a:solidFill>
                  <a:srgbClr val="526573"/>
                </a:solidFill>
                <a:latin typeface="微软雅黑" panose="020B0503020204020204" charset="-122"/>
                <a:ea typeface="微软雅黑" panose="020B0503020204020204" charset="-122"/>
              </a:rPr>
              <a:t>一</a:t>
            </a:r>
            <a:endParaRPr lang="zh-CN" altLang="en-US" sz="3200">
              <a:solidFill>
                <a:srgbClr val="526573"/>
              </a:solidFill>
              <a:latin typeface="微软雅黑" panose="020B0503020204020204" charset="-122"/>
              <a:ea typeface="微软雅黑" panose="020B0503020204020204" charset="-122"/>
            </a:endParaRPr>
          </a:p>
        </p:txBody>
      </p:sp>
      <p:grpSp>
        <p:nvGrpSpPr>
          <p:cNvPr id="53" name="组合 52"/>
          <p:cNvGrpSpPr/>
          <p:nvPr/>
        </p:nvGrpSpPr>
        <p:grpSpPr>
          <a:xfrm>
            <a:off x="9178925" y="4448175"/>
            <a:ext cx="1278890" cy="1451610"/>
            <a:chOff x="8534" y="3458"/>
            <a:chExt cx="2131" cy="2418"/>
          </a:xfrm>
          <a:solidFill>
            <a:schemeClr val="accent2">
              <a:lumMod val="20000"/>
              <a:lumOff val="80000"/>
            </a:schemeClr>
          </a:solidFill>
        </p:grpSpPr>
        <p:sp>
          <p:nvSpPr>
            <p:cNvPr id="54" name="圆角矩形 53"/>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7" name="矩形 16"/>
          <p:cNvSpPr/>
          <p:nvPr/>
        </p:nvSpPr>
        <p:spPr>
          <a:xfrm>
            <a:off x="665893" y="252600"/>
            <a:ext cx="1605280" cy="521970"/>
          </a:xfrm>
          <a:prstGeom prst="rect">
            <a:avLst/>
          </a:prstGeom>
        </p:spPr>
        <p:txBody>
          <a:bodyPr wrap="none">
            <a:spAutoFit/>
          </a:bodyPr>
          <a:p>
            <a:pPr lvl="0" algn="ctr"/>
            <a:r>
              <a:rPr lang="zh-CN" altLang="en-US" sz="2800" dirty="0">
                <a:solidFill>
                  <a:schemeClr val="accent2"/>
                </a:solidFill>
                <a:latin typeface="微软雅黑" panose="020B0503020204020204" charset="-122"/>
                <a:ea typeface="微软雅黑" panose="020B0503020204020204" charset="-122"/>
                <a:sym typeface="+mn-ea"/>
              </a:rPr>
              <a:t>互动</a:t>
            </a:r>
            <a:r>
              <a:rPr lang="zh-CN" altLang="en-US" sz="2800" dirty="0">
                <a:solidFill>
                  <a:schemeClr val="accent2"/>
                </a:solidFill>
                <a:latin typeface="微软雅黑" panose="020B0503020204020204" charset="-122"/>
                <a:ea typeface="微软雅黑" panose="020B0503020204020204" charset="-122"/>
                <a:cs typeface="微软雅黑" panose="020B0503020204020204" charset="-122"/>
                <a:sym typeface="+mn-lt"/>
              </a:rPr>
              <a:t>交流</a:t>
            </a:r>
            <a:endParaRPr lang="zh-CN" altLang="en-US" sz="2800" dirty="0">
              <a:solidFill>
                <a:schemeClr val="accent2"/>
              </a:solidFill>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indefinite" fill="hold">
                                          <p:stCondLst>
                                            <p:cond delay="0"/>
                                          </p:stCondLst>
                                        </p:cTn>
                                        <p:tgtEl>
                                          <p:spTgt spid="5"/>
                                        </p:tgtEl>
                                        <p:attrNameLst>
                                          <p:attrName>style.visibility</p:attrName>
                                        </p:attrNameLst>
                                      </p:cBhvr>
                                      <p:to>
                                        <p:strVal val="visible"/>
                                      </p:to>
                                    </p:set>
                                    <p:animEffect transition="in" filter="plus(in)">
                                      <p:cBhvr>
                                        <p:cTn id="7" dur="indefinite"/>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7" presetClass="exit" presetSubtype="10" fill="hold" nodeType="clickEffect">
                                  <p:stCondLst>
                                    <p:cond delay="0"/>
                                  </p:stCondLst>
                                  <p:childTnLst>
                                    <p:anim calcmode="lin" valueType="num">
                                      <p:cBhvr>
                                        <p:cTn id="19" dur="500"/>
                                        <p:tgtEl>
                                          <p:spTgt spid="8"/>
                                        </p:tgtEl>
                                        <p:attrNameLst>
                                          <p:attrName>ppt_w</p:attrName>
                                        </p:attrNameLst>
                                      </p:cBhvr>
                                      <p:tavLst>
                                        <p:tav tm="0">
                                          <p:val>
                                            <p:strVal val="ppt_w"/>
                                          </p:val>
                                        </p:tav>
                                        <p:tav tm="100000">
                                          <p:val>
                                            <p:fltVal val="0"/>
                                          </p:val>
                                        </p:tav>
                                      </p:tavLst>
                                    </p:anim>
                                    <p:anim calcmode="lin" valueType="num">
                                      <p:cBhvr>
                                        <p:cTn id="20" dur="500"/>
                                        <p:tgtEl>
                                          <p:spTgt spid="8"/>
                                        </p:tgtEl>
                                        <p:attrNameLst>
                                          <p:attrName>ppt_h</p:attrName>
                                        </p:attrNameLst>
                                      </p:cBhvr>
                                      <p:tavLst>
                                        <p:tav tm="0">
                                          <p:val>
                                            <p:strVal val="ppt_h"/>
                                          </p:val>
                                        </p:tav>
                                        <p:tav tm="100000">
                                          <p:val>
                                            <p:strVal val="ppt_h"/>
                                          </p:val>
                                        </p:tav>
                                      </p:tavLst>
                                    </p:anim>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17"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7" presetClass="exit" presetSubtype="10" fill="hold" nodeType="clickEffect">
                                  <p:stCondLst>
                                    <p:cond delay="0"/>
                                  </p:stCondLst>
                                  <p:childTnLst>
                                    <p:anim calcmode="lin" valueType="num">
                                      <p:cBhvr>
                                        <p:cTn id="31" dur="500"/>
                                        <p:tgtEl>
                                          <p:spTgt spid="13"/>
                                        </p:tgtEl>
                                        <p:attrNameLst>
                                          <p:attrName>ppt_w</p:attrName>
                                        </p:attrNameLst>
                                      </p:cBhvr>
                                      <p:tavLst>
                                        <p:tav tm="0">
                                          <p:val>
                                            <p:strVal val="ppt_w"/>
                                          </p:val>
                                        </p:tav>
                                        <p:tav tm="100000">
                                          <p:val>
                                            <p:fltVal val="0"/>
                                          </p:val>
                                        </p:tav>
                                      </p:tavLst>
                                    </p:anim>
                                    <p:anim calcmode="lin" valueType="num">
                                      <p:cBhvr>
                                        <p:cTn id="32" dur="500"/>
                                        <p:tgtEl>
                                          <p:spTgt spid="13"/>
                                        </p:tgtEl>
                                        <p:attrNameLst>
                                          <p:attrName>ppt_h</p:attrName>
                                        </p:attrNameLst>
                                      </p:cBhvr>
                                      <p:tavLst>
                                        <p:tav tm="0">
                                          <p:val>
                                            <p:strVal val="ppt_h"/>
                                          </p:val>
                                        </p:tav>
                                        <p:tav tm="100000">
                                          <p:val>
                                            <p:strVal val="ppt_h"/>
                                          </p:val>
                                        </p:tav>
                                      </p:tavLst>
                                    </p:anim>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17" presetClass="exit" presetSubtype="10" fill="hold" nodeType="clickEffect">
                                  <p:stCondLst>
                                    <p:cond delay="0"/>
                                  </p:stCondLst>
                                  <p:childTnLst>
                                    <p:anim calcmode="lin" valueType="num">
                                      <p:cBhvr>
                                        <p:cTn id="43" dur="500"/>
                                        <p:tgtEl>
                                          <p:spTgt spid="19"/>
                                        </p:tgtEl>
                                        <p:attrNameLst>
                                          <p:attrName>ppt_w</p:attrName>
                                        </p:attrNameLst>
                                      </p:cBhvr>
                                      <p:tavLst>
                                        <p:tav tm="0">
                                          <p:val>
                                            <p:strVal val="ppt_w"/>
                                          </p:val>
                                        </p:tav>
                                        <p:tav tm="100000">
                                          <p:val>
                                            <p:fltVal val="0"/>
                                          </p:val>
                                        </p:tav>
                                      </p:tavLst>
                                    </p:anim>
                                    <p:anim calcmode="lin" valueType="num">
                                      <p:cBhvr>
                                        <p:cTn id="44" dur="500"/>
                                        <p:tgtEl>
                                          <p:spTgt spid="19"/>
                                        </p:tgtEl>
                                        <p:attrNameLst>
                                          <p:attrName>ppt_h</p:attrName>
                                        </p:attrNameLst>
                                      </p:cBhvr>
                                      <p:tavLst>
                                        <p:tav tm="0">
                                          <p:val>
                                            <p:strVal val="ppt_h"/>
                                          </p:val>
                                        </p:tav>
                                        <p:tav tm="100000">
                                          <p:val>
                                            <p:strVal val="ppt_h"/>
                                          </p:val>
                                        </p:tav>
                                      </p:tavLst>
                                    </p:anim>
                                    <p:set>
                                      <p:cBhvr>
                                        <p:cTn id="45" dur="1" fill="hold">
                                          <p:stCondLst>
                                            <p:cond delay="499"/>
                                          </p:stCondLst>
                                        </p:cTn>
                                        <p:tgtEl>
                                          <p:spTgt spid="19"/>
                                        </p:tgtEl>
                                        <p:attrNameLst>
                                          <p:attrName>style.visibility</p:attrName>
                                        </p:attrNameLst>
                                      </p:cBhvr>
                                      <p:to>
                                        <p:strVal val="hidden"/>
                                      </p:to>
                                    </p:set>
                                  </p:childTnLst>
                                </p:cTn>
                              </p:par>
                            </p:childTnLst>
                          </p:cTn>
                        </p:par>
                        <p:par>
                          <p:cTn id="46" fill="hold">
                            <p:stCondLst>
                              <p:cond delay="500"/>
                            </p:stCondLst>
                            <p:childTnLst>
                              <p:par>
                                <p:cTn id="47" presetID="17" presetClass="entr" presetSubtype="1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7" presetClass="exit" presetSubtype="10" fill="hold" nodeType="clickEffect">
                                  <p:stCondLst>
                                    <p:cond delay="0"/>
                                  </p:stCondLst>
                                  <p:childTnLst>
                                    <p:anim calcmode="lin" valueType="num">
                                      <p:cBhvr>
                                        <p:cTn id="55" dur="500"/>
                                        <p:tgtEl>
                                          <p:spTgt spid="30"/>
                                        </p:tgtEl>
                                        <p:attrNameLst>
                                          <p:attrName>ppt_w</p:attrName>
                                        </p:attrNameLst>
                                      </p:cBhvr>
                                      <p:tavLst>
                                        <p:tav tm="0">
                                          <p:val>
                                            <p:strVal val="ppt_w"/>
                                          </p:val>
                                        </p:tav>
                                        <p:tav tm="100000">
                                          <p:val>
                                            <p:fltVal val="0"/>
                                          </p:val>
                                        </p:tav>
                                      </p:tavLst>
                                    </p:anim>
                                    <p:anim calcmode="lin" valueType="num">
                                      <p:cBhvr>
                                        <p:cTn id="56" dur="500"/>
                                        <p:tgtEl>
                                          <p:spTgt spid="30"/>
                                        </p:tgtEl>
                                        <p:attrNameLst>
                                          <p:attrName>ppt_h</p:attrName>
                                        </p:attrNameLst>
                                      </p:cBhvr>
                                      <p:tavLst>
                                        <p:tav tm="0">
                                          <p:val>
                                            <p:strVal val="ppt_h"/>
                                          </p:val>
                                        </p:tav>
                                        <p:tav tm="100000">
                                          <p:val>
                                            <p:strVal val="ppt_h"/>
                                          </p:val>
                                        </p:tav>
                                      </p:tavLst>
                                    </p:anim>
                                    <p:set>
                                      <p:cBhvr>
                                        <p:cTn id="57" dur="1" fill="hold">
                                          <p:stCondLst>
                                            <p:cond delay="499"/>
                                          </p:stCondLst>
                                        </p:cTn>
                                        <p:tgtEl>
                                          <p:spTgt spid="30"/>
                                        </p:tgtEl>
                                        <p:attrNameLst>
                                          <p:attrName>style.visibility</p:attrName>
                                        </p:attrNameLst>
                                      </p:cBhvr>
                                      <p:to>
                                        <p:strVal val="hidden"/>
                                      </p:to>
                                    </p:set>
                                  </p:childTnLst>
                                </p:cTn>
                              </p:par>
                            </p:childTnLst>
                          </p:cTn>
                        </p:par>
                        <p:par>
                          <p:cTn id="58" fill="hold">
                            <p:stCondLst>
                              <p:cond delay="500"/>
                            </p:stCondLst>
                            <p:childTnLst>
                              <p:par>
                                <p:cTn id="59" presetID="17" presetClass="entr" presetSubtype="10"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0"/>
                  </p:tgtEl>
                </p:cond>
              </p:nextCondLst>
            </p:seq>
            <p:seq concurrent="1" nextAc="seek">
              <p:cTn id="63" restart="whenNotActive" fill="hold" evtFilter="cancelBubble" nodeType="interactiveSeq">
                <p:stCondLst>
                  <p:cond evt="onClick" delay="0">
                    <p:tgtEl>
                      <p:spTgt spid="34"/>
                    </p:tgtEl>
                  </p:cond>
                </p:stCondLst>
                <p:endSync evt="end" delay="0">
                  <p:rtn val="all"/>
                </p:endSync>
                <p:childTnLst>
                  <p:par>
                    <p:cTn id="64" fill="hold">
                      <p:stCondLst>
                        <p:cond delay="0"/>
                      </p:stCondLst>
                      <p:childTnLst>
                        <p:par>
                          <p:cTn id="65" fill="hold">
                            <p:stCondLst>
                              <p:cond delay="0"/>
                            </p:stCondLst>
                            <p:childTnLst>
                              <p:par>
                                <p:cTn id="66" presetID="17" presetClass="exit" presetSubtype="10" fill="hold" nodeType="clickEffect">
                                  <p:stCondLst>
                                    <p:cond delay="0"/>
                                  </p:stCondLst>
                                  <p:childTnLst>
                                    <p:anim calcmode="lin" valueType="num">
                                      <p:cBhvr>
                                        <p:cTn id="67" dur="500"/>
                                        <p:tgtEl>
                                          <p:spTgt spid="34"/>
                                        </p:tgtEl>
                                        <p:attrNameLst>
                                          <p:attrName>ppt_w</p:attrName>
                                        </p:attrNameLst>
                                      </p:cBhvr>
                                      <p:tavLst>
                                        <p:tav tm="0">
                                          <p:val>
                                            <p:strVal val="ppt_w"/>
                                          </p:val>
                                        </p:tav>
                                        <p:tav tm="100000">
                                          <p:val>
                                            <p:fltVal val="0"/>
                                          </p:val>
                                        </p:tav>
                                      </p:tavLst>
                                    </p:anim>
                                    <p:anim calcmode="lin" valueType="num">
                                      <p:cBhvr>
                                        <p:cTn id="68" dur="500"/>
                                        <p:tgtEl>
                                          <p:spTgt spid="34"/>
                                        </p:tgtEl>
                                        <p:attrNameLst>
                                          <p:attrName>ppt_h</p:attrName>
                                        </p:attrNameLst>
                                      </p:cBhvr>
                                      <p:tavLst>
                                        <p:tav tm="0">
                                          <p:val>
                                            <p:strVal val="ppt_h"/>
                                          </p:val>
                                        </p:tav>
                                        <p:tav tm="100000">
                                          <p:val>
                                            <p:strVal val="ppt_h"/>
                                          </p:val>
                                        </p:tav>
                                      </p:tavLst>
                                    </p:anim>
                                    <p:set>
                                      <p:cBhvr>
                                        <p:cTn id="69" dur="1" fill="hold">
                                          <p:stCondLst>
                                            <p:cond delay="499"/>
                                          </p:stCondLst>
                                        </p:cTn>
                                        <p:tgtEl>
                                          <p:spTgt spid="34"/>
                                        </p:tgtEl>
                                        <p:attrNameLst>
                                          <p:attrName>style.visibility</p:attrName>
                                        </p:attrNameLst>
                                      </p:cBhvr>
                                      <p:to>
                                        <p:strVal val="hidden"/>
                                      </p:to>
                                    </p:set>
                                  </p:childTnLst>
                                </p:cTn>
                              </p:par>
                            </p:childTnLst>
                          </p:cTn>
                        </p:par>
                        <p:par>
                          <p:cTn id="70" fill="hold">
                            <p:stCondLst>
                              <p:cond delay="500"/>
                            </p:stCondLst>
                            <p:childTnLst>
                              <p:par>
                                <p:cTn id="71" presetID="17" presetClass="entr" presetSubtype="10" fill="hold" grpId="0" nodeType="after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p:cTn id="73" dur="500" fill="hold"/>
                                        <p:tgtEl>
                                          <p:spTgt spid="33"/>
                                        </p:tgtEl>
                                        <p:attrNameLst>
                                          <p:attrName>ppt_w</p:attrName>
                                        </p:attrNameLst>
                                      </p:cBhvr>
                                      <p:tavLst>
                                        <p:tav tm="0">
                                          <p:val>
                                            <p:fltVal val="0"/>
                                          </p:val>
                                        </p:tav>
                                        <p:tav tm="100000">
                                          <p:val>
                                            <p:strVal val="#ppt_w"/>
                                          </p:val>
                                        </p:tav>
                                      </p:tavLst>
                                    </p:anim>
                                    <p:anim calcmode="lin" valueType="num">
                                      <p:cBhvr>
                                        <p:cTn id="74"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75" restart="whenNotActive" fill="hold" evtFilter="cancelBubble" nodeType="interactiveSeq">
                <p:stCondLst>
                  <p:cond evt="onClick" delay="0">
                    <p:tgtEl>
                      <p:spTgt spid="53"/>
                    </p:tgtEl>
                  </p:cond>
                </p:stCondLst>
                <p:endSync evt="end" delay="0">
                  <p:rtn val="all"/>
                </p:endSync>
                <p:childTnLst>
                  <p:par>
                    <p:cTn id="76" fill="hold">
                      <p:stCondLst>
                        <p:cond delay="0"/>
                      </p:stCondLst>
                      <p:childTnLst>
                        <p:par>
                          <p:cTn id="77" fill="hold">
                            <p:stCondLst>
                              <p:cond delay="0"/>
                            </p:stCondLst>
                            <p:childTnLst>
                              <p:par>
                                <p:cTn id="78" presetID="17" presetClass="exit" presetSubtype="10" fill="hold" nodeType="clickEffect">
                                  <p:stCondLst>
                                    <p:cond delay="0"/>
                                  </p:stCondLst>
                                  <p:childTnLst>
                                    <p:anim calcmode="lin" valueType="num">
                                      <p:cBhvr>
                                        <p:cTn id="79" dur="500"/>
                                        <p:tgtEl>
                                          <p:spTgt spid="53"/>
                                        </p:tgtEl>
                                        <p:attrNameLst>
                                          <p:attrName>ppt_w</p:attrName>
                                        </p:attrNameLst>
                                      </p:cBhvr>
                                      <p:tavLst>
                                        <p:tav tm="0">
                                          <p:val>
                                            <p:strVal val="ppt_w"/>
                                          </p:val>
                                        </p:tav>
                                        <p:tav tm="100000">
                                          <p:val>
                                            <p:fltVal val="0"/>
                                          </p:val>
                                        </p:tav>
                                      </p:tavLst>
                                    </p:anim>
                                    <p:anim calcmode="lin" valueType="num">
                                      <p:cBhvr>
                                        <p:cTn id="80" dur="500"/>
                                        <p:tgtEl>
                                          <p:spTgt spid="53"/>
                                        </p:tgtEl>
                                        <p:attrNameLst>
                                          <p:attrName>ppt_h</p:attrName>
                                        </p:attrNameLst>
                                      </p:cBhvr>
                                      <p:tavLst>
                                        <p:tav tm="0">
                                          <p:val>
                                            <p:strVal val="ppt_h"/>
                                          </p:val>
                                        </p:tav>
                                        <p:tav tm="100000">
                                          <p:val>
                                            <p:strVal val="ppt_h"/>
                                          </p:val>
                                        </p:tav>
                                      </p:tavLst>
                                    </p:anim>
                                    <p:set>
                                      <p:cBhvr>
                                        <p:cTn id="81" dur="1" fill="hold">
                                          <p:stCondLst>
                                            <p:cond delay="499"/>
                                          </p:stCondLst>
                                        </p:cTn>
                                        <p:tgtEl>
                                          <p:spTgt spid="53"/>
                                        </p:tgtEl>
                                        <p:attrNameLst>
                                          <p:attrName>style.visibility</p:attrName>
                                        </p:attrNameLst>
                                      </p:cBhvr>
                                      <p:to>
                                        <p:strVal val="hidden"/>
                                      </p:to>
                                    </p:set>
                                  </p:childTnLst>
                                </p:cTn>
                              </p:par>
                            </p:childTnLst>
                          </p:cTn>
                        </p:par>
                        <p:par>
                          <p:cTn id="82" fill="hold">
                            <p:stCondLst>
                              <p:cond delay="500"/>
                            </p:stCondLst>
                            <p:childTnLst>
                              <p:par>
                                <p:cTn id="83" presetID="17" presetClass="entr" presetSubtype="10" fill="hold" grpId="0" nodeType="after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p:cTn id="85" dur="500" fill="hold"/>
                                        <p:tgtEl>
                                          <p:spTgt spid="52"/>
                                        </p:tgtEl>
                                        <p:attrNameLst>
                                          <p:attrName>ppt_w</p:attrName>
                                        </p:attrNameLst>
                                      </p:cBhvr>
                                      <p:tavLst>
                                        <p:tav tm="0">
                                          <p:val>
                                            <p:fltVal val="0"/>
                                          </p:val>
                                        </p:tav>
                                        <p:tav tm="100000">
                                          <p:val>
                                            <p:strVal val="#ppt_w"/>
                                          </p:val>
                                        </p:tav>
                                      </p:tavLst>
                                    </p:anim>
                                    <p:anim calcmode="lin" valueType="num">
                                      <p:cBhvr>
                                        <p:cTn id="86" dur="5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3"/>
                  </p:tgtEl>
                </p:cond>
              </p:nextCondLst>
            </p:seq>
          </p:childTnLst>
        </p:cTn>
      </p:par>
    </p:tnLst>
    <p:bldLst>
      <p:bldP spid="5" grpId="0"/>
      <p:bldP spid="5" grpId="1"/>
      <p:bldP spid="9" grpId="0"/>
      <p:bldP spid="9" grpId="1"/>
      <p:bldP spid="7" grpId="0" bldLvl="0" animBg="1"/>
      <p:bldP spid="12" grpId="0" bldLvl="0" animBg="1"/>
      <p:bldP spid="16" grpId="0" bldLvl="0" animBg="1"/>
      <p:bldP spid="29" grpId="0" bldLvl="0" animBg="1"/>
      <p:bldP spid="33" grpId="0" bldLvl="0" animBg="1"/>
      <p:bldP spid="52"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Mail Us"/>
          <p:cNvSpPr txBox="1"/>
          <p:nvPr>
            <p:custDataLst>
              <p:tags r:id="rId1"/>
            </p:custDataLst>
          </p:nvPr>
        </p:nvSpPr>
        <p:spPr>
          <a:xfrm>
            <a:off x="1755945" y="2647036"/>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资讯速递</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2" name="Lorem ipsum dolor sit amet, consectetur adipiscing elit. Khanhrau sam."/>
          <p:cNvSpPr txBox="1"/>
          <p:nvPr>
            <p:custDataLst>
              <p:tags r:id="rId2"/>
            </p:custDataLst>
          </p:nvPr>
        </p:nvSpPr>
        <p:spPr>
          <a:xfrm>
            <a:off x="1755945" y="2985852"/>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权威信息发布、市场资讯、政策解读以及国际交流</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3" name="Mail Us"/>
          <p:cNvSpPr txBox="1"/>
          <p:nvPr>
            <p:custDataLst>
              <p:tags r:id="rId3"/>
            </p:custDataLst>
          </p:nvPr>
        </p:nvSpPr>
        <p:spPr>
          <a:xfrm>
            <a:off x="1755945" y="4501271"/>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知识普及</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4" name="Lorem ipsum dolor sit amet, consectetur adipiscing elit. Khanhrau sam."/>
          <p:cNvSpPr txBox="1"/>
          <p:nvPr>
            <p:custDataLst>
              <p:tags r:id="rId4"/>
            </p:custDataLst>
          </p:nvPr>
        </p:nvSpPr>
        <p:spPr>
          <a:xfrm>
            <a:off x="1755945" y="4840087"/>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丰富的金融知识、投教课堂、风险揭示、投资者教育基地</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5" name="Mail Us"/>
          <p:cNvSpPr txBox="1"/>
          <p:nvPr>
            <p:custDataLst>
              <p:tags r:id="rId5"/>
            </p:custDataLst>
          </p:nvPr>
        </p:nvSpPr>
        <p:spPr>
          <a:xfrm>
            <a:off x="8657822" y="2667356"/>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权益维护</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6" name="Lorem ipsum dolor sit amet, consectetur adipiscing elit. Khanhrau sam."/>
          <p:cNvSpPr txBox="1"/>
          <p:nvPr>
            <p:custDataLst>
              <p:tags r:id="rId6"/>
            </p:custDataLst>
          </p:nvPr>
        </p:nvSpPr>
        <p:spPr>
          <a:xfrm>
            <a:off x="8657823" y="3006173"/>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投资者权益知识、维权服务、调解服务以及行权服务</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41" name="任意多边形: 形状 40"/>
          <p:cNvSpPr/>
          <p:nvPr>
            <p:custDataLst>
              <p:tags r:id="rId7"/>
            </p:custDataLst>
          </p:nvPr>
        </p:nvSpPr>
        <p:spPr>
          <a:xfrm>
            <a:off x="6475830" y="3524595"/>
            <a:ext cx="972537" cy="1712240"/>
          </a:xfrm>
          <a:custGeom>
            <a:avLst/>
            <a:gdLst>
              <a:gd name="connsiteX0" fmla="*/ 1394523 w 1509968"/>
              <a:gd name="connsiteY0" fmla="*/ 0 h 2657725"/>
              <a:gd name="connsiteX1" fmla="*/ 1414961 w 1509968"/>
              <a:gd name="connsiteY1" fmla="*/ 56307 h 2657725"/>
              <a:gd name="connsiteX2" fmla="*/ 1509968 w 1509968"/>
              <a:gd name="connsiteY2" fmla="*/ 689944 h 2657725"/>
              <a:gd name="connsiteX3" fmla="*/ 578265 w 1509968"/>
              <a:gd name="connsiteY3" fmla="*/ 2456845 h 2657725"/>
              <a:gd name="connsiteX4" fmla="*/ 563631 w 1509968"/>
              <a:gd name="connsiteY4" fmla="*/ 2465810 h 2657725"/>
              <a:gd name="connsiteX5" fmla="*/ 667600 w 1509968"/>
              <a:gd name="connsiteY5" fmla="*/ 2657725 h 2657725"/>
              <a:gd name="connsiteX6" fmla="*/ 459187 w 1509968"/>
              <a:gd name="connsiteY6" fmla="*/ 2529790 h 2657725"/>
              <a:gd name="connsiteX7" fmla="*/ 454763 w 1509968"/>
              <a:gd name="connsiteY7" fmla="*/ 2532499 h 2657725"/>
              <a:gd name="connsiteX8" fmla="*/ 250021 w 1509968"/>
              <a:gd name="connsiteY8" fmla="*/ 2401392 h 2657725"/>
              <a:gd name="connsiteX9" fmla="*/ 54592 w 1509968"/>
              <a:gd name="connsiteY9" fmla="*/ 2281428 h 2657725"/>
              <a:gd name="connsiteX10" fmla="*/ 54248 w 1509968"/>
              <a:gd name="connsiteY10" fmla="*/ 2276029 h 2657725"/>
              <a:gd name="connsiteX11" fmla="*/ 21352 w 1509968"/>
              <a:gd name="connsiteY11" fmla="*/ 2254964 h 2657725"/>
              <a:gd name="connsiteX12" fmla="*/ 21352 w 1509968"/>
              <a:gd name="connsiteY12" fmla="*/ 1760210 h 2657725"/>
              <a:gd name="connsiteX13" fmla="*/ 0 w 1509968"/>
              <a:gd name="connsiteY13" fmla="*/ 1425410 h 2657725"/>
              <a:gd name="connsiteX14" fmla="*/ 57691 w 1509968"/>
              <a:gd name="connsiteY14" fmla="*/ 1531900 h 2657725"/>
              <a:gd name="connsiteX15" fmla="*/ 87423 w 1509968"/>
              <a:gd name="connsiteY15" fmla="*/ 1509121 h 2657725"/>
              <a:gd name="connsiteX16" fmla="*/ 474352 w 1509968"/>
              <a:gd name="connsiteY16" fmla="*/ 668545 h 2657725"/>
              <a:gd name="connsiteX17" fmla="*/ 426550 w 1509968"/>
              <a:gd name="connsiteY17" fmla="*/ 344613 h 2657725"/>
              <a:gd name="connsiteX18" fmla="*/ 421160 w 1509968"/>
              <a:gd name="connsiteY18" fmla="*/ 329525 h 2657725"/>
              <a:gd name="connsiteX19" fmla="*/ 1008853 w 1509968"/>
              <a:gd name="connsiteY19" fmla="*/ 421784 h 2657725"/>
              <a:gd name="connsiteX20" fmla="*/ 1015449 w 1509968"/>
              <a:gd name="connsiteY20" fmla="*/ 427631 h 265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9968" h="2657725">
                <a:moveTo>
                  <a:pt x="1394523" y="0"/>
                </a:moveTo>
                <a:lnTo>
                  <a:pt x="1414961" y="56307"/>
                </a:lnTo>
                <a:cubicBezTo>
                  <a:pt x="1476706" y="256473"/>
                  <a:pt x="1509968" y="469292"/>
                  <a:pt x="1509968" y="689944"/>
                </a:cubicBezTo>
                <a:cubicBezTo>
                  <a:pt x="1509968" y="1425453"/>
                  <a:pt x="1140388" y="2073923"/>
                  <a:pt x="578265" y="2456845"/>
                </a:cubicBezTo>
                <a:lnTo>
                  <a:pt x="563631" y="2465810"/>
                </a:lnTo>
                <a:lnTo>
                  <a:pt x="667600" y="2657725"/>
                </a:lnTo>
                <a:lnTo>
                  <a:pt x="459187" y="2529790"/>
                </a:lnTo>
                <a:lnTo>
                  <a:pt x="454763" y="2532499"/>
                </a:lnTo>
                <a:lnTo>
                  <a:pt x="250021" y="2401392"/>
                </a:lnTo>
                <a:lnTo>
                  <a:pt x="54592" y="2281428"/>
                </a:lnTo>
                <a:lnTo>
                  <a:pt x="54248" y="2276029"/>
                </a:lnTo>
                <a:lnTo>
                  <a:pt x="21352" y="2254964"/>
                </a:lnTo>
                <a:lnTo>
                  <a:pt x="21352" y="1760210"/>
                </a:lnTo>
                <a:lnTo>
                  <a:pt x="0" y="1425410"/>
                </a:lnTo>
                <a:lnTo>
                  <a:pt x="57691" y="1531900"/>
                </a:lnTo>
                <a:lnTo>
                  <a:pt x="87423" y="1509121"/>
                </a:lnTo>
                <a:cubicBezTo>
                  <a:pt x="323730" y="1309323"/>
                  <a:pt x="474352" y="1006955"/>
                  <a:pt x="474352" y="668545"/>
                </a:cubicBezTo>
                <a:cubicBezTo>
                  <a:pt x="474352" y="555742"/>
                  <a:pt x="457616" y="446943"/>
                  <a:pt x="426550" y="344613"/>
                </a:cubicBezTo>
                <a:lnTo>
                  <a:pt x="421160" y="329525"/>
                </a:lnTo>
                <a:lnTo>
                  <a:pt x="1008853" y="421784"/>
                </a:lnTo>
                <a:lnTo>
                  <a:pt x="1015449" y="427631"/>
                </a:lnTo>
                <a:close/>
              </a:path>
            </a:pathLst>
          </a:custGeom>
          <a:solidFill>
            <a:srgbClr val="FF9618"/>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endParaRPr lang="zh-CN" altLang="en-US">
              <a:latin typeface="微软雅黑" panose="020B0503020204020204" charset="-122"/>
              <a:ea typeface="微软雅黑" panose="020B0503020204020204" charset="-122"/>
            </a:endParaRPr>
          </a:p>
        </p:txBody>
      </p:sp>
      <p:sp>
        <p:nvSpPr>
          <p:cNvPr id="45" name="任意多边形: 形状 44"/>
          <p:cNvSpPr/>
          <p:nvPr>
            <p:custDataLst>
              <p:tags r:id="rId8"/>
            </p:custDataLst>
          </p:nvPr>
        </p:nvSpPr>
        <p:spPr>
          <a:xfrm rot="3653995">
            <a:off x="4445076" y="2876241"/>
            <a:ext cx="1583846" cy="1534980"/>
          </a:xfrm>
          <a:custGeom>
            <a:avLst/>
            <a:gdLst>
              <a:gd name="connsiteX0" fmla="*/ 0 w 1937956"/>
              <a:gd name="connsiteY0" fmla="*/ 291842 h 1878313"/>
              <a:gd name="connsiteX1" fmla="*/ 483891 w 1937956"/>
              <a:gd name="connsiteY1" fmla="*/ 50468 h 1878313"/>
              <a:gd name="connsiteX2" fmla="*/ 571603 w 1937956"/>
              <a:gd name="connsiteY2" fmla="*/ 3307 h 1878313"/>
              <a:gd name="connsiteX3" fmla="*/ 574833 w 1937956"/>
              <a:gd name="connsiteY3" fmla="*/ 5104 h 1878313"/>
              <a:gd name="connsiteX4" fmla="*/ 585066 w 1937956"/>
              <a:gd name="connsiteY4" fmla="*/ 0 h 1878313"/>
              <a:gd name="connsiteX5" fmla="*/ 1105059 w 1937956"/>
              <a:gd name="connsiteY5" fmla="*/ 288962 h 1878313"/>
              <a:gd name="connsiteX6" fmla="*/ 977564 w 1937956"/>
              <a:gd name="connsiteY6" fmla="*/ 289295 h 1878313"/>
              <a:gd name="connsiteX7" fmla="*/ 987882 w 1937956"/>
              <a:gd name="connsiteY7" fmla="*/ 354107 h 1878313"/>
              <a:gd name="connsiteX8" fmla="*/ 1414458 w 1937956"/>
              <a:gd name="connsiteY8" fmla="*/ 923102 h 1878313"/>
              <a:gd name="connsiteX9" fmla="*/ 1903691 w 1937956"/>
              <a:gd name="connsiteY9" fmla="*/ 1031546 h 1878313"/>
              <a:gd name="connsiteX10" fmla="*/ 1914118 w 1937956"/>
              <a:gd name="connsiteY10" fmla="*/ 1030261 h 1878313"/>
              <a:gd name="connsiteX11" fmla="*/ 1700110 w 1937956"/>
              <a:gd name="connsiteY11" fmla="*/ 1476802 h 1878313"/>
              <a:gd name="connsiteX12" fmla="*/ 1694200 w 1937956"/>
              <a:gd name="connsiteY12" fmla="*/ 1480460 h 1878313"/>
              <a:gd name="connsiteX13" fmla="*/ 1937956 w 1937956"/>
              <a:gd name="connsiteY13" fmla="*/ 1874210 h 1878313"/>
              <a:gd name="connsiteX14" fmla="*/ 1818618 w 1937956"/>
              <a:gd name="connsiteY14" fmla="*/ 1878313 h 1878313"/>
              <a:gd name="connsiteX15" fmla="*/ 1021076 w 1937956"/>
              <a:gd name="connsiteY15" fmla="*/ 1664560 h 1878313"/>
              <a:gd name="connsiteX16" fmla="*/ 161057 w 1937956"/>
              <a:gd name="connsiteY16" fmla="*/ 345134 h 1878313"/>
              <a:gd name="connsiteX17" fmla="*/ 158815 w 1937956"/>
              <a:gd name="connsiteY17" fmla="*/ 291428 h 18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956" h="1878313">
                <a:moveTo>
                  <a:pt x="0" y="291842"/>
                </a:moveTo>
                <a:lnTo>
                  <a:pt x="483891" y="50468"/>
                </a:lnTo>
                <a:lnTo>
                  <a:pt x="571603" y="3307"/>
                </a:lnTo>
                <a:lnTo>
                  <a:pt x="574833" y="5104"/>
                </a:lnTo>
                <a:lnTo>
                  <a:pt x="585066" y="0"/>
                </a:lnTo>
                <a:lnTo>
                  <a:pt x="1105059" y="288962"/>
                </a:lnTo>
                <a:lnTo>
                  <a:pt x="977564" y="289295"/>
                </a:lnTo>
                <a:lnTo>
                  <a:pt x="987882" y="354107"/>
                </a:lnTo>
                <a:cubicBezTo>
                  <a:pt x="1039185" y="585756"/>
                  <a:pt x="1187790" y="796940"/>
                  <a:pt x="1414458" y="923102"/>
                </a:cubicBezTo>
                <a:cubicBezTo>
                  <a:pt x="1569888" y="1009614"/>
                  <a:pt x="1739952" y="1043863"/>
                  <a:pt x="1903691" y="1031546"/>
                </a:cubicBezTo>
                <a:lnTo>
                  <a:pt x="1914118" y="1030261"/>
                </a:lnTo>
                <a:lnTo>
                  <a:pt x="1700110" y="1476802"/>
                </a:lnTo>
                <a:lnTo>
                  <a:pt x="1694200" y="1480460"/>
                </a:lnTo>
                <a:lnTo>
                  <a:pt x="1937956" y="1874210"/>
                </a:lnTo>
                <a:lnTo>
                  <a:pt x="1818618" y="1878313"/>
                </a:lnTo>
                <a:cubicBezTo>
                  <a:pt x="1548237" y="1874601"/>
                  <a:pt x="1274438" y="1805580"/>
                  <a:pt x="1021076" y="1664560"/>
                </a:cubicBezTo>
                <a:cubicBezTo>
                  <a:pt x="514354" y="1382522"/>
                  <a:pt x="209316" y="879240"/>
                  <a:pt x="161057" y="345134"/>
                </a:cubicBezTo>
                <a:lnTo>
                  <a:pt x="158815" y="291428"/>
                </a:lnTo>
                <a:close/>
              </a:path>
            </a:pathLst>
          </a:custGeom>
          <a:solidFill>
            <a:srgbClr val="FF9618"/>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3" name="任意多边形: 形状 42"/>
          <p:cNvSpPr/>
          <p:nvPr>
            <p:custDataLst>
              <p:tags r:id="rId9"/>
            </p:custDataLst>
          </p:nvPr>
        </p:nvSpPr>
        <p:spPr>
          <a:xfrm rot="9555269">
            <a:off x="5692341" y="2412064"/>
            <a:ext cx="1645169" cy="1507193"/>
          </a:xfrm>
          <a:custGeom>
            <a:avLst/>
            <a:gdLst>
              <a:gd name="connsiteX0" fmla="*/ 1586244 w 2553243"/>
              <a:gd name="connsiteY0" fmla="*/ 2202786 h 2339320"/>
              <a:gd name="connsiteX1" fmla="*/ 259527 w 2553243"/>
              <a:gd name="connsiteY1" fmla="*/ 603220 h 2339320"/>
              <a:gd name="connsiteX2" fmla="*/ 234257 w 2553243"/>
              <a:gd name="connsiteY2" fmla="*/ 369528 h 2339320"/>
              <a:gd name="connsiteX3" fmla="*/ 0 w 2553243"/>
              <a:gd name="connsiteY3" fmla="*/ 370138 h 2339320"/>
              <a:gd name="connsiteX4" fmla="*/ 620600 w 2553243"/>
              <a:gd name="connsiteY4" fmla="*/ 60571 h 2339320"/>
              <a:gd name="connsiteX5" fmla="*/ 727283 w 2553243"/>
              <a:gd name="connsiteY5" fmla="*/ 4563 h 2339320"/>
              <a:gd name="connsiteX6" fmla="*/ 729896 w 2553243"/>
              <a:gd name="connsiteY6" fmla="*/ 6052 h 2339320"/>
              <a:gd name="connsiteX7" fmla="*/ 742029 w 2553243"/>
              <a:gd name="connsiteY7" fmla="*/ 0 h 2339320"/>
              <a:gd name="connsiteX8" fmla="*/ 1401526 w 2553243"/>
              <a:gd name="connsiteY8" fmla="*/ 366486 h 2339320"/>
              <a:gd name="connsiteX9" fmla="*/ 1260799 w 2553243"/>
              <a:gd name="connsiteY9" fmla="*/ 366853 h 2339320"/>
              <a:gd name="connsiteX10" fmla="*/ 1261777 w 2553243"/>
              <a:gd name="connsiteY10" fmla="*/ 379460 h 2339320"/>
              <a:gd name="connsiteX11" fmla="*/ 1934156 w 2553243"/>
              <a:gd name="connsiteY11" fmla="*/ 1243755 h 2339320"/>
              <a:gd name="connsiteX12" fmla="*/ 2351514 w 2553243"/>
              <a:gd name="connsiteY12" fmla="*/ 1310301 h 2339320"/>
              <a:gd name="connsiteX13" fmla="*/ 2401225 w 2553243"/>
              <a:gd name="connsiteY13" fmla="*/ 1305495 h 2339320"/>
              <a:gd name="connsiteX14" fmla="*/ 2200439 w 2553243"/>
              <a:gd name="connsiteY14" fmla="*/ 1835587 h 2339320"/>
              <a:gd name="connsiteX15" fmla="*/ 2193363 w 2553243"/>
              <a:gd name="connsiteY15" fmla="*/ 1840845 h 2339320"/>
              <a:gd name="connsiteX16" fmla="*/ 2553243 w 2553243"/>
              <a:gd name="connsiteY16" fmla="*/ 2325053 h 2339320"/>
              <a:gd name="connsiteX17" fmla="*/ 2414790 w 2553243"/>
              <a:gd name="connsiteY17" fmla="*/ 2337560 h 2339320"/>
              <a:gd name="connsiteX18" fmla="*/ 1586244 w 2553243"/>
              <a:gd name="connsiteY18" fmla="*/ 2202786 h 233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3243" h="2339320">
                <a:moveTo>
                  <a:pt x="1586244" y="2202786"/>
                </a:moveTo>
                <a:cubicBezTo>
                  <a:pt x="869990" y="1931486"/>
                  <a:pt x="388266" y="1309683"/>
                  <a:pt x="259527" y="603220"/>
                </a:cubicBezTo>
                <a:lnTo>
                  <a:pt x="234257" y="369528"/>
                </a:lnTo>
                <a:lnTo>
                  <a:pt x="0" y="370138"/>
                </a:lnTo>
                <a:lnTo>
                  <a:pt x="620600" y="60571"/>
                </a:lnTo>
                <a:lnTo>
                  <a:pt x="727283" y="4563"/>
                </a:lnTo>
                <a:lnTo>
                  <a:pt x="729896" y="6052"/>
                </a:lnTo>
                <a:lnTo>
                  <a:pt x="742029" y="0"/>
                </a:lnTo>
                <a:lnTo>
                  <a:pt x="1401526" y="366486"/>
                </a:lnTo>
                <a:lnTo>
                  <a:pt x="1260799" y="366853"/>
                </a:lnTo>
                <a:lnTo>
                  <a:pt x="1261777" y="379460"/>
                </a:lnTo>
                <a:cubicBezTo>
                  <a:pt x="1309873" y="760792"/>
                  <a:pt x="1556615" y="1100751"/>
                  <a:pt x="1934156" y="1243755"/>
                </a:cubicBezTo>
                <a:cubicBezTo>
                  <a:pt x="2071444" y="1295756"/>
                  <a:pt x="2213030" y="1316791"/>
                  <a:pt x="2351514" y="1310301"/>
                </a:cubicBezTo>
                <a:lnTo>
                  <a:pt x="2401225" y="1305495"/>
                </a:lnTo>
                <a:lnTo>
                  <a:pt x="2200439" y="1835587"/>
                </a:lnTo>
                <a:lnTo>
                  <a:pt x="2193363" y="1840845"/>
                </a:lnTo>
                <a:lnTo>
                  <a:pt x="2553243" y="2325053"/>
                </a:lnTo>
                <a:lnTo>
                  <a:pt x="2414790" y="2337560"/>
                </a:lnTo>
                <a:cubicBezTo>
                  <a:pt x="2140165" y="2348839"/>
                  <a:pt x="1859102" y="2306138"/>
                  <a:pt x="1586244" y="2202786"/>
                </a:cubicBezTo>
                <a:close/>
              </a:path>
            </a:pathLst>
          </a:custGeom>
          <a:solidFill>
            <a:srgbClr val="526573"/>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 name="任意多边形: 形状 43"/>
          <p:cNvSpPr/>
          <p:nvPr>
            <p:custDataLst>
              <p:tags r:id="rId10"/>
            </p:custDataLst>
          </p:nvPr>
        </p:nvSpPr>
        <p:spPr>
          <a:xfrm rot="19652868">
            <a:off x="5053511" y="4191802"/>
            <a:ext cx="1467908" cy="1456410"/>
          </a:xfrm>
          <a:custGeom>
            <a:avLst/>
            <a:gdLst>
              <a:gd name="connsiteX0" fmla="*/ 1401526 w 2278261"/>
              <a:gd name="connsiteY0" fmla="*/ 366486 h 2261048"/>
              <a:gd name="connsiteX1" fmla="*/ 1316187 w 2278261"/>
              <a:gd name="connsiteY1" fmla="*/ 366709 h 2261048"/>
              <a:gd name="connsiteX2" fmla="*/ 1318738 w 2278261"/>
              <a:gd name="connsiteY2" fmla="*/ 382590 h 2261048"/>
              <a:gd name="connsiteX3" fmla="*/ 1781966 w 2278261"/>
              <a:gd name="connsiteY3" fmla="*/ 1055256 h 2261048"/>
              <a:gd name="connsiteX4" fmla="*/ 2177140 w 2278261"/>
              <a:gd name="connsiteY4" fmla="*/ 1205101 h 2261048"/>
              <a:gd name="connsiteX5" fmla="*/ 2278261 w 2278261"/>
              <a:gd name="connsiteY5" fmla="*/ 1216058 h 2261048"/>
              <a:gd name="connsiteX6" fmla="*/ 1916170 w 2278261"/>
              <a:gd name="connsiteY6" fmla="*/ 1785474 h 2261048"/>
              <a:gd name="connsiteX7" fmla="*/ 1908175 w 2278261"/>
              <a:gd name="connsiteY7" fmla="*/ 1789187 h 2261048"/>
              <a:gd name="connsiteX8" fmla="*/ 2127349 w 2278261"/>
              <a:gd name="connsiteY8" fmla="*/ 2261048 h 2261048"/>
              <a:gd name="connsiteX9" fmla="*/ 1983482 w 2278261"/>
              <a:gd name="connsiteY9" fmla="*/ 2244543 h 2261048"/>
              <a:gd name="connsiteX10" fmla="*/ 1199517 w 2278261"/>
              <a:gd name="connsiteY10" fmla="*/ 1944458 h 2261048"/>
              <a:gd name="connsiteX11" fmla="*/ 239578 w 2278261"/>
              <a:gd name="connsiteY11" fmla="*/ 415120 h 2261048"/>
              <a:gd name="connsiteX12" fmla="*/ 236302 w 2278261"/>
              <a:gd name="connsiteY12" fmla="*/ 369523 h 2261048"/>
              <a:gd name="connsiteX13" fmla="*/ 0 w 2278261"/>
              <a:gd name="connsiteY13" fmla="*/ 370138 h 2261048"/>
              <a:gd name="connsiteX14" fmla="*/ 703437 w 2278261"/>
              <a:gd name="connsiteY14" fmla="*/ 19250 h 2261048"/>
              <a:gd name="connsiteX15" fmla="*/ 737308 w 2278261"/>
              <a:gd name="connsiteY15" fmla="*/ 931 h 2261048"/>
              <a:gd name="connsiteX16" fmla="*/ 738662 w 2278261"/>
              <a:gd name="connsiteY16" fmla="*/ 1680 h 2261048"/>
              <a:gd name="connsiteX17" fmla="*/ 742029 w 2278261"/>
              <a:gd name="connsiteY17" fmla="*/ 0 h 22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78261" h="2261048">
                <a:moveTo>
                  <a:pt x="1401526" y="366486"/>
                </a:moveTo>
                <a:lnTo>
                  <a:pt x="1316187" y="366709"/>
                </a:lnTo>
                <a:lnTo>
                  <a:pt x="1318738" y="382590"/>
                </a:lnTo>
                <a:cubicBezTo>
                  <a:pt x="1375324" y="652182"/>
                  <a:pt x="1534204" y="897705"/>
                  <a:pt x="1781966" y="1055256"/>
                </a:cubicBezTo>
                <a:cubicBezTo>
                  <a:pt x="1905846" y="1134031"/>
                  <a:pt x="2040220" y="1183356"/>
                  <a:pt x="2177140" y="1205101"/>
                </a:cubicBezTo>
                <a:lnTo>
                  <a:pt x="2278261" y="1216058"/>
                </a:lnTo>
                <a:lnTo>
                  <a:pt x="1916170" y="1785474"/>
                </a:lnTo>
                <a:lnTo>
                  <a:pt x="1908175" y="1789187"/>
                </a:lnTo>
                <a:lnTo>
                  <a:pt x="2127349" y="2261048"/>
                </a:lnTo>
                <a:lnTo>
                  <a:pt x="1983482" y="2244543"/>
                </a:lnTo>
                <a:cubicBezTo>
                  <a:pt x="1712281" y="2199865"/>
                  <a:pt x="1445729" y="2101024"/>
                  <a:pt x="1199517" y="1944458"/>
                </a:cubicBezTo>
                <a:cubicBezTo>
                  <a:pt x="645539" y="1592185"/>
                  <a:pt x="312533" y="1022717"/>
                  <a:pt x="239578" y="415120"/>
                </a:cubicBezTo>
                <a:lnTo>
                  <a:pt x="236302" y="369523"/>
                </a:lnTo>
                <a:lnTo>
                  <a:pt x="0" y="370138"/>
                </a:lnTo>
                <a:lnTo>
                  <a:pt x="703437" y="19250"/>
                </a:lnTo>
                <a:lnTo>
                  <a:pt x="737308" y="931"/>
                </a:lnTo>
                <a:lnTo>
                  <a:pt x="738662" y="1680"/>
                </a:lnTo>
                <a:lnTo>
                  <a:pt x="742029" y="0"/>
                </a:lnTo>
                <a:close/>
              </a:path>
            </a:pathLst>
          </a:custGeom>
          <a:solidFill>
            <a:srgbClr val="526573"/>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91" name="文本框 90"/>
          <p:cNvSpPr txBox="1"/>
          <p:nvPr>
            <p:custDataLst>
              <p:tags r:id="rId11"/>
            </p:custDataLst>
          </p:nvPr>
        </p:nvSpPr>
        <p:spPr>
          <a:xfrm>
            <a:off x="4982028" y="3401315"/>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rPr>
              <a:t>1</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92" name="文本框 91"/>
          <p:cNvSpPr txBox="1"/>
          <p:nvPr>
            <p:custDataLst>
              <p:tags r:id="rId12"/>
            </p:custDataLst>
          </p:nvPr>
        </p:nvSpPr>
        <p:spPr>
          <a:xfrm>
            <a:off x="6345695" y="2803421"/>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lang="en-US" altLang="zh-CN" sz="2800" b="1" dirty="0">
                <a:solidFill>
                  <a:sysClr val="window" lastClr="FFFFFF"/>
                </a:solidFill>
                <a:latin typeface="微软雅黑" panose="020B0503020204020204" charset="-122"/>
                <a:ea typeface="微软雅黑" panose="020B0503020204020204" charset="-122"/>
              </a:rPr>
              <a:t>2</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93" name="文本框 92"/>
          <p:cNvSpPr txBox="1"/>
          <p:nvPr>
            <p:custDataLst>
              <p:tags r:id="rId13"/>
            </p:custDataLst>
          </p:nvPr>
        </p:nvSpPr>
        <p:spPr>
          <a:xfrm>
            <a:off x="6867697" y="4119939"/>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rPr>
              <a:t>3</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94" name="文本框 93"/>
          <p:cNvSpPr txBox="1"/>
          <p:nvPr>
            <p:custDataLst>
              <p:tags r:id="rId14"/>
            </p:custDataLst>
          </p:nvPr>
        </p:nvSpPr>
        <p:spPr>
          <a:xfrm>
            <a:off x="5588167" y="4699629"/>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rPr>
              <a:t>4</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8" name="open-office-folder_74337"/>
          <p:cNvSpPr>
            <a:spLocks noChangeAspect="1"/>
          </p:cNvSpPr>
          <p:nvPr>
            <p:custDataLst>
              <p:tags r:id="rId15"/>
            </p:custDataLst>
          </p:nvPr>
        </p:nvSpPr>
        <p:spPr bwMode="auto">
          <a:xfrm>
            <a:off x="3815088" y="4812783"/>
            <a:ext cx="404033" cy="297963"/>
          </a:xfrm>
          <a:custGeom>
            <a:avLst/>
            <a:gdLst>
              <a:gd name="connsiteX0" fmla="*/ 116997 w 605592"/>
              <a:gd name="connsiteY0" fmla="*/ 132804 h 446468"/>
              <a:gd name="connsiteX1" fmla="*/ 605592 w 605592"/>
              <a:gd name="connsiteY1" fmla="*/ 132804 h 446468"/>
              <a:gd name="connsiteX2" fmla="*/ 555359 w 605592"/>
              <a:gd name="connsiteY2" fmla="*/ 446468 h 446468"/>
              <a:gd name="connsiteX3" fmla="*/ 116997 w 605592"/>
              <a:gd name="connsiteY3" fmla="*/ 446468 h 446468"/>
              <a:gd name="connsiteX4" fmla="*/ 0 w 605592"/>
              <a:gd name="connsiteY4" fmla="*/ 0 h 446468"/>
              <a:gd name="connsiteX5" fmla="*/ 137120 w 605592"/>
              <a:gd name="connsiteY5" fmla="*/ 0 h 446468"/>
              <a:gd name="connsiteX6" fmla="*/ 153635 w 605592"/>
              <a:gd name="connsiteY6" fmla="*/ 27991 h 446468"/>
              <a:gd name="connsiteX7" fmla="*/ 438423 w 605592"/>
              <a:gd name="connsiteY7" fmla="*/ 27991 h 446468"/>
              <a:gd name="connsiteX8" fmla="*/ 438423 w 605592"/>
              <a:gd name="connsiteY8" fmla="*/ 91455 h 446468"/>
              <a:gd name="connsiteX9" fmla="*/ 69670 w 605592"/>
              <a:gd name="connsiteY9" fmla="*/ 91455 h 446468"/>
              <a:gd name="connsiteX10" fmla="*/ 69670 w 605592"/>
              <a:gd name="connsiteY10" fmla="*/ 446468 h 446468"/>
              <a:gd name="connsiteX11" fmla="*/ 0 w 605592"/>
              <a:gd name="connsiteY11" fmla="*/ 446468 h 44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592" h="446468">
                <a:moveTo>
                  <a:pt x="116997" y="132804"/>
                </a:moveTo>
                <a:lnTo>
                  <a:pt x="605592" y="132804"/>
                </a:lnTo>
                <a:lnTo>
                  <a:pt x="555359" y="446468"/>
                </a:lnTo>
                <a:lnTo>
                  <a:pt x="116997" y="446468"/>
                </a:lnTo>
                <a:close/>
                <a:moveTo>
                  <a:pt x="0" y="0"/>
                </a:moveTo>
                <a:lnTo>
                  <a:pt x="137120" y="0"/>
                </a:lnTo>
                <a:lnTo>
                  <a:pt x="153635" y="27991"/>
                </a:lnTo>
                <a:lnTo>
                  <a:pt x="438423" y="27991"/>
                </a:lnTo>
                <a:lnTo>
                  <a:pt x="438423" y="91455"/>
                </a:lnTo>
                <a:lnTo>
                  <a:pt x="69670" y="91455"/>
                </a:lnTo>
                <a:lnTo>
                  <a:pt x="69670" y="446468"/>
                </a:lnTo>
                <a:lnTo>
                  <a:pt x="0" y="446468"/>
                </a:lnTo>
                <a:close/>
              </a:path>
            </a:pathLst>
          </a:custGeom>
          <a:solidFill>
            <a:srgbClr val="526573"/>
          </a:solidFill>
          <a:ln>
            <a:noFill/>
          </a:ln>
        </p:spPr>
        <p:txBody>
          <a:bodyPr/>
          <a:lstStyle/>
          <a:p>
            <a:endParaRPr lang="zh-CN" altLang="en-US" dirty="0">
              <a:latin typeface="微软雅黑" panose="020B0503020204020204" charset="-122"/>
              <a:ea typeface="微软雅黑" panose="020B0503020204020204" charset="-122"/>
            </a:endParaRPr>
          </a:p>
        </p:txBody>
      </p:sp>
      <p:sp>
        <p:nvSpPr>
          <p:cNvPr id="17" name="形状"/>
          <p:cNvSpPr/>
          <p:nvPr>
            <p:custDataLst>
              <p:tags r:id="rId16"/>
            </p:custDataLst>
          </p:nvPr>
        </p:nvSpPr>
        <p:spPr>
          <a:xfrm>
            <a:off x="3803963" y="2846614"/>
            <a:ext cx="385713" cy="283499"/>
          </a:xfrm>
          <a:custGeom>
            <a:avLst/>
            <a:gdLst/>
            <a:ahLst/>
            <a:cxnLst>
              <a:cxn ang="0">
                <a:pos x="wd2" y="hd2"/>
              </a:cxn>
              <a:cxn ang="5400000">
                <a:pos x="wd2" y="hd2"/>
              </a:cxn>
              <a:cxn ang="10800000">
                <a:pos x="wd2" y="hd2"/>
              </a:cxn>
              <a:cxn ang="16200000">
                <a:pos x="wd2" y="hd2"/>
              </a:cxn>
            </a:cxnLst>
            <a:rect l="0" t="0" r="r" b="b"/>
            <a:pathLst>
              <a:path w="21600" h="21600" extrusionOk="0">
                <a:moveTo>
                  <a:pt x="9404" y="13188"/>
                </a:moveTo>
                <a:cubicBezTo>
                  <a:pt x="9003" y="12815"/>
                  <a:pt x="8329" y="12268"/>
                  <a:pt x="8056" y="11720"/>
                </a:cubicBezTo>
                <a:cubicBezTo>
                  <a:pt x="674" y="2563"/>
                  <a:pt x="674" y="2563"/>
                  <a:pt x="674" y="2563"/>
                </a:cubicBezTo>
                <a:cubicBezTo>
                  <a:pt x="417" y="2191"/>
                  <a:pt x="144" y="1271"/>
                  <a:pt x="273" y="723"/>
                </a:cubicBezTo>
                <a:cubicBezTo>
                  <a:pt x="546" y="372"/>
                  <a:pt x="818" y="0"/>
                  <a:pt x="1476" y="0"/>
                </a:cubicBezTo>
                <a:cubicBezTo>
                  <a:pt x="20140" y="0"/>
                  <a:pt x="20140" y="0"/>
                  <a:pt x="20140" y="0"/>
                </a:cubicBezTo>
                <a:cubicBezTo>
                  <a:pt x="20140" y="0"/>
                  <a:pt x="20942" y="0"/>
                  <a:pt x="21343" y="898"/>
                </a:cubicBezTo>
                <a:cubicBezTo>
                  <a:pt x="21600" y="1468"/>
                  <a:pt x="21343" y="2366"/>
                  <a:pt x="20942" y="2738"/>
                </a:cubicBezTo>
                <a:cubicBezTo>
                  <a:pt x="12886" y="12618"/>
                  <a:pt x="12886" y="12618"/>
                  <a:pt x="12886" y="12618"/>
                </a:cubicBezTo>
                <a:cubicBezTo>
                  <a:pt x="12886" y="12618"/>
                  <a:pt x="11410" y="14283"/>
                  <a:pt x="9404" y="13188"/>
                </a:cubicBezTo>
                <a:close/>
                <a:moveTo>
                  <a:pt x="1476" y="21600"/>
                </a:moveTo>
                <a:cubicBezTo>
                  <a:pt x="1476" y="21600"/>
                  <a:pt x="0" y="21425"/>
                  <a:pt x="0" y="19585"/>
                </a:cubicBezTo>
                <a:cubicBezTo>
                  <a:pt x="0" y="4929"/>
                  <a:pt x="0" y="4929"/>
                  <a:pt x="0" y="4929"/>
                </a:cubicBezTo>
                <a:cubicBezTo>
                  <a:pt x="0" y="4381"/>
                  <a:pt x="273" y="4206"/>
                  <a:pt x="674" y="4754"/>
                </a:cubicBezTo>
                <a:cubicBezTo>
                  <a:pt x="3755" y="8960"/>
                  <a:pt x="3755" y="8960"/>
                  <a:pt x="3755" y="8960"/>
                </a:cubicBezTo>
                <a:cubicBezTo>
                  <a:pt x="4172" y="9332"/>
                  <a:pt x="4301" y="10252"/>
                  <a:pt x="4028" y="10800"/>
                </a:cubicBezTo>
                <a:cubicBezTo>
                  <a:pt x="1749" y="18117"/>
                  <a:pt x="1749" y="18117"/>
                  <a:pt x="1749" y="18117"/>
                </a:cubicBezTo>
                <a:cubicBezTo>
                  <a:pt x="1621" y="18686"/>
                  <a:pt x="1749" y="18686"/>
                  <a:pt x="2022" y="18117"/>
                </a:cubicBezTo>
                <a:cubicBezTo>
                  <a:pt x="5103" y="12618"/>
                  <a:pt x="5103" y="12618"/>
                  <a:pt x="5103" y="12618"/>
                </a:cubicBezTo>
                <a:cubicBezTo>
                  <a:pt x="5504" y="12092"/>
                  <a:pt x="5905" y="12092"/>
                  <a:pt x="6307" y="12443"/>
                </a:cubicBezTo>
                <a:cubicBezTo>
                  <a:pt x="7655" y="14086"/>
                  <a:pt x="7655" y="14086"/>
                  <a:pt x="7655" y="14086"/>
                </a:cubicBezTo>
                <a:cubicBezTo>
                  <a:pt x="8056" y="14458"/>
                  <a:pt x="8730" y="15006"/>
                  <a:pt x="9131" y="15203"/>
                </a:cubicBezTo>
                <a:cubicBezTo>
                  <a:pt x="10206" y="15554"/>
                  <a:pt x="11939" y="16101"/>
                  <a:pt x="13159" y="14831"/>
                </a:cubicBezTo>
                <a:cubicBezTo>
                  <a:pt x="15165" y="12443"/>
                  <a:pt x="15165" y="12443"/>
                  <a:pt x="15165" y="12443"/>
                </a:cubicBezTo>
                <a:cubicBezTo>
                  <a:pt x="15566" y="12092"/>
                  <a:pt x="16112" y="12092"/>
                  <a:pt x="16368" y="12618"/>
                </a:cubicBezTo>
                <a:cubicBezTo>
                  <a:pt x="19722" y="18686"/>
                  <a:pt x="19722" y="18686"/>
                  <a:pt x="19722" y="18686"/>
                </a:cubicBezTo>
                <a:cubicBezTo>
                  <a:pt x="19995" y="19212"/>
                  <a:pt x="19995" y="19037"/>
                  <a:pt x="19867" y="18489"/>
                </a:cubicBezTo>
                <a:cubicBezTo>
                  <a:pt x="17588" y="10800"/>
                  <a:pt x="17588" y="10800"/>
                  <a:pt x="17588" y="10800"/>
                </a:cubicBezTo>
                <a:cubicBezTo>
                  <a:pt x="17315" y="10252"/>
                  <a:pt x="17444" y="9508"/>
                  <a:pt x="17845" y="8960"/>
                </a:cubicBezTo>
                <a:cubicBezTo>
                  <a:pt x="21070" y="4754"/>
                  <a:pt x="21070" y="4754"/>
                  <a:pt x="21070" y="4754"/>
                </a:cubicBezTo>
                <a:cubicBezTo>
                  <a:pt x="21343" y="4206"/>
                  <a:pt x="21600" y="4381"/>
                  <a:pt x="21600" y="4929"/>
                </a:cubicBezTo>
                <a:cubicBezTo>
                  <a:pt x="21600" y="19782"/>
                  <a:pt x="21600" y="19782"/>
                  <a:pt x="21600" y="19782"/>
                </a:cubicBezTo>
                <a:cubicBezTo>
                  <a:pt x="21600" y="19782"/>
                  <a:pt x="21472" y="21600"/>
                  <a:pt x="19995" y="21600"/>
                </a:cubicBezTo>
                <a:cubicBezTo>
                  <a:pt x="1476" y="21600"/>
                  <a:pt x="1476" y="21600"/>
                  <a:pt x="1476" y="21600"/>
                </a:cubicBezTo>
                <a:close/>
              </a:path>
            </a:pathLst>
          </a:custGeom>
          <a:solidFill>
            <a:srgbClr val="FF9618"/>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defRPr sz="1000"/>
            </a:pPr>
            <a:endParaRPr kumimoji="0" sz="10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1" name="线条"/>
          <p:cNvSpPr/>
          <p:nvPr>
            <p:custDataLst>
              <p:tags r:id="rId17"/>
            </p:custDataLst>
          </p:nvPr>
        </p:nvSpPr>
        <p:spPr>
          <a:xfrm>
            <a:off x="4375922" y="2967149"/>
            <a:ext cx="645103" cy="0"/>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4" name="线条"/>
          <p:cNvSpPr/>
          <p:nvPr>
            <p:custDataLst>
              <p:tags r:id="rId18"/>
            </p:custDataLst>
          </p:nvPr>
        </p:nvSpPr>
        <p:spPr>
          <a:xfrm>
            <a:off x="4375922" y="4953568"/>
            <a:ext cx="645103" cy="0"/>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0" name="Shape 11364"/>
          <p:cNvSpPr/>
          <p:nvPr>
            <p:custDataLst>
              <p:tags r:id="rId19"/>
            </p:custDataLst>
          </p:nvPr>
        </p:nvSpPr>
        <p:spPr>
          <a:xfrm>
            <a:off x="8060406" y="3004735"/>
            <a:ext cx="401738" cy="143626"/>
          </a:xfrm>
          <a:custGeom>
            <a:avLst/>
            <a:gdLst/>
            <a:ahLst/>
            <a:cxnLst>
              <a:cxn ang="0">
                <a:pos x="wd2" y="hd2"/>
              </a:cxn>
              <a:cxn ang="5400000">
                <a:pos x="wd2" y="hd2"/>
              </a:cxn>
              <a:cxn ang="10800000">
                <a:pos x="wd2" y="hd2"/>
              </a:cxn>
              <a:cxn ang="16200000">
                <a:pos x="wd2" y="hd2"/>
              </a:cxn>
            </a:cxnLst>
            <a:rect l="0" t="0" r="r" b="b"/>
            <a:pathLst>
              <a:path w="21600" h="21600" extrusionOk="0">
                <a:moveTo>
                  <a:pt x="0" y="16199"/>
                </a:moveTo>
                <a:cubicBezTo>
                  <a:pt x="0" y="19169"/>
                  <a:pt x="868" y="21600"/>
                  <a:pt x="1929" y="21600"/>
                </a:cubicBezTo>
                <a:lnTo>
                  <a:pt x="19673" y="21600"/>
                </a:lnTo>
                <a:cubicBezTo>
                  <a:pt x="20733" y="21600"/>
                  <a:pt x="21600" y="19169"/>
                  <a:pt x="21600" y="16199"/>
                </a:cubicBezTo>
                <a:lnTo>
                  <a:pt x="21600" y="0"/>
                </a:lnTo>
                <a:lnTo>
                  <a:pt x="13500" y="0"/>
                </a:lnTo>
                <a:lnTo>
                  <a:pt x="13500" y="5397"/>
                </a:lnTo>
                <a:cubicBezTo>
                  <a:pt x="13500" y="6580"/>
                  <a:pt x="13150" y="7560"/>
                  <a:pt x="12730" y="7560"/>
                </a:cubicBezTo>
                <a:lnTo>
                  <a:pt x="8872" y="7560"/>
                </a:lnTo>
                <a:cubicBezTo>
                  <a:pt x="8449" y="7560"/>
                  <a:pt x="8100" y="6580"/>
                  <a:pt x="8100" y="5397"/>
                </a:cubicBezTo>
                <a:lnTo>
                  <a:pt x="8100" y="0"/>
                </a:lnTo>
                <a:lnTo>
                  <a:pt x="0" y="0"/>
                </a:lnTo>
                <a:cubicBezTo>
                  <a:pt x="0" y="0"/>
                  <a:pt x="0" y="16199"/>
                  <a:pt x="0" y="16199"/>
                </a:cubicBezTo>
                <a:close/>
              </a:path>
            </a:pathLst>
          </a:custGeom>
          <a:solidFill>
            <a:srgbClr val="526573"/>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a:endParaRPr>
          </a:p>
        </p:txBody>
      </p:sp>
      <p:sp>
        <p:nvSpPr>
          <p:cNvPr id="24" name="Shape 11365"/>
          <p:cNvSpPr/>
          <p:nvPr>
            <p:custDataLst>
              <p:tags r:id="rId20"/>
            </p:custDataLst>
          </p:nvPr>
        </p:nvSpPr>
        <p:spPr>
          <a:xfrm>
            <a:off x="8237642" y="3004735"/>
            <a:ext cx="57383" cy="287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solidFill>
            <a:srgbClr val="526573"/>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a:endParaRPr>
          </a:p>
        </p:txBody>
      </p:sp>
      <p:sp>
        <p:nvSpPr>
          <p:cNvPr id="37" name="Shape 11366"/>
          <p:cNvSpPr/>
          <p:nvPr>
            <p:custDataLst>
              <p:tags r:id="rId21"/>
            </p:custDataLst>
          </p:nvPr>
        </p:nvSpPr>
        <p:spPr>
          <a:xfrm>
            <a:off x="8050246" y="2800535"/>
            <a:ext cx="401738" cy="179538"/>
          </a:xfrm>
          <a:custGeom>
            <a:avLst/>
            <a:gdLst/>
            <a:ahLst/>
            <a:cxnLst>
              <a:cxn ang="0">
                <a:pos x="wd2" y="hd2"/>
              </a:cxn>
              <a:cxn ang="5400000">
                <a:pos x="wd2" y="hd2"/>
              </a:cxn>
              <a:cxn ang="10800000">
                <a:pos x="wd2" y="hd2"/>
              </a:cxn>
              <a:cxn ang="16200000">
                <a:pos x="wd2" y="hd2"/>
              </a:cxn>
            </a:cxnLst>
            <a:rect l="0" t="0" r="r" b="b"/>
            <a:pathLst>
              <a:path w="21600" h="21600" extrusionOk="0">
                <a:moveTo>
                  <a:pt x="7715" y="3456"/>
                </a:moveTo>
                <a:lnTo>
                  <a:pt x="13886" y="3456"/>
                </a:lnTo>
                <a:lnTo>
                  <a:pt x="13886" y="6912"/>
                </a:lnTo>
                <a:lnTo>
                  <a:pt x="7715" y="6912"/>
                </a:lnTo>
                <a:cubicBezTo>
                  <a:pt x="7715" y="6912"/>
                  <a:pt x="7715" y="3456"/>
                  <a:pt x="7715" y="3456"/>
                </a:cubicBezTo>
                <a:close/>
                <a:moveTo>
                  <a:pt x="0" y="21600"/>
                </a:moveTo>
                <a:lnTo>
                  <a:pt x="21600" y="21600"/>
                </a:lnTo>
                <a:lnTo>
                  <a:pt x="21600" y="11231"/>
                </a:lnTo>
                <a:cubicBezTo>
                  <a:pt x="21600" y="8858"/>
                  <a:pt x="20733" y="6912"/>
                  <a:pt x="19673" y="6912"/>
                </a:cubicBezTo>
                <a:lnTo>
                  <a:pt x="15431" y="6912"/>
                </a:lnTo>
                <a:lnTo>
                  <a:pt x="15431" y="2591"/>
                </a:lnTo>
                <a:cubicBezTo>
                  <a:pt x="15431" y="1162"/>
                  <a:pt x="14910" y="0"/>
                  <a:pt x="14273" y="0"/>
                </a:cubicBezTo>
                <a:lnTo>
                  <a:pt x="7329" y="0"/>
                </a:lnTo>
                <a:cubicBezTo>
                  <a:pt x="6689" y="0"/>
                  <a:pt x="6171" y="1162"/>
                  <a:pt x="6171" y="2591"/>
                </a:cubicBezTo>
                <a:lnTo>
                  <a:pt x="6171" y="6912"/>
                </a:lnTo>
                <a:lnTo>
                  <a:pt x="1929" y="6912"/>
                </a:lnTo>
                <a:cubicBezTo>
                  <a:pt x="868" y="6912"/>
                  <a:pt x="0" y="8858"/>
                  <a:pt x="0" y="11231"/>
                </a:cubicBezTo>
                <a:cubicBezTo>
                  <a:pt x="0" y="11231"/>
                  <a:pt x="0" y="21600"/>
                  <a:pt x="0" y="21600"/>
                </a:cubicBezTo>
                <a:close/>
              </a:path>
            </a:pathLst>
          </a:custGeom>
          <a:solidFill>
            <a:srgbClr val="526573"/>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a:endParaRPr>
          </a:p>
        </p:txBody>
      </p:sp>
      <p:sp>
        <p:nvSpPr>
          <p:cNvPr id="73" name="圆角矩形 72"/>
          <p:cNvSpPr/>
          <p:nvPr>
            <p:custDataLst>
              <p:tags r:id="rId22"/>
            </p:custDataLst>
          </p:nvPr>
        </p:nvSpPr>
        <p:spPr>
          <a:xfrm>
            <a:off x="7952709" y="4733629"/>
            <a:ext cx="445268" cy="319417"/>
          </a:xfrm>
          <a:prstGeom prst="roundRect">
            <a:avLst/>
          </a:prstGeom>
          <a:solidFill>
            <a:srgbClr val="FF9618"/>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65" name="线条"/>
          <p:cNvSpPr/>
          <p:nvPr>
            <p:custDataLst>
              <p:tags r:id="rId23"/>
            </p:custDataLst>
          </p:nvPr>
        </p:nvSpPr>
        <p:spPr>
          <a:xfrm>
            <a:off x="7130128" y="4898309"/>
            <a:ext cx="637329" cy="1"/>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微软雅黑" panose="020B0503020204020204" charset="-122"/>
              <a:cs typeface="+mn-ea"/>
            </a:endParaRPr>
          </a:p>
        </p:txBody>
      </p:sp>
      <p:sp>
        <p:nvSpPr>
          <p:cNvPr id="71" name="Freeform 65"/>
          <p:cNvSpPr>
            <a:spLocks noChangeArrowheads="1"/>
          </p:cNvSpPr>
          <p:nvPr>
            <p:custDataLst>
              <p:tags r:id="rId24"/>
            </p:custDataLst>
          </p:nvPr>
        </p:nvSpPr>
        <p:spPr bwMode="auto">
          <a:xfrm>
            <a:off x="8072141" y="4795924"/>
            <a:ext cx="206402" cy="204666"/>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bg1"/>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p:txBody>
      </p:sp>
      <p:sp>
        <p:nvSpPr>
          <p:cNvPr id="38" name="Mail Us"/>
          <p:cNvSpPr txBox="1"/>
          <p:nvPr>
            <p:custDataLst>
              <p:tags r:id="rId25"/>
            </p:custDataLst>
          </p:nvPr>
        </p:nvSpPr>
        <p:spPr>
          <a:xfrm>
            <a:off x="8657822" y="4521591"/>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互动专区</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9" name="Lorem ipsum dolor sit amet, consectetur adipiscing elit. Khanhrau sam."/>
          <p:cNvSpPr txBox="1"/>
          <p:nvPr>
            <p:custDataLst>
              <p:tags r:id="rId26"/>
            </p:custDataLst>
          </p:nvPr>
        </p:nvSpPr>
        <p:spPr>
          <a:xfrm>
            <a:off x="8657823" y="4860407"/>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投资者调查、投资者联络专区以及在线服务</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cxnSp>
        <p:nvCxnSpPr>
          <p:cNvPr id="40" name="直接连接符 39"/>
          <p:cNvCxnSpPr/>
          <p:nvPr>
            <p:custDataLst>
              <p:tags r:id="rId27"/>
            </p:custDataLst>
          </p:nvPr>
        </p:nvCxnSpPr>
        <p:spPr>
          <a:xfrm flipH="1" flipV="1">
            <a:off x="7130129" y="2934472"/>
            <a:ext cx="637328" cy="1"/>
          </a:xfrm>
          <a:prstGeom prst="line">
            <a:avLst/>
          </a:prstGeom>
          <a:solidFill>
            <a:srgbClr val="FE681F"/>
          </a:solidFill>
          <a:ln w="12700">
            <a:solidFill>
              <a:sysClr val="window" lastClr="FFFFFF">
                <a:lumMod val="65000"/>
              </a:sysClr>
            </a:solidFill>
            <a:prstDash val="sysDash"/>
            <a:miter/>
            <a:headEnd type="oval"/>
            <a:tailEnd type="oval"/>
          </a:ln>
        </p:spPr>
      </p:cxnSp>
      <p:sp>
        <p:nvSpPr>
          <p:cNvPr id="42" name="文本框 41"/>
          <p:cNvSpPr txBox="1"/>
          <p:nvPr/>
        </p:nvSpPr>
        <p:spPr>
          <a:xfrm>
            <a:off x="5721985" y="3597275"/>
            <a:ext cx="860425" cy="829945"/>
          </a:xfrm>
          <a:prstGeom prst="rect">
            <a:avLst/>
          </a:prstGeom>
          <a:noFill/>
          <a:extLst>
            <a:ext uri="{909E8E84-426E-40DD-AFC4-6F175D3DCCD1}">
              <a14:hiddenFill xmlns:a14="http://schemas.microsoft.com/office/drawing/2010/main">
                <a:solidFill>
                  <a:srgbClr val="FE681F"/>
                </a:solidFill>
              </a14:hiddenFill>
            </a:ext>
          </a:extLst>
        </p:spPr>
        <p:txBody>
          <a:bodyPr wrap="square" rtlCol="0">
            <a:spAutoFit/>
          </a:bodyPr>
          <a:p>
            <a:r>
              <a:rPr lang="zh-CN" altLang="en-US" sz="2400" b="1">
                <a:latin typeface="微软雅黑" panose="020B0503020204020204" charset="-122"/>
                <a:ea typeface="微软雅黑" panose="020B0503020204020204" charset="-122"/>
              </a:rPr>
              <a:t>主要内容</a:t>
            </a:r>
            <a:endParaRPr lang="zh-CN" altLang="en-US" sz="2400" b="1">
              <a:latin typeface="微软雅黑" panose="020B0503020204020204" charset="-122"/>
              <a:ea typeface="微软雅黑" panose="020B0503020204020204" charset="-122"/>
            </a:endParaRPr>
          </a:p>
        </p:txBody>
      </p:sp>
      <p:sp>
        <p:nvSpPr>
          <p:cNvPr id="44" name="文本框 43"/>
          <p:cNvSpPr txBox="1"/>
          <p:nvPr/>
        </p:nvSpPr>
        <p:spPr>
          <a:xfrm>
            <a:off x="2861310" y="1241425"/>
            <a:ext cx="7499985" cy="792480"/>
          </a:xfrm>
          <a:prstGeom prst="rect">
            <a:avLst/>
          </a:prstGeom>
          <a:noFill/>
        </p:spPr>
        <p:txBody>
          <a:bodyPr wrap="square" rtlCol="0">
            <a:spAutoFit/>
          </a:bodyPr>
          <a:p>
            <a:pPr algn="l">
              <a:lnSpc>
                <a:spcPct val="120000"/>
              </a:lnSpc>
            </a:pP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中国投资者网站</a:t>
            </a:r>
            <a:r>
              <a:rPr lang="zh-CN" altLang="en-US">
                <a:solidFill>
                  <a:schemeClr val="tx1"/>
                </a:solidFill>
                <a:latin typeface="微软雅黑" panose="020B0503020204020204" charset="-122"/>
                <a:ea typeface="微软雅黑" panose="020B0503020204020204" charset="-122"/>
                <a:cs typeface="微软雅黑" panose="020B0503020204020204" charset="-122"/>
              </a:rPr>
              <a:t>是中国证监会管理的公益网络服务平台</a:t>
            </a:r>
            <a:r>
              <a:rPr lang="en-US" altLang="zh-CN">
                <a:solidFill>
                  <a:schemeClr val="tx1"/>
                </a:solidFill>
                <a:latin typeface="微软雅黑" panose="020B0503020204020204" charset="-122"/>
                <a:ea typeface="微软雅黑" panose="020B0503020204020204" charset="-122"/>
                <a:cs typeface="微软雅黑" panose="020B0503020204020204" charset="-122"/>
              </a:rPr>
              <a:t> </a:t>
            </a:r>
            <a:endParaRPr lang="en-US" altLang="zh-CN">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网址：www.investor.org.cn</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8" name="矩形 57"/>
          <p:cNvSpPr/>
          <p:nvPr/>
        </p:nvSpPr>
        <p:spPr>
          <a:xfrm>
            <a:off x="698278" y="258950"/>
            <a:ext cx="2316480" cy="521970"/>
          </a:xfrm>
          <a:prstGeom prst="rect">
            <a:avLst/>
          </a:prstGeom>
        </p:spPr>
        <p:txBody>
          <a:bodyPr wrap="none">
            <a:spAutoFit/>
          </a:bodyPr>
          <a:p>
            <a:pPr algn="l"/>
            <a:r>
              <a:rPr lang="zh-CN" altLang="en-US" sz="2800">
                <a:solidFill>
                  <a:srgbClr val="FF9618"/>
                </a:solidFill>
                <a:latin typeface="微软雅黑" panose="020B0503020204020204" charset="-122"/>
                <a:ea typeface="微软雅黑" panose="020B0503020204020204" charset="-122"/>
                <a:sym typeface="+mn-ea"/>
              </a:rPr>
              <a:t>中国投资者网</a:t>
            </a:r>
            <a:endParaRPr lang="zh-CN" altLang="en-US" sz="2800" dirty="0">
              <a:solidFill>
                <a:srgbClr val="FF9618"/>
              </a:solidFill>
              <a:latin typeface="微软雅黑" panose="020B0503020204020204" charset="-122"/>
              <a:ea typeface="微软雅黑" panose="020B0503020204020204" charset="-122"/>
              <a:sym typeface="+mn-ea"/>
            </a:endParaRPr>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logo"/>
          <p:cNvPicPr>
            <a:picLocks noChangeAspect="1"/>
          </p:cNvPicPr>
          <p:nvPr>
            <p:custDataLst>
              <p:tags r:id="rId1"/>
            </p:custDataLst>
          </p:nvPr>
        </p:nvPicPr>
        <p:blipFill>
          <a:blip r:embed="rId2"/>
          <a:stretch>
            <a:fillRect/>
          </a:stretch>
        </p:blipFill>
        <p:spPr>
          <a:xfrm>
            <a:off x="0" y="-586105"/>
            <a:ext cx="4114800" cy="2743200"/>
          </a:xfrm>
          <a:prstGeom prst="rect">
            <a:avLst/>
          </a:prstGeom>
        </p:spPr>
      </p:pic>
      <p:sp>
        <p:nvSpPr>
          <p:cNvPr id="11" name="矩形 10"/>
          <p:cNvSpPr/>
          <p:nvPr/>
        </p:nvSpPr>
        <p:spPr>
          <a:xfrm>
            <a:off x="5045210" y="5870575"/>
            <a:ext cx="2691765" cy="268605"/>
          </a:xfrm>
          <a:prstGeom prst="rect">
            <a:avLst/>
          </a:prstGeom>
        </p:spPr>
        <p:txBody>
          <a:bodyPr wrap="none">
            <a:spAutoFit/>
          </a:bodyPr>
          <a:p>
            <a:pPr>
              <a:lnSpc>
                <a:spcPct val="110000"/>
              </a:lnSpc>
            </a:pPr>
            <a:r>
              <a:rPr lang="en-US" altLang="zh-CN" sz="1050" dirty="0">
                <a:solidFill>
                  <a:schemeClr val="bg1"/>
                </a:solidFill>
                <a:latin typeface="微软雅黑" panose="020B0503020204020204" charset="-122"/>
                <a:ea typeface="微软雅黑" panose="020B0503020204020204" charset="-122"/>
              </a:rPr>
              <a:t>True mastery of any skill takes lifetime. </a:t>
            </a:r>
            <a:endParaRPr lang="en-US" altLang="zh-CN" sz="1050" dirty="0">
              <a:solidFill>
                <a:schemeClr val="bg1"/>
              </a:solidFill>
              <a:latin typeface="微软雅黑" panose="020B0503020204020204" charset="-122"/>
              <a:ea typeface="微软雅黑" panose="020B0503020204020204" charset="-122"/>
            </a:endParaRPr>
          </a:p>
        </p:txBody>
      </p:sp>
      <p:sp>
        <p:nvSpPr>
          <p:cNvPr id="2" name="文本框 1"/>
          <p:cNvSpPr txBox="1"/>
          <p:nvPr/>
        </p:nvSpPr>
        <p:spPr>
          <a:xfrm>
            <a:off x="1191980" y="5502224"/>
            <a:ext cx="1554480" cy="368300"/>
          </a:xfrm>
          <a:prstGeom prst="rect">
            <a:avLst/>
          </a:prstGeom>
          <a:noFill/>
        </p:spPr>
        <p:txBody>
          <a:bodyPr wrap="none" rtlCol="0">
            <a:spAutoFit/>
          </a:bodyPr>
          <a:p>
            <a:r>
              <a:rPr lang="zh-CN" altLang="en-US" b="1" dirty="0" smtClean="0">
                <a:solidFill>
                  <a:schemeClr val="tx1">
                    <a:lumMod val="50000"/>
                  </a:schemeClr>
                </a:solidFill>
                <a:latin typeface="微软雅黑" panose="020B0503020204020204" charset="-122"/>
                <a:ea typeface="微软雅黑" panose="020B0503020204020204" charset="-122"/>
              </a:rPr>
              <a:t>活动调查问卷</a:t>
            </a:r>
            <a:endParaRPr lang="zh-CN" altLang="en-US" b="1" dirty="0" smtClean="0">
              <a:solidFill>
                <a:schemeClr val="tx1">
                  <a:lumMod val="50000"/>
                </a:schemeClr>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317" y="1015180"/>
            <a:ext cx="1674194" cy="1674194"/>
          </a:xfrm>
          <a:prstGeom prst="rect">
            <a:avLst/>
          </a:prstGeom>
        </p:spPr>
      </p:pic>
      <p:sp>
        <p:nvSpPr>
          <p:cNvPr id="8" name="文本框 7"/>
          <p:cNvSpPr txBox="1"/>
          <p:nvPr/>
        </p:nvSpPr>
        <p:spPr>
          <a:xfrm>
            <a:off x="963222" y="2858671"/>
            <a:ext cx="2011680" cy="368300"/>
          </a:xfrm>
          <a:prstGeom prst="rect">
            <a:avLst/>
          </a:prstGeom>
          <a:noFill/>
        </p:spPr>
        <p:txBody>
          <a:bodyPr wrap="none" rtlCol="0">
            <a:spAutoFit/>
          </a:bodyPr>
          <a:p>
            <a:r>
              <a:rPr lang="zh-CN" altLang="en-US" b="1" dirty="0" smtClean="0">
                <a:solidFill>
                  <a:schemeClr val="tx1">
                    <a:lumMod val="50000"/>
                  </a:schemeClr>
                </a:solidFill>
                <a:latin typeface="微软雅黑" panose="020B0503020204020204" charset="-122"/>
                <a:ea typeface="微软雅黑" panose="020B0503020204020204" charset="-122"/>
              </a:rPr>
              <a:t>微信公众号二维码</a:t>
            </a:r>
            <a:endParaRPr lang="zh-CN" altLang="en-US" b="1" dirty="0" smtClean="0">
              <a:solidFill>
                <a:schemeClr val="tx1">
                  <a:lumMod val="50000"/>
                </a:schemeClr>
              </a:solidFill>
              <a:latin typeface="微软雅黑" panose="020B0503020204020204" charset="-122"/>
              <a:ea typeface="微软雅黑" panose="020B0503020204020204" charset="-122"/>
            </a:endParaRPr>
          </a:p>
        </p:txBody>
      </p:sp>
      <p:cxnSp>
        <p:nvCxnSpPr>
          <p:cNvPr id="9" name="MH_Other_5"/>
          <p:cNvCxnSpPr/>
          <p:nvPr>
            <p:custDataLst>
              <p:tags r:id="rId4"/>
            </p:custDataLst>
          </p:nvPr>
        </p:nvCxnSpPr>
        <p:spPr>
          <a:xfrm flipH="1">
            <a:off x="3797411" y="1422859"/>
            <a:ext cx="3038475" cy="0"/>
          </a:xfrm>
          <a:prstGeom prst="line">
            <a:avLst/>
          </a:prstGeom>
          <a:noFill/>
          <a:ln w="6350" cap="flat" cmpd="sng" algn="ctr">
            <a:solidFill>
              <a:srgbClr val="EA5405"/>
            </a:solidFill>
            <a:prstDash val="solid"/>
            <a:miter lim="800000"/>
            <a:tailEnd type="oval"/>
          </a:ln>
          <a:effectLst/>
        </p:spPr>
      </p:cxnSp>
      <p:cxnSp>
        <p:nvCxnSpPr>
          <p:cNvPr id="12" name="MH_Other_6"/>
          <p:cNvCxnSpPr/>
          <p:nvPr>
            <p:custDataLst>
              <p:tags r:id="rId5"/>
            </p:custDataLst>
          </p:nvPr>
        </p:nvCxnSpPr>
        <p:spPr>
          <a:xfrm flipH="1">
            <a:off x="3797410" y="1295952"/>
            <a:ext cx="1519200" cy="0"/>
          </a:xfrm>
          <a:prstGeom prst="line">
            <a:avLst/>
          </a:prstGeom>
          <a:noFill/>
          <a:ln w="6350" cap="flat" cmpd="sng" algn="ctr">
            <a:solidFill>
              <a:srgbClr val="EA5405"/>
            </a:solidFill>
            <a:prstDash val="solid"/>
            <a:miter lim="800000"/>
            <a:tailEnd type="oval"/>
          </a:ln>
          <a:effectLst/>
        </p:spPr>
      </p:cxnSp>
      <p:sp>
        <p:nvSpPr>
          <p:cNvPr id="13" name="矩形 12"/>
          <p:cNvSpPr/>
          <p:nvPr/>
        </p:nvSpPr>
        <p:spPr>
          <a:xfrm>
            <a:off x="3797410" y="926620"/>
            <a:ext cx="4297680" cy="395605"/>
          </a:xfrm>
          <a:prstGeom prst="rect">
            <a:avLst/>
          </a:prstGeom>
        </p:spPr>
        <p:txBody>
          <a:bodyPr wrap="none">
            <a:spAutoFit/>
          </a:bodyPr>
          <a:p>
            <a:pPr>
              <a:lnSpc>
                <a:spcPct val="110000"/>
              </a:lnSpc>
              <a:spcBef>
                <a:spcPct val="0"/>
              </a:spcBef>
            </a:pPr>
            <a:r>
              <a:rPr lang="zh-CN" altLang="en-US" b="1" dirty="0">
                <a:ln w="0"/>
                <a:solidFill>
                  <a:srgbClr val="E25020"/>
                </a:solidFill>
                <a:latin typeface="微软雅黑" panose="020B0503020204020204" charset="-122"/>
                <a:ea typeface="微软雅黑" panose="020B0503020204020204" charset="-122"/>
              </a:rPr>
              <a:t>东方财富</a:t>
            </a:r>
            <a:r>
              <a:rPr lang="zh-CN" altLang="en-US" b="1" dirty="0" smtClean="0">
                <a:ln w="0"/>
                <a:solidFill>
                  <a:srgbClr val="E25020"/>
                </a:solidFill>
                <a:latin typeface="微软雅黑" panose="020B0503020204020204" charset="-122"/>
                <a:ea typeface="微软雅黑" panose="020B0503020204020204" charset="-122"/>
              </a:rPr>
              <a:t>证券（互联网）投资者教育基地</a:t>
            </a:r>
            <a:endParaRPr lang="zh-CN" altLang="en-US" b="1" dirty="0">
              <a:ln w="0"/>
              <a:solidFill>
                <a:srgbClr val="E25020"/>
              </a:solidFill>
              <a:latin typeface="微软雅黑" panose="020B0503020204020204" charset="-122"/>
              <a:ea typeface="微软雅黑" panose="020B0503020204020204" charset="-122"/>
            </a:endParaRPr>
          </a:p>
        </p:txBody>
      </p:sp>
      <p:cxnSp>
        <p:nvCxnSpPr>
          <p:cNvPr id="14" name="MH_Other_5"/>
          <p:cNvCxnSpPr/>
          <p:nvPr>
            <p:custDataLst>
              <p:tags r:id="rId6"/>
            </p:custDataLst>
          </p:nvPr>
        </p:nvCxnSpPr>
        <p:spPr>
          <a:xfrm flipH="1">
            <a:off x="3797411" y="3111959"/>
            <a:ext cx="3038475" cy="0"/>
          </a:xfrm>
          <a:prstGeom prst="line">
            <a:avLst/>
          </a:prstGeom>
          <a:noFill/>
          <a:ln w="6350" cap="flat" cmpd="sng" algn="ctr">
            <a:solidFill>
              <a:srgbClr val="EA5405"/>
            </a:solidFill>
            <a:prstDash val="solid"/>
            <a:miter lim="800000"/>
            <a:tailEnd type="oval"/>
          </a:ln>
          <a:effectLst/>
        </p:spPr>
      </p:cxnSp>
      <p:cxnSp>
        <p:nvCxnSpPr>
          <p:cNvPr id="15" name="MH_Other_6"/>
          <p:cNvCxnSpPr/>
          <p:nvPr>
            <p:custDataLst>
              <p:tags r:id="rId7"/>
            </p:custDataLst>
          </p:nvPr>
        </p:nvCxnSpPr>
        <p:spPr>
          <a:xfrm flipH="1">
            <a:off x="3797410" y="2985052"/>
            <a:ext cx="1519200" cy="0"/>
          </a:xfrm>
          <a:prstGeom prst="line">
            <a:avLst/>
          </a:prstGeom>
          <a:noFill/>
          <a:ln w="6350" cap="flat" cmpd="sng" algn="ctr">
            <a:solidFill>
              <a:srgbClr val="EA5405"/>
            </a:solidFill>
            <a:prstDash val="solid"/>
            <a:miter lim="800000"/>
            <a:tailEnd type="oval"/>
          </a:ln>
          <a:effectLst/>
        </p:spPr>
      </p:cxnSp>
      <p:sp>
        <p:nvSpPr>
          <p:cNvPr id="16" name="矩形 15"/>
          <p:cNvSpPr/>
          <p:nvPr/>
        </p:nvSpPr>
        <p:spPr>
          <a:xfrm>
            <a:off x="3797410" y="2615720"/>
            <a:ext cx="1783080" cy="395605"/>
          </a:xfrm>
          <a:prstGeom prst="rect">
            <a:avLst/>
          </a:prstGeom>
        </p:spPr>
        <p:txBody>
          <a:bodyPr wrap="none">
            <a:spAutoFit/>
          </a:bodyPr>
          <a:p>
            <a:pPr>
              <a:lnSpc>
                <a:spcPct val="110000"/>
              </a:lnSpc>
              <a:spcBef>
                <a:spcPct val="0"/>
              </a:spcBef>
            </a:pPr>
            <a:r>
              <a:rPr lang="zh-CN" altLang="en-US" b="1" dirty="0">
                <a:ln w="0"/>
                <a:solidFill>
                  <a:srgbClr val="E25020"/>
                </a:solidFill>
                <a:latin typeface="微软雅黑" panose="020B0503020204020204" charset="-122"/>
                <a:ea typeface="微软雅黑" panose="020B0503020204020204" charset="-122"/>
              </a:rPr>
              <a:t>西藏金融展览馆</a:t>
            </a:r>
            <a:endParaRPr lang="zh-CN" altLang="en-US" b="1" dirty="0">
              <a:ln w="0"/>
              <a:solidFill>
                <a:srgbClr val="E25020"/>
              </a:solidFill>
              <a:latin typeface="微软雅黑" panose="020B0503020204020204" charset="-122"/>
              <a:ea typeface="微软雅黑" panose="020B0503020204020204" charset="-122"/>
            </a:endParaRPr>
          </a:p>
        </p:txBody>
      </p:sp>
      <p:cxnSp>
        <p:nvCxnSpPr>
          <p:cNvPr id="17" name="MH_Other_5"/>
          <p:cNvCxnSpPr/>
          <p:nvPr>
            <p:custDataLst>
              <p:tags r:id="rId8"/>
            </p:custDataLst>
          </p:nvPr>
        </p:nvCxnSpPr>
        <p:spPr>
          <a:xfrm flipH="1">
            <a:off x="3797411" y="4963288"/>
            <a:ext cx="3038475" cy="0"/>
          </a:xfrm>
          <a:prstGeom prst="line">
            <a:avLst/>
          </a:prstGeom>
          <a:noFill/>
          <a:ln w="6350" cap="flat" cmpd="sng" algn="ctr">
            <a:solidFill>
              <a:srgbClr val="EA5405"/>
            </a:solidFill>
            <a:prstDash val="solid"/>
            <a:miter lim="800000"/>
            <a:tailEnd type="oval"/>
          </a:ln>
          <a:effectLst/>
        </p:spPr>
      </p:cxnSp>
      <p:cxnSp>
        <p:nvCxnSpPr>
          <p:cNvPr id="33" name="MH_Other_6"/>
          <p:cNvCxnSpPr/>
          <p:nvPr>
            <p:custDataLst>
              <p:tags r:id="rId9"/>
            </p:custDataLst>
          </p:nvPr>
        </p:nvCxnSpPr>
        <p:spPr>
          <a:xfrm flipH="1">
            <a:off x="3797410" y="4836381"/>
            <a:ext cx="1519200" cy="0"/>
          </a:xfrm>
          <a:prstGeom prst="line">
            <a:avLst/>
          </a:prstGeom>
          <a:noFill/>
          <a:ln w="6350" cap="flat" cmpd="sng" algn="ctr">
            <a:solidFill>
              <a:srgbClr val="EA5405"/>
            </a:solidFill>
            <a:prstDash val="solid"/>
            <a:miter lim="800000"/>
            <a:tailEnd type="oval"/>
          </a:ln>
          <a:effectLst/>
        </p:spPr>
      </p:cxnSp>
      <p:sp>
        <p:nvSpPr>
          <p:cNvPr id="34" name="矩形 33"/>
          <p:cNvSpPr/>
          <p:nvPr/>
        </p:nvSpPr>
        <p:spPr>
          <a:xfrm>
            <a:off x="3797410" y="4467049"/>
            <a:ext cx="4983480" cy="395605"/>
          </a:xfrm>
          <a:prstGeom prst="rect">
            <a:avLst/>
          </a:prstGeom>
        </p:spPr>
        <p:txBody>
          <a:bodyPr wrap="none">
            <a:spAutoFit/>
          </a:bodyPr>
          <a:p>
            <a:pPr>
              <a:lnSpc>
                <a:spcPct val="110000"/>
              </a:lnSpc>
              <a:spcBef>
                <a:spcPct val="0"/>
              </a:spcBef>
            </a:pPr>
            <a:r>
              <a:rPr lang="zh-CN" altLang="en-US" b="1" dirty="0" smtClean="0">
                <a:ln w="0"/>
                <a:solidFill>
                  <a:srgbClr val="E25020"/>
                </a:solidFill>
                <a:latin typeface="微软雅黑" panose="020B0503020204020204" charset="-122"/>
                <a:ea typeface="微软雅黑" panose="020B0503020204020204" charset="-122"/>
              </a:rPr>
              <a:t>东方财富证券（上海财经大学）投资者教育基地</a:t>
            </a:r>
            <a:endParaRPr lang="zh-CN" altLang="en-US" b="1" dirty="0" smtClean="0">
              <a:ln w="0"/>
              <a:solidFill>
                <a:srgbClr val="E25020"/>
              </a:solidFill>
              <a:latin typeface="微软雅黑" panose="020B0503020204020204" charset="-122"/>
              <a:ea typeface="微软雅黑" panose="020B0503020204020204" charset="-122"/>
            </a:endParaRPr>
          </a:p>
        </p:txBody>
      </p:sp>
      <p:sp>
        <p:nvSpPr>
          <p:cNvPr id="35" name="文本框 34"/>
          <p:cNvSpPr txBox="1"/>
          <p:nvPr/>
        </p:nvSpPr>
        <p:spPr>
          <a:xfrm>
            <a:off x="3797410" y="1458004"/>
            <a:ext cx="7663070" cy="1037590"/>
          </a:xfrm>
          <a:prstGeom prst="rect">
            <a:avLst/>
          </a:prstGeom>
          <a:noFill/>
        </p:spPr>
        <p:txBody>
          <a:bodyPr wrap="square" rtlCol="0">
            <a:spAutoFit/>
          </a:bodyPr>
          <a:p>
            <a:pPr>
              <a:lnSpc>
                <a:spcPct val="110000"/>
              </a:lnSpc>
            </a:pPr>
            <a:r>
              <a:rPr lang="zh-CN" altLang="en-US" sz="1400" b="1" dirty="0" smtClean="0">
                <a:latin typeface="微软雅黑" panose="020B0503020204020204" charset="-122"/>
                <a:ea typeface="微软雅黑" panose="020B0503020204020204" charset="-122"/>
                <a:cs typeface="微软雅黑" panose="020B0503020204020204" charset="-122"/>
              </a:rPr>
              <a:t>基地网址：</a:t>
            </a:r>
            <a:r>
              <a:rPr lang="en-US" altLang="zh-CN" sz="1400" b="1" dirty="0" smtClean="0">
                <a:latin typeface="微软雅黑" panose="020B0503020204020204" charset="-122"/>
                <a:ea typeface="微软雅黑" panose="020B0503020204020204" charset="-122"/>
                <a:cs typeface="微软雅黑" panose="020B0503020204020204" charset="-122"/>
              </a:rPr>
              <a:t>edu.18.cn</a:t>
            </a:r>
            <a:endParaRPr lang="en-US" altLang="zh-CN" sz="1400" b="1" dirty="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1400" dirty="0" smtClean="0">
                <a:latin typeface="微软雅黑" panose="020B0503020204020204" charset="-122"/>
                <a:ea typeface="微软雅黑" panose="020B0503020204020204" charset="-122"/>
                <a:cs typeface="微软雅黑" panose="020B0503020204020204" charset="-122"/>
              </a:rPr>
              <a:t>西藏自治区省级互联网投资者教育基地，内设财富书院、投教活动、视频专区、模拟交易、权益维护五大基础板块和一个西藏特色板块，为投资者持续提供热点业务规则、视频课程、风险案例等内容，是一个集理论与实践于一体的投资者教育服务平台。</a:t>
            </a:r>
            <a:endParaRPr lang="en-US" altLang="zh-CN" sz="1400" dirty="0" smtClean="0">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nvSpPr>
        <p:spPr>
          <a:xfrm>
            <a:off x="3797410" y="3150141"/>
            <a:ext cx="7663070" cy="1274445"/>
          </a:xfrm>
          <a:prstGeom prst="rect">
            <a:avLst/>
          </a:prstGeom>
          <a:noFill/>
        </p:spPr>
        <p:txBody>
          <a:bodyPr wrap="square" rtlCol="0">
            <a:spAutoFit/>
          </a:bodyPr>
          <a:p>
            <a:pPr>
              <a:lnSpc>
                <a:spcPct val="110000"/>
              </a:lnSpc>
            </a:pPr>
            <a:r>
              <a:rPr lang="zh-CN" altLang="en-US" sz="1400" b="1" dirty="0" smtClean="0">
                <a:latin typeface="微软雅黑" panose="020B0503020204020204" charset="-122"/>
                <a:ea typeface="微软雅黑" panose="020B0503020204020204" charset="-122"/>
                <a:cs typeface="微软雅黑" panose="020B0503020204020204" charset="-122"/>
              </a:rPr>
              <a:t>参观地址：西藏自治区</a:t>
            </a:r>
            <a:r>
              <a:rPr lang="zh-CN" altLang="en-US" sz="1400" b="1" dirty="0">
                <a:latin typeface="微软雅黑" panose="020B0503020204020204" charset="-122"/>
                <a:ea typeface="微软雅黑" panose="020B0503020204020204" charset="-122"/>
                <a:cs typeface="微软雅黑" panose="020B0503020204020204" charset="-122"/>
              </a:rPr>
              <a:t>拉萨市城关区藏大东路</a:t>
            </a:r>
            <a:r>
              <a:rPr lang="en-US" altLang="zh-CN" sz="1400" b="1" dirty="0">
                <a:latin typeface="微软雅黑" panose="020B0503020204020204" charset="-122"/>
                <a:ea typeface="微软雅黑" panose="020B0503020204020204" charset="-122"/>
                <a:cs typeface="微软雅黑" panose="020B0503020204020204" charset="-122"/>
              </a:rPr>
              <a:t>10</a:t>
            </a:r>
            <a:r>
              <a:rPr lang="zh-CN" altLang="en-US" sz="1400" b="1" dirty="0">
                <a:latin typeface="微软雅黑" panose="020B0503020204020204" charset="-122"/>
                <a:ea typeface="微软雅黑" panose="020B0503020204020204" charset="-122"/>
                <a:cs typeface="微软雅黑" panose="020B0503020204020204" charset="-122"/>
              </a:rPr>
              <a:t>号西藏大学（纳金校区）珠峰研究院二</a:t>
            </a:r>
            <a:r>
              <a:rPr lang="zh-CN" altLang="en-US" sz="1400" b="1" dirty="0" smtClean="0">
                <a:latin typeface="微软雅黑" panose="020B0503020204020204" charset="-122"/>
                <a:ea typeface="微软雅黑" panose="020B0503020204020204" charset="-122"/>
                <a:cs typeface="微软雅黑" panose="020B0503020204020204" charset="-122"/>
              </a:rPr>
              <a:t>楼</a:t>
            </a:r>
            <a:endParaRPr lang="en-US" altLang="zh-CN" sz="1400" b="1" dirty="0" smtClean="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1400" dirty="0">
                <a:latin typeface="微软雅黑" panose="020B0503020204020204" charset="-122"/>
                <a:ea typeface="微软雅黑" panose="020B0503020204020204" charset="-122"/>
                <a:cs typeface="微软雅黑" panose="020B0503020204020204" charset="-122"/>
              </a:rPr>
              <a:t>基地占地面积为</a:t>
            </a:r>
            <a:r>
              <a:rPr lang="en-US" altLang="zh-CN" sz="1400" dirty="0">
                <a:latin typeface="微软雅黑" panose="020B0503020204020204" charset="-122"/>
                <a:ea typeface="微软雅黑" panose="020B0503020204020204" charset="-122"/>
                <a:cs typeface="微软雅黑" panose="020B0503020204020204" charset="-122"/>
              </a:rPr>
              <a:t>885</a:t>
            </a:r>
            <a:r>
              <a:rPr lang="zh-CN" altLang="en-US" sz="1400" dirty="0">
                <a:latin typeface="微软雅黑" panose="020B0503020204020204" charset="-122"/>
                <a:ea typeface="微软雅黑" panose="020B0503020204020204" charset="-122"/>
                <a:cs typeface="微软雅黑" panose="020B0503020204020204" charset="-122"/>
              </a:rPr>
              <a:t>平方米，内设</a:t>
            </a:r>
            <a:r>
              <a:rPr lang="en-US" altLang="zh-CN" sz="1400" dirty="0">
                <a:latin typeface="微软雅黑" panose="020B0503020204020204" charset="-122"/>
                <a:ea typeface="微软雅黑" panose="020B0503020204020204" charset="-122"/>
                <a:cs typeface="微软雅黑" panose="020B0503020204020204" charset="-122"/>
              </a:rPr>
              <a:t>12</a:t>
            </a:r>
            <a:r>
              <a:rPr lang="zh-CN" altLang="en-US" sz="1400" dirty="0">
                <a:latin typeface="微软雅黑" panose="020B0503020204020204" charset="-122"/>
                <a:ea typeface="微软雅黑" panose="020B0503020204020204" charset="-122"/>
                <a:cs typeface="微软雅黑" panose="020B0503020204020204" charset="-122"/>
              </a:rPr>
              <a:t>个展示</a:t>
            </a:r>
            <a:r>
              <a:rPr lang="zh-CN" altLang="en-US" sz="1400" dirty="0" smtClean="0">
                <a:latin typeface="微软雅黑" panose="020B0503020204020204" charset="-122"/>
                <a:ea typeface="微软雅黑" panose="020B0503020204020204" charset="-122"/>
                <a:cs typeface="微软雅黑" panose="020B0503020204020204" charset="-122"/>
              </a:rPr>
              <a:t>区域。投</a:t>
            </a:r>
            <a:r>
              <a:rPr lang="zh-CN" altLang="en-US" sz="1400" dirty="0">
                <a:latin typeface="微软雅黑" panose="020B0503020204020204" charset="-122"/>
                <a:ea typeface="微软雅黑" panose="020B0503020204020204" charset="-122"/>
                <a:cs typeface="微软雅黑" panose="020B0503020204020204" charset="-122"/>
              </a:rPr>
              <a:t>教基地重点突出科技、现代、可视化等元素结合西藏金融发展历史和特点，展厅布局具有独特性和个体性，全方位呈现“开放、融合、教育、沟通”的文化与功能</a:t>
            </a:r>
            <a:r>
              <a:rPr lang="zh-CN" altLang="en-US" sz="1400" dirty="0" smtClean="0">
                <a:latin typeface="微软雅黑" panose="020B0503020204020204" charset="-122"/>
                <a:ea typeface="微软雅黑" panose="020B0503020204020204" charset="-122"/>
                <a:cs typeface="微软雅黑" panose="020B0503020204020204" charset="-122"/>
              </a:rPr>
              <a:t>。基地</a:t>
            </a:r>
            <a:r>
              <a:rPr lang="zh-CN" altLang="en-US" sz="1400" dirty="0">
                <a:latin typeface="微软雅黑" panose="020B0503020204020204" charset="-122"/>
                <a:ea typeface="微软雅黑" panose="020B0503020204020204" charset="-122"/>
                <a:cs typeface="微软雅黑" panose="020B0503020204020204" charset="-122"/>
              </a:rPr>
              <a:t>可同时容纳</a:t>
            </a:r>
            <a:r>
              <a:rPr lang="en-US" altLang="zh-CN" sz="1400" dirty="0">
                <a:latin typeface="微软雅黑" panose="020B0503020204020204" charset="-122"/>
                <a:ea typeface="微软雅黑" panose="020B0503020204020204" charset="-122"/>
                <a:cs typeface="微软雅黑" panose="020B0503020204020204" charset="-122"/>
              </a:rPr>
              <a:t>300</a:t>
            </a:r>
            <a:r>
              <a:rPr lang="zh-CN" altLang="en-US" sz="1400" dirty="0">
                <a:latin typeface="微软雅黑" panose="020B0503020204020204" charset="-122"/>
                <a:ea typeface="微软雅黑" panose="020B0503020204020204" charset="-122"/>
                <a:cs typeface="微软雅黑" panose="020B0503020204020204" charset="-122"/>
              </a:rPr>
              <a:t>人在现场进行参观学习、模拟交易、互动体验、培训交流等。</a:t>
            </a:r>
            <a:endParaRPr lang="zh-CN" altLang="en-US" sz="1400" dirty="0">
              <a:latin typeface="微软雅黑" panose="020B0503020204020204" charset="-122"/>
              <a:ea typeface="微软雅黑" panose="020B0503020204020204" charset="-122"/>
              <a:cs typeface="微软雅黑" panose="020B0503020204020204" charset="-122"/>
            </a:endParaRPr>
          </a:p>
        </p:txBody>
      </p:sp>
      <p:sp>
        <p:nvSpPr>
          <p:cNvPr id="37" name="矩形 36"/>
          <p:cNvSpPr/>
          <p:nvPr/>
        </p:nvSpPr>
        <p:spPr>
          <a:xfrm>
            <a:off x="3797410" y="5011477"/>
            <a:ext cx="7663070" cy="1037590"/>
          </a:xfrm>
          <a:prstGeom prst="rect">
            <a:avLst/>
          </a:prstGeom>
        </p:spPr>
        <p:txBody>
          <a:bodyPr wrap="square">
            <a:spAutoFit/>
          </a:bodyPr>
          <a:p>
            <a:pPr>
              <a:lnSpc>
                <a:spcPct val="110000"/>
              </a:lnSpc>
            </a:pPr>
            <a:r>
              <a:rPr lang="zh-CN" altLang="en-US" sz="1400" b="1" dirty="0" smtClean="0">
                <a:latin typeface="微软雅黑" panose="020B0503020204020204" charset="-122"/>
                <a:ea typeface="微软雅黑" panose="020B0503020204020204" charset="-122"/>
                <a:cs typeface="微软雅黑" panose="020B0503020204020204" charset="-122"/>
              </a:rPr>
              <a:t>参观地址：上海市</a:t>
            </a:r>
            <a:r>
              <a:rPr lang="zh-CN" altLang="en-US" sz="1400" b="1" dirty="0">
                <a:latin typeface="微软雅黑" panose="020B0503020204020204" charset="-122"/>
                <a:ea typeface="微软雅黑" panose="020B0503020204020204" charset="-122"/>
                <a:cs typeface="微软雅黑" panose="020B0503020204020204" charset="-122"/>
              </a:rPr>
              <a:t>杨浦区纪念路</a:t>
            </a:r>
            <a:r>
              <a:rPr lang="en-US" altLang="zh-CN" sz="1400" b="1" dirty="0">
                <a:latin typeface="微软雅黑" panose="020B0503020204020204" charset="-122"/>
                <a:ea typeface="微软雅黑" panose="020B0503020204020204" charset="-122"/>
                <a:cs typeface="微软雅黑" panose="020B0503020204020204" charset="-122"/>
              </a:rPr>
              <a:t>8</a:t>
            </a:r>
            <a:r>
              <a:rPr lang="zh-CN" altLang="en-US" sz="1400" b="1" dirty="0">
                <a:latin typeface="微软雅黑" panose="020B0503020204020204" charset="-122"/>
                <a:ea typeface="微软雅黑" panose="020B0503020204020204" charset="-122"/>
                <a:cs typeface="微软雅黑" panose="020B0503020204020204" charset="-122"/>
              </a:rPr>
              <a:t>号</a:t>
            </a:r>
            <a:r>
              <a:rPr lang="en-US" altLang="zh-CN" sz="1400" b="1" dirty="0">
                <a:latin typeface="微软雅黑" panose="020B0503020204020204" charset="-122"/>
                <a:ea typeface="微软雅黑" panose="020B0503020204020204" charset="-122"/>
                <a:cs typeface="微软雅黑" panose="020B0503020204020204" charset="-122"/>
              </a:rPr>
              <a:t>5</a:t>
            </a:r>
            <a:r>
              <a:rPr lang="zh-CN" altLang="en-US" sz="1400" b="1" dirty="0">
                <a:latin typeface="微软雅黑" panose="020B0503020204020204" charset="-122"/>
                <a:ea typeface="微软雅黑" panose="020B0503020204020204" charset="-122"/>
                <a:cs typeface="微软雅黑" panose="020B0503020204020204" charset="-122"/>
              </a:rPr>
              <a:t>号楼</a:t>
            </a:r>
            <a:r>
              <a:rPr lang="en-US" altLang="zh-CN" sz="1400" b="1" dirty="0">
                <a:latin typeface="微软雅黑" panose="020B0503020204020204" charset="-122"/>
                <a:ea typeface="微软雅黑" panose="020B0503020204020204" charset="-122"/>
                <a:cs typeface="微软雅黑" panose="020B0503020204020204" charset="-122"/>
              </a:rPr>
              <a:t>1</a:t>
            </a:r>
            <a:r>
              <a:rPr lang="zh-CN" altLang="en-US" sz="1400" b="1" dirty="0">
                <a:latin typeface="微软雅黑" panose="020B0503020204020204" charset="-122"/>
                <a:ea typeface="微软雅黑" panose="020B0503020204020204" charset="-122"/>
                <a:cs typeface="微软雅黑" panose="020B0503020204020204" charset="-122"/>
              </a:rPr>
              <a:t>楼（上海财经大学国家大学科技园内</a:t>
            </a:r>
            <a:r>
              <a:rPr lang="zh-CN" altLang="en-US" sz="1400" b="1" dirty="0" smtClean="0">
                <a:latin typeface="微软雅黑" panose="020B0503020204020204" charset="-122"/>
                <a:ea typeface="微软雅黑" panose="020B0503020204020204" charset="-122"/>
                <a:cs typeface="微软雅黑" panose="020B0503020204020204" charset="-122"/>
              </a:rPr>
              <a:t>）</a:t>
            </a:r>
            <a:endParaRPr lang="en-US" altLang="zh-CN" sz="1400" b="1" dirty="0" smtClean="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1400" dirty="0">
                <a:latin typeface="微软雅黑" panose="020B0503020204020204" charset="-122"/>
                <a:ea typeface="微软雅黑" panose="020B0503020204020204" charset="-122"/>
                <a:cs typeface="微软雅黑" panose="020B0503020204020204" charset="-122"/>
              </a:rPr>
              <a:t>基地</a:t>
            </a:r>
            <a:r>
              <a:rPr lang="zh-CN" altLang="en-US" sz="1400" dirty="0" smtClean="0">
                <a:latin typeface="微软雅黑" panose="020B0503020204020204" charset="-122"/>
                <a:ea typeface="微软雅黑" panose="020B0503020204020204" charset="-122"/>
                <a:cs typeface="微软雅黑" panose="020B0503020204020204" charset="-122"/>
              </a:rPr>
              <a:t>占</a:t>
            </a:r>
            <a:r>
              <a:rPr lang="zh-CN" altLang="en-US" sz="1400" dirty="0">
                <a:latin typeface="微软雅黑" panose="020B0503020204020204" charset="-122"/>
                <a:ea typeface="微软雅黑" panose="020B0503020204020204" charset="-122"/>
                <a:cs typeface="微软雅黑" panose="020B0503020204020204" charset="-122"/>
              </a:rPr>
              <a:t>地面积</a:t>
            </a:r>
            <a:r>
              <a:rPr lang="en-US" altLang="zh-CN" sz="1400" dirty="0">
                <a:latin typeface="微软雅黑" panose="020B0503020204020204" charset="-122"/>
                <a:ea typeface="微软雅黑" panose="020B0503020204020204" charset="-122"/>
                <a:cs typeface="微软雅黑" panose="020B0503020204020204" charset="-122"/>
              </a:rPr>
              <a:t>300</a:t>
            </a:r>
            <a:r>
              <a:rPr lang="zh-CN" altLang="en-US" sz="1400" dirty="0">
                <a:latin typeface="微软雅黑" panose="020B0503020204020204" charset="-122"/>
                <a:ea typeface="微软雅黑" panose="020B0503020204020204" charset="-122"/>
                <a:cs typeface="微软雅黑" panose="020B0503020204020204" charset="-122"/>
              </a:rPr>
              <a:t>余平方米，是东方财富证券和上海财经大学合作共建的投资者教育基地，旨在为投资者提供丰富的金融知识、财经资讯，举办投资者培训、交流活动，加强证券公司、学校、学生、投资者的互动沟通，提高高校学生就业能力，提升社会公众的金融素养。</a:t>
            </a:r>
            <a:endParaRPr lang="zh-CN" altLang="en-US" sz="1400" dirty="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pic>
        <p:nvPicPr>
          <p:cNvPr id="4" name="图片 3" descr="投教活动调查问卷二维码"/>
          <p:cNvPicPr>
            <a:picLocks noChangeAspect="1"/>
          </p:cNvPicPr>
          <p:nvPr/>
        </p:nvPicPr>
        <p:blipFill>
          <a:blip r:embed="rId10"/>
          <a:stretch>
            <a:fillRect/>
          </a:stretch>
        </p:blipFill>
        <p:spPr>
          <a:xfrm>
            <a:off x="955675" y="3471545"/>
            <a:ext cx="1985010" cy="19850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6179820" y="325755"/>
            <a:ext cx="6000750" cy="6252845"/>
          </a:xfrm>
          <a:prstGeom prst="rect">
            <a:avLst/>
          </a:prstGeom>
        </p:spPr>
      </p:pic>
      <p:grpSp>
        <p:nvGrpSpPr>
          <p:cNvPr id="53" name="íṩľîḑè"/>
          <p:cNvGrpSpPr/>
          <p:nvPr/>
        </p:nvGrpSpPr>
        <p:grpSpPr>
          <a:xfrm rot="0">
            <a:off x="4547235" y="32512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pic>
        <p:nvPicPr>
          <p:cNvPr id="10" name="图片 9" descr="logo"/>
          <p:cNvPicPr>
            <a:picLocks noChangeAspect="1"/>
          </p:cNvPicPr>
          <p:nvPr/>
        </p:nvPicPr>
        <p:blipFill>
          <a:blip r:embed="rId2"/>
          <a:srcRect b="26876"/>
          <a:stretch>
            <a:fillRect/>
          </a:stretch>
        </p:blipFill>
        <p:spPr>
          <a:xfrm>
            <a:off x="130810" y="-615315"/>
            <a:ext cx="4124960" cy="2011045"/>
          </a:xfrm>
          <a:prstGeom prst="rect">
            <a:avLst/>
          </a:prstGeom>
        </p:spPr>
      </p:pic>
      <p:sp>
        <p:nvSpPr>
          <p:cNvPr id="2" name="矩形 1"/>
          <p:cNvSpPr/>
          <p:nvPr/>
        </p:nvSpPr>
        <p:spPr bwMode="auto">
          <a:xfrm>
            <a:off x="610235" y="1480185"/>
            <a:ext cx="4260850" cy="3641725"/>
          </a:xfrm>
          <a:prstGeom prst="rect">
            <a:avLst/>
          </a:prstGeom>
          <a:noFill/>
          <a:ln>
            <a:noFill/>
          </a:ln>
        </p:spPr>
        <p:style>
          <a:lnRef idx="2">
            <a:schemeClr val="accent1">
              <a:shade val="50000"/>
            </a:schemeClr>
          </a:lnRef>
          <a:fillRef idx="1001">
            <a:schemeClr val="lt1"/>
          </a:fillRef>
          <a:effectRef idx="0">
            <a:schemeClr val="accent1"/>
          </a:effectRef>
          <a:fontRef idx="minor">
            <a:schemeClr val="lt1"/>
          </a:fontRef>
        </p:style>
        <p:txBody>
          <a:bodyPr anchor="ctr"/>
          <a:p>
            <a:pPr eaLnBrk="1" hangingPunct="1">
              <a:lnSpc>
                <a:spcPct val="150000"/>
              </a:lnSpc>
              <a:defRPr/>
            </a:pPr>
            <a:endParaRPr lang="en-US" altLang="zh-CN" sz="1600" dirty="0">
              <a:solidFill>
                <a:srgbClr val="C00000"/>
              </a:solidFill>
              <a:latin typeface="微软雅黑" panose="020B0503020204020204" charset="-122"/>
              <a:ea typeface="微软雅黑" panose="020B0503020204020204" charset="-122"/>
            </a:endParaRPr>
          </a:p>
          <a:p>
            <a:pPr eaLnBrk="1" hangingPunct="1">
              <a:lnSpc>
                <a:spcPct val="180000"/>
              </a:lnSpc>
              <a:defRPr/>
            </a:pPr>
            <a:r>
              <a:rPr lang="zh-CN" altLang="en-US" sz="1600" b="1" dirty="0" smtClean="0">
                <a:ln w="0"/>
                <a:solidFill>
                  <a:srgbClr val="DD4E1F"/>
                </a:solidFill>
                <a:latin typeface="微软雅黑" panose="020B0503020204020204" charset="-122"/>
                <a:ea typeface="微软雅黑" panose="020B0503020204020204" charset="-122"/>
              </a:rPr>
              <a:t>本</a:t>
            </a:r>
            <a:r>
              <a:rPr lang="zh-CN" altLang="en-US" sz="1600" b="1" dirty="0">
                <a:ln w="0"/>
                <a:solidFill>
                  <a:srgbClr val="DD4E1F"/>
                </a:solidFill>
                <a:latin typeface="微软雅黑" panose="020B0503020204020204" charset="-122"/>
                <a:ea typeface="微软雅黑" panose="020B0503020204020204" charset="-122"/>
              </a:rPr>
              <a:t>课件内容仅为投资者教育之目的，东方财富证券力求本材料信息准确可靠，但对这些信息的准确性或完整性不作保证，亦不对因使用该等信息而引发的损失承担任何责任</a:t>
            </a:r>
            <a:r>
              <a:rPr lang="zh-CN" altLang="en-US" sz="1600" b="1" dirty="0" smtClean="0">
                <a:ln w="0"/>
                <a:solidFill>
                  <a:srgbClr val="DD4E1F"/>
                </a:solidFill>
                <a:latin typeface="微软雅黑" panose="020B0503020204020204" charset="-122"/>
                <a:ea typeface="微软雅黑" panose="020B0503020204020204" charset="-122"/>
              </a:rPr>
              <a:t>。</a:t>
            </a:r>
            <a:endParaRPr lang="en-US" altLang="zh-CN" sz="1600" b="1" dirty="0" smtClean="0">
              <a:ln w="0"/>
              <a:solidFill>
                <a:srgbClr val="DD4E1F"/>
              </a:solidFill>
              <a:latin typeface="微软雅黑" panose="020B0503020204020204" charset="-122"/>
              <a:ea typeface="微软雅黑" panose="020B0503020204020204" charset="-122"/>
            </a:endParaRPr>
          </a:p>
          <a:p>
            <a:pPr eaLnBrk="1" hangingPunct="1">
              <a:lnSpc>
                <a:spcPct val="180000"/>
              </a:lnSpc>
              <a:defRPr/>
            </a:pPr>
            <a:r>
              <a:rPr lang="zh-CN" altLang="en-US" sz="1600" b="1" dirty="0" smtClean="0">
                <a:ln w="0"/>
                <a:solidFill>
                  <a:srgbClr val="DD4E1F"/>
                </a:solidFill>
                <a:latin typeface="微软雅黑" panose="020B0503020204020204" charset="-122"/>
                <a:ea typeface="微软雅黑" panose="020B0503020204020204" charset="-122"/>
              </a:rPr>
              <a:t>更多</a:t>
            </a:r>
            <a:r>
              <a:rPr lang="zh-CN" altLang="en-US" sz="1600" b="1" dirty="0">
                <a:ln w="0"/>
                <a:solidFill>
                  <a:srgbClr val="DD4E1F"/>
                </a:solidFill>
                <a:latin typeface="微软雅黑" panose="020B0503020204020204" charset="-122"/>
                <a:ea typeface="微软雅黑" panose="020B0503020204020204" charset="-122"/>
              </a:rPr>
              <a:t>关于投资者教育的相关信息</a:t>
            </a:r>
            <a:r>
              <a:rPr lang="zh-CN" altLang="en-US" sz="1600" b="1" dirty="0" smtClean="0">
                <a:ln w="0"/>
                <a:solidFill>
                  <a:srgbClr val="DD4E1F"/>
                </a:solidFill>
                <a:latin typeface="微软雅黑" panose="020B0503020204020204" charset="-122"/>
                <a:ea typeface="微软雅黑" panose="020B0503020204020204" charset="-122"/>
              </a:rPr>
              <a:t>，请</a:t>
            </a:r>
            <a:r>
              <a:rPr lang="zh-CN" altLang="en-US" sz="1600" b="1" dirty="0">
                <a:ln w="0"/>
                <a:solidFill>
                  <a:srgbClr val="DD4E1F"/>
                </a:solidFill>
                <a:latin typeface="微软雅黑" panose="020B0503020204020204" charset="-122"/>
                <a:ea typeface="微软雅黑" panose="020B0503020204020204" charset="-122"/>
              </a:rPr>
              <a:t>登录东方财富证券投资者教育专栏（</a:t>
            </a:r>
            <a:r>
              <a:rPr lang="en-US" altLang="zh-CN" sz="1600" b="1" dirty="0">
                <a:ln w="0"/>
                <a:solidFill>
                  <a:srgbClr val="DD4E1F"/>
                </a:solidFill>
                <a:latin typeface="微软雅黑" panose="020B0503020204020204" charset="-122"/>
                <a:ea typeface="微软雅黑" panose="020B0503020204020204" charset="-122"/>
              </a:rPr>
              <a:t>edu.18.cn</a:t>
            </a:r>
            <a:r>
              <a:rPr lang="zh-CN" altLang="en-US" sz="1600" b="1" dirty="0">
                <a:ln w="0"/>
                <a:solidFill>
                  <a:srgbClr val="DD4E1F"/>
                </a:solidFill>
                <a:latin typeface="微软雅黑" panose="020B0503020204020204" charset="-122"/>
                <a:ea typeface="微软雅黑" panose="020B0503020204020204" charset="-122"/>
              </a:rPr>
              <a:t>）或微信公众号“东方财富证券”。</a:t>
            </a:r>
            <a:endParaRPr lang="zh-CN" altLang="en-US" sz="1600" b="1" dirty="0">
              <a:ln w="0"/>
              <a:solidFill>
                <a:srgbClr val="DD4E1F"/>
              </a:solidFill>
              <a:latin typeface="微软雅黑" panose="020B0503020204020204" charset="-122"/>
              <a:ea typeface="微软雅黑" panose="020B0503020204020204" charset="-122"/>
            </a:endParaRPr>
          </a:p>
          <a:p>
            <a:pPr algn="ctr" eaLnBrk="1" hangingPunct="1">
              <a:lnSpc>
                <a:spcPct val="120000"/>
              </a:lnSpc>
              <a:defRPr/>
            </a:pPr>
            <a:endParaRPr lang="zh-CN" altLang="en-US" sz="1600" b="1" dirty="0">
              <a:ln w="0"/>
              <a:solidFill>
                <a:srgbClr val="DD4E1F"/>
              </a:solidFill>
              <a:latin typeface="微软雅黑" panose="020B0503020204020204" charset="-122"/>
              <a:ea typeface="微软雅黑" panose="020B0503020204020204" charset="-122"/>
              <a:cs typeface="+mn-ea"/>
              <a:sym typeface="Arial" panose="020B0604020202020204" pitchFamily="34" charset="0"/>
            </a:endParaRPr>
          </a:p>
        </p:txBody>
      </p:sp>
      <p:sp>
        <p:nvSpPr>
          <p:cNvPr id="15369" name="矩形 6"/>
          <p:cNvSpPr>
            <a:spLocks noChangeArrowheads="1"/>
          </p:cNvSpPr>
          <p:nvPr/>
        </p:nvSpPr>
        <p:spPr bwMode="auto">
          <a:xfrm>
            <a:off x="1952625" y="1073785"/>
            <a:ext cx="157543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dist" eaLnBrk="1" hangingPunct="1">
              <a:spcBef>
                <a:spcPct val="0"/>
              </a:spcBef>
              <a:buFontTx/>
              <a:buNone/>
            </a:pPr>
            <a:r>
              <a:rPr lang="zh-CN" altLang="en-US" sz="3600" b="1" dirty="0" smtClean="0">
                <a:ln w="0"/>
                <a:solidFill>
                  <a:srgbClr val="FF0000"/>
                </a:solidFill>
                <a:latin typeface="微软雅黑" panose="020B0503020204020204" charset="-122"/>
                <a:ea typeface="微软雅黑" panose="020B0503020204020204" charset="-122"/>
              </a:rPr>
              <a:t>声明</a:t>
            </a:r>
            <a:endParaRPr lang="zh-CN" altLang="en-US" sz="3600" b="1" dirty="0" smtClean="0">
              <a:ln w="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80000"/>
          </a:blip>
          <a:srcRect t="18974" b="14573"/>
          <a:stretch>
            <a:fillRect/>
          </a:stretch>
        </p:blipFill>
        <p:spPr>
          <a:xfrm>
            <a:off x="685165" y="1767840"/>
            <a:ext cx="10854690" cy="3312160"/>
          </a:xfrm>
          <a:prstGeom prst="rect">
            <a:avLst/>
          </a:prstGeom>
          <a:effectLst>
            <a:softEdge rad="63500"/>
          </a:effectLst>
        </p:spPr>
      </p:pic>
      <p:sp>
        <p:nvSpPr>
          <p:cNvPr id="12" name="任意多边形: 形状 11"/>
          <p:cNvSpPr/>
          <p:nvPr/>
        </p:nvSpPr>
        <p:spPr>
          <a:xfrm flipV="1">
            <a:off x="3319145" y="1433830"/>
            <a:ext cx="5280025" cy="4157345"/>
          </a:xfrm>
          <a:custGeom>
            <a:avLst/>
            <a:gdLst>
              <a:gd name="connsiteX0" fmla="*/ 1355283 w 4829175"/>
              <a:gd name="connsiteY0" fmla="*/ 1668145 h 3802380"/>
              <a:gd name="connsiteX1" fmla="*/ 1477277 w 4829175"/>
              <a:gd name="connsiteY1" fmla="*/ 1668145 h 3802380"/>
              <a:gd name="connsiteX2" fmla="*/ 2415540 w 4829175"/>
              <a:gd name="connsiteY2" fmla="*/ 190500 h 3802380"/>
              <a:gd name="connsiteX3" fmla="*/ 3353804 w 4829175"/>
              <a:gd name="connsiteY3" fmla="*/ 1668145 h 3802380"/>
              <a:gd name="connsiteX4" fmla="*/ 3473894 w 4829175"/>
              <a:gd name="connsiteY4" fmla="*/ 1668145 h 3802380"/>
              <a:gd name="connsiteX5" fmla="*/ 2414588 w 4829175"/>
              <a:gd name="connsiteY5" fmla="*/ 0 h 3802380"/>
              <a:gd name="connsiteX6" fmla="*/ 0 w 4829175"/>
              <a:gd name="connsiteY6" fmla="*/ 3802380 h 3802380"/>
              <a:gd name="connsiteX7" fmla="*/ 4829175 w 4829175"/>
              <a:gd name="connsiteY7" fmla="*/ 3802380 h 3802380"/>
              <a:gd name="connsiteX8" fmla="*/ 4241658 w 4829175"/>
              <a:gd name="connsiteY8" fmla="*/ 2877185 h 3802380"/>
              <a:gd name="connsiteX9" fmla="*/ 4121510 w 4829175"/>
              <a:gd name="connsiteY9" fmla="*/ 2877185 h 3802380"/>
              <a:gd name="connsiteX10" fmla="*/ 4654550 w 4829175"/>
              <a:gd name="connsiteY10" fmla="*/ 3716655 h 3802380"/>
              <a:gd name="connsiteX11" fmla="*/ 176530 w 4829175"/>
              <a:gd name="connsiteY11" fmla="*/ 3716655 h 3802380"/>
              <a:gd name="connsiteX12" fmla="*/ 709570 w 4829175"/>
              <a:gd name="connsiteY12" fmla="*/ 2877185 h 3802380"/>
              <a:gd name="connsiteX13" fmla="*/ 587518 w 4829175"/>
              <a:gd name="connsiteY13" fmla="*/ 2877185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9175" h="3802380">
                <a:moveTo>
                  <a:pt x="1355283" y="1668145"/>
                </a:moveTo>
                <a:lnTo>
                  <a:pt x="1477277" y="1668145"/>
                </a:lnTo>
                <a:lnTo>
                  <a:pt x="2415540" y="190500"/>
                </a:lnTo>
                <a:lnTo>
                  <a:pt x="3353804" y="1668145"/>
                </a:lnTo>
                <a:lnTo>
                  <a:pt x="3473894" y="1668145"/>
                </a:lnTo>
                <a:lnTo>
                  <a:pt x="2414588" y="0"/>
                </a:lnTo>
                <a:close/>
                <a:moveTo>
                  <a:pt x="0" y="3802380"/>
                </a:moveTo>
                <a:lnTo>
                  <a:pt x="4829175" y="3802380"/>
                </a:lnTo>
                <a:lnTo>
                  <a:pt x="4241658" y="2877185"/>
                </a:lnTo>
                <a:lnTo>
                  <a:pt x="4121510" y="2877185"/>
                </a:lnTo>
                <a:lnTo>
                  <a:pt x="4654550" y="3716655"/>
                </a:lnTo>
                <a:lnTo>
                  <a:pt x="176530" y="3716655"/>
                </a:lnTo>
                <a:lnTo>
                  <a:pt x="709570" y="2877185"/>
                </a:lnTo>
                <a:lnTo>
                  <a:pt x="587518" y="2877185"/>
                </a:lnTo>
                <a:close/>
              </a:path>
            </a:pathLst>
          </a:custGeom>
          <a:noFill/>
          <a:ln w="28575">
            <a:solidFill>
              <a:srgbClr val="52657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n>
                <a:solidFill>
                  <a:schemeClr val="bg1"/>
                </a:solidFill>
              </a:ln>
              <a:noFill/>
            </a:endParaRPr>
          </a:p>
        </p:txBody>
      </p:sp>
      <p:sp>
        <p:nvSpPr>
          <p:cNvPr id="13" name="矩形 12"/>
          <p:cNvSpPr/>
          <p:nvPr/>
        </p:nvSpPr>
        <p:spPr>
          <a:xfrm>
            <a:off x="3848835" y="2243530"/>
            <a:ext cx="4220210" cy="1014730"/>
          </a:xfrm>
          <a:prstGeom prst="rect">
            <a:avLst/>
          </a:prstGeom>
          <a:noFill/>
        </p:spPr>
        <p:txBody>
          <a:bodyPr wrap="none" lIns="91440" tIns="45720" rIns="91440" bIns="45720">
            <a:spAutoFit/>
          </a:bodyPr>
          <a:p>
            <a:pPr algn="ctr"/>
            <a:r>
              <a:rPr lang="en-US" altLang="zh-CN" sz="6000" b="1" dirty="0" smtClean="0">
                <a:ln w="0"/>
                <a:solidFill>
                  <a:schemeClr val="accent2"/>
                </a:solidFill>
                <a:effectLst>
                  <a:reflection blurRad="6350" stA="53000" endA="300" endPos="35500" dir="5400000" sy="-90000" algn="bl" rotWithShape="0"/>
                </a:effectLst>
              </a:rPr>
              <a:t>THANK YOU!</a:t>
            </a:r>
            <a:endParaRPr lang="en-US" altLang="zh-CN" sz="6000" b="1" dirty="0" smtClean="0">
              <a:ln w="0"/>
              <a:solidFill>
                <a:schemeClr val="accent2"/>
              </a:solidFill>
              <a:effectLst>
                <a:reflection blurRad="6350" stA="53000" endA="300" endPos="35500" dir="5400000" sy="-90000" algn="bl" rotWithShape="0"/>
              </a:effectLst>
            </a:endParaRPr>
          </a:p>
        </p:txBody>
      </p:sp>
      <p:sp>
        <p:nvSpPr>
          <p:cNvPr id="15" name="矩形 14"/>
          <p:cNvSpPr/>
          <p:nvPr/>
        </p:nvSpPr>
        <p:spPr>
          <a:xfrm>
            <a:off x="2807498" y="3190090"/>
            <a:ext cx="6610350" cy="645160"/>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p>
            <a:pPr algn="ctr"/>
            <a:r>
              <a:rPr lang="zh-CN" altLang="en-US" sz="3600" b="1" dirty="0" smtClean="0">
                <a:ln>
                  <a:noFill/>
                </a:ln>
                <a:solidFill>
                  <a:schemeClr val="accent2"/>
                </a:solidFill>
                <a:latin typeface="黑体" panose="02010609060101010101" charset="-122"/>
                <a:ea typeface="黑体" panose="02010609060101010101" charset="-122"/>
              </a:rPr>
              <a:t>感谢您的聆听，祝您投资愉快！</a:t>
            </a:r>
            <a:endParaRPr lang="zh-CN" altLang="en-US" sz="3600" b="1" dirty="0" smtClean="0">
              <a:ln>
                <a:noFill/>
              </a:ln>
              <a:solidFill>
                <a:schemeClr val="accent2"/>
              </a:solidFill>
              <a:latin typeface="黑体" panose="02010609060101010101" charset="-122"/>
              <a:ea typeface="黑体" panose="02010609060101010101" charset="-122"/>
            </a:endParaRPr>
          </a:p>
        </p:txBody>
      </p:sp>
      <p:sp>
        <p:nvSpPr>
          <p:cNvPr id="9" name="矩形 19"/>
          <p:cNvSpPr/>
          <p:nvPr/>
        </p:nvSpPr>
        <p:spPr>
          <a:xfrm>
            <a:off x="0" y="6077585"/>
            <a:ext cx="12192000" cy="803910"/>
          </a:xfrm>
          <a:prstGeom prst="rect">
            <a:avLst/>
          </a:prstGeom>
          <a:solidFill>
            <a:srgbClr val="526573"/>
          </a:solidFill>
          <a:ln w="9525">
            <a:noFill/>
          </a:ln>
        </p:spPr>
        <p:txBody>
          <a:bodyPr anchor="ctr" anchorCtr="0"/>
          <a:p>
            <a:pPr algn="ctr" eaLnBrk="1" hangingPunct="1"/>
            <a:endParaRPr lang="zh-CN" altLang="en-US" dirty="0">
              <a:solidFill>
                <a:srgbClr val="FFFFFF"/>
              </a:solidFill>
              <a:latin typeface="Calibri" panose="020F0502020204030204" charset="0"/>
            </a:endParaRPr>
          </a:p>
        </p:txBody>
      </p:sp>
      <p:sp>
        <p:nvSpPr>
          <p:cNvPr id="14" name="文本框 13"/>
          <p:cNvSpPr txBox="1"/>
          <p:nvPr/>
        </p:nvSpPr>
        <p:spPr>
          <a:xfrm>
            <a:off x="762000" y="6295390"/>
            <a:ext cx="6285865" cy="368300"/>
          </a:xfrm>
          <a:prstGeom prst="rect">
            <a:avLst/>
          </a:prstGeom>
          <a:noFill/>
        </p:spPr>
        <p:txBody>
          <a:bodyPr wrap="square" rtlCol="0">
            <a:spAutoFit/>
          </a:bodyPr>
          <a:p>
            <a:r>
              <a:rPr lang="zh-CN" altLang="en-US" b="1" dirty="0">
                <a:solidFill>
                  <a:schemeClr val="bg1"/>
                </a:solidFill>
                <a:latin typeface="微软雅黑" panose="020B0503020204020204" charset="-122"/>
                <a:ea typeface="微软雅黑" panose="020B0503020204020204" charset="-122"/>
                <a:cs typeface="微软雅黑" panose="020B0503020204020204" charset="-122"/>
              </a:rPr>
              <a:t>链接人与财富为用户创造更多财富</a:t>
            </a:r>
            <a:endParaRPr lang="zh-CN" altLang="en-US"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p:nvSpPr>
        <p:spPr>
          <a:xfrm>
            <a:off x="7540650" y="6187336"/>
            <a:ext cx="3834130" cy="583565"/>
          </a:xfrm>
          <a:prstGeom prst="rect">
            <a:avLst/>
          </a:prstGeom>
          <a:noFill/>
        </p:spPr>
        <p:txBody>
          <a:bodyPr wrap="none" lIns="91440" tIns="45720" rIns="91440" bIns="45720">
            <a:spAutoFit/>
          </a:bodyPr>
          <a:p>
            <a:pPr algn="ctr"/>
            <a:r>
              <a:rPr lang="en-US" altLang="zh-CN" sz="2000" b="1" i="1" dirty="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rPr>
              <a:t>7x24</a:t>
            </a:r>
            <a:r>
              <a:rPr lang="zh-CN" altLang="en-US" sz="2000" b="1" i="1" dirty="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rPr>
              <a:t>小时客服热线：</a:t>
            </a:r>
            <a:r>
              <a:rPr lang="en-US" altLang="zh-CN" sz="3200" b="1" i="1" dirty="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rPr>
              <a:t>95357</a:t>
            </a:r>
            <a:endParaRPr lang="zh-CN" altLang="en-US" sz="3200" b="1" i="1" cap="none" spc="0" dirty="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endParaRPr>
          </a:p>
        </p:txBody>
      </p:sp>
      <p:pic>
        <p:nvPicPr>
          <p:cNvPr id="11" name="图片 10" descr="logo"/>
          <p:cNvPicPr>
            <a:picLocks noChangeAspect="1"/>
          </p:cNvPicPr>
          <p:nvPr/>
        </p:nvPicPr>
        <p:blipFill>
          <a:blip r:embed="rId2"/>
          <a:stretch>
            <a:fillRect/>
          </a:stretch>
        </p:blipFill>
        <p:spPr>
          <a:xfrm>
            <a:off x="132715" y="-582295"/>
            <a:ext cx="4124960" cy="27501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bldLst>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191250" y="302260"/>
            <a:ext cx="6000750" cy="6252845"/>
          </a:xfrm>
          <a:prstGeom prst="rect">
            <a:avLst/>
          </a:prstGeom>
        </p:spPr>
      </p:pic>
      <p:grpSp>
        <p:nvGrpSpPr>
          <p:cNvPr id="53" name="íṩľîḑè"/>
          <p:cNvGrpSpPr/>
          <p:nvPr/>
        </p:nvGrpSpPr>
        <p:grpSpPr>
          <a:xfrm rot="0">
            <a:off x="4557395" y="30226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grpSp>
        <p:nvGrpSpPr>
          <p:cNvPr id="57" name="组合 56"/>
          <p:cNvGrpSpPr/>
          <p:nvPr/>
        </p:nvGrpSpPr>
        <p:grpSpPr>
          <a:xfrm>
            <a:off x="894739" y="1943660"/>
            <a:ext cx="7091506" cy="1532965"/>
            <a:chOff x="2860064" y="1502335"/>
            <a:chExt cx="7091506" cy="1532965"/>
          </a:xfrm>
        </p:grpSpPr>
        <p:sp>
          <p:nvSpPr>
            <p:cNvPr id="58" name="îṧliďe"/>
            <p:cNvSpPr/>
            <p:nvPr/>
          </p:nvSpPr>
          <p:spPr>
            <a:xfrm>
              <a:off x="2860064" y="1502335"/>
              <a:ext cx="108000" cy="1532965"/>
            </a:xfrm>
            <a:prstGeom prst="rect">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9" name="文本框 58"/>
            <p:cNvSpPr txBox="1"/>
            <p:nvPr/>
          </p:nvSpPr>
          <p:spPr>
            <a:xfrm>
              <a:off x="2968064" y="2147530"/>
              <a:ext cx="6983506" cy="706755"/>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cs typeface="+mn-ea"/>
                  <a:sym typeface="+mn-lt"/>
                </a:rPr>
                <a:t>金融行业</a:t>
              </a:r>
              <a:r>
                <a:rPr lang="zh-CN" altLang="en-US" sz="4000" b="1" dirty="0">
                  <a:latin typeface="微软雅黑" panose="020B0503020204020204" charset="-122"/>
                  <a:ea typeface="微软雅黑" panose="020B0503020204020204" charset="-122"/>
                  <a:cs typeface="+mn-ea"/>
                  <a:sym typeface="+mn-lt"/>
                </a:rPr>
                <a:t>概述</a:t>
              </a:r>
              <a:endParaRPr lang="zh-CN" altLang="en-US" sz="4000" b="1" dirty="0">
                <a:latin typeface="微软雅黑" panose="020B0503020204020204" charset="-122"/>
                <a:ea typeface="微软雅黑" panose="020B0503020204020204" charset="-122"/>
                <a:cs typeface="+mn-ea"/>
                <a:sym typeface="+mn-lt"/>
              </a:endParaRPr>
            </a:p>
          </p:txBody>
        </p:sp>
        <p:sp>
          <p:nvSpPr>
            <p:cNvPr id="60" name="íṩľîḑé"/>
            <p:cNvSpPr/>
            <p:nvPr/>
          </p:nvSpPr>
          <p:spPr>
            <a:xfrm>
              <a:off x="2968064" y="1595319"/>
              <a:ext cx="1552772" cy="446763"/>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5400" b="1" dirty="0">
                  <a:solidFill>
                    <a:schemeClr val="accent2"/>
                  </a:solidFill>
                </a:rPr>
                <a:t>01</a:t>
              </a:r>
              <a:endParaRPr lang="en-US" altLang="zh-CN" sz="5400" b="1" dirty="0">
                <a:solidFill>
                  <a:schemeClr val="accent2"/>
                </a:solidFill>
              </a:endParaRPr>
            </a:p>
          </p:txBody>
        </p:sp>
      </p:grpSp>
      <p:pic>
        <p:nvPicPr>
          <p:cNvPr id="63" name="图片 62" descr="logo"/>
          <p:cNvPicPr>
            <a:picLocks noChangeAspect="1"/>
          </p:cNvPicPr>
          <p:nvPr>
            <p:custDataLst>
              <p:tags r:id="rId2"/>
            </p:custDataLst>
          </p:nvPr>
        </p:nvPicPr>
        <p:blipFill>
          <a:blip r:embed="rId3"/>
          <a:stretch>
            <a:fillRect/>
          </a:stretch>
        </p:blipFill>
        <p:spPr>
          <a:xfrm>
            <a:off x="132715" y="-460375"/>
            <a:ext cx="4124960" cy="27501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629381" y="263395"/>
            <a:ext cx="24631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1.1</a:t>
            </a:r>
            <a:r>
              <a:rPr lang="zh-CN" altLang="en-US" sz="2800" dirty="0">
                <a:solidFill>
                  <a:srgbClr val="FF9618"/>
                </a:solidFill>
                <a:latin typeface="微软雅黑" panose="020B0503020204020204" charset="-122"/>
                <a:ea typeface="微软雅黑" panose="020B0503020204020204" charset="-122"/>
                <a:sym typeface="+mn-ea"/>
              </a:rPr>
              <a:t>金融的</a:t>
            </a:r>
            <a:r>
              <a:rPr lang="zh-CN" altLang="en-US" sz="2800" dirty="0">
                <a:solidFill>
                  <a:srgbClr val="FF9618"/>
                </a:solidFill>
                <a:latin typeface="微软雅黑" panose="020B0503020204020204" charset="-122"/>
                <a:ea typeface="微软雅黑" panose="020B0503020204020204" charset="-122"/>
                <a:sym typeface="+mn-ea"/>
              </a:rPr>
              <a:t>定义</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9" name="Isosceles Triangle 7"/>
          <p:cNvSpPr/>
          <p:nvPr/>
        </p:nvSpPr>
        <p:spPr>
          <a:xfrm rot="14400000" flipH="1" flipV="1">
            <a:off x="5296830" y="2651486"/>
            <a:ext cx="605411" cy="521906"/>
          </a:xfrm>
          <a:prstGeom prst="triangl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Isosceles Triangle 9"/>
          <p:cNvSpPr/>
          <p:nvPr/>
        </p:nvSpPr>
        <p:spPr>
          <a:xfrm rot="3600000" flipV="1">
            <a:off x="6182844" y="5200545"/>
            <a:ext cx="605411" cy="521906"/>
          </a:xfrm>
          <a:prstGeom prst="triangle">
            <a:avLst/>
          </a:prstGeom>
          <a:solidFill>
            <a:srgbClr val="00A1D2"/>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Block Arc 6"/>
          <p:cNvSpPr/>
          <p:nvPr/>
        </p:nvSpPr>
        <p:spPr>
          <a:xfrm rot="17100000" flipH="1" flipV="1">
            <a:off x="4567604" y="2734003"/>
            <a:ext cx="2946647" cy="2946648"/>
          </a:xfrm>
          <a:prstGeom prst="blockArc">
            <a:avLst>
              <a:gd name="adj1" fmla="val 21599999"/>
              <a:gd name="adj2" fmla="val 8180671"/>
              <a:gd name="adj3" fmla="val 11913"/>
            </a:avLst>
          </a:prstGeom>
          <a:solidFill>
            <a:srgbClr val="3933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Block Arc 8"/>
          <p:cNvSpPr/>
          <p:nvPr/>
        </p:nvSpPr>
        <p:spPr>
          <a:xfrm rot="17100000">
            <a:off x="4566969" y="2734003"/>
            <a:ext cx="2946647" cy="2946648"/>
          </a:xfrm>
          <a:prstGeom prst="blockArc">
            <a:avLst>
              <a:gd name="adj1" fmla="val 21599999"/>
              <a:gd name="adj2" fmla="val 8180671"/>
              <a:gd name="adj3" fmla="val 11913"/>
            </a:avLst>
          </a:prstGeom>
          <a:solidFill>
            <a:srgbClr val="00A1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38" name="图片占位符 1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4660007" y="2805688"/>
            <a:ext cx="2761645" cy="2803290"/>
          </a:xfrm>
          <a:custGeom>
            <a:avLst/>
            <a:gdLst>
              <a:gd name="connsiteX0" fmla="*/ 1490632 w 2981263"/>
              <a:gd name="connsiteY0" fmla="*/ 0 h 2981261"/>
              <a:gd name="connsiteX1" fmla="*/ 2981263 w 2981263"/>
              <a:gd name="connsiteY1" fmla="*/ 1490631 h 2981261"/>
              <a:gd name="connsiteX2" fmla="*/ 1490632 w 2981263"/>
              <a:gd name="connsiteY2" fmla="*/ 2981261 h 2981261"/>
              <a:gd name="connsiteX3" fmla="*/ 0 w 2981263"/>
              <a:gd name="connsiteY3" fmla="*/ 1490631 h 2981261"/>
              <a:gd name="connsiteX4" fmla="*/ 1490632 w 2981263"/>
              <a:gd name="connsiteY4" fmla="*/ 0 h 298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263" h="2981261">
                <a:moveTo>
                  <a:pt x="1490632" y="0"/>
                </a:moveTo>
                <a:cubicBezTo>
                  <a:pt x="2313885" y="0"/>
                  <a:pt x="2981263" y="667378"/>
                  <a:pt x="2981263" y="1490631"/>
                </a:cubicBezTo>
                <a:cubicBezTo>
                  <a:pt x="2981263" y="2313884"/>
                  <a:pt x="2313885" y="2981261"/>
                  <a:pt x="1490632" y="2981261"/>
                </a:cubicBezTo>
                <a:cubicBezTo>
                  <a:pt x="667379" y="2981261"/>
                  <a:pt x="0" y="2313884"/>
                  <a:pt x="0" y="1490631"/>
                </a:cubicBezTo>
                <a:cubicBezTo>
                  <a:pt x="0" y="667378"/>
                  <a:pt x="667379" y="0"/>
                  <a:pt x="1490632" y="0"/>
                </a:cubicBezTo>
                <a:close/>
              </a:path>
            </a:pathLst>
          </a:custGeom>
          <a:ln w="38100">
            <a:solidFill>
              <a:schemeClr val="bg1"/>
            </a:solidFill>
          </a:ln>
        </p:spPr>
      </p:pic>
      <p:sp>
        <p:nvSpPr>
          <p:cNvPr id="39" name="Oval 16"/>
          <p:cNvSpPr/>
          <p:nvPr/>
        </p:nvSpPr>
        <p:spPr bwMode="auto">
          <a:xfrm>
            <a:off x="8278705" y="4573487"/>
            <a:ext cx="597809" cy="597809"/>
          </a:xfrm>
          <a:prstGeom prst="rect">
            <a:avLst/>
          </a:prstGeom>
          <a:solidFill>
            <a:srgbClr val="4A6C90"/>
          </a:solidFill>
          <a:ln>
            <a:noFill/>
          </a:ln>
        </p:spPr>
        <p:txBody>
          <a:bodyPr rot="0" spcFirstLastPara="0" vert="horz" wrap="square" lIns="91440" tIns="45720" rIns="91440" bIns="45720" numCol="1" spcCol="0" rtlCol="0" fromWordArt="0" anchor="ctr" anchorCtr="0" forceAA="0" compatLnSpc="1">
            <a:noAutofit/>
          </a:bodyPr>
          <a:p>
            <a:pPr lvl="0" algn="ctr" fontAlgn="ctr">
              <a:buClrTx/>
              <a:buSzTx/>
              <a:buFontTx/>
            </a:pPr>
            <a:endParaRPr lang="en-US" b="1">
              <a:solidFill>
                <a:schemeClr val="bg1"/>
              </a:solidFill>
              <a:latin typeface="微软雅黑" panose="020B0503020204020204" charset="-122"/>
              <a:ea typeface="微软雅黑" panose="020B0503020204020204" charset="-122"/>
              <a:sym typeface="字魂59号-创粗黑" panose="00000500000000000000" pitchFamily="2" charset="-122"/>
            </a:endParaRPr>
          </a:p>
        </p:txBody>
      </p:sp>
      <p:sp>
        <p:nvSpPr>
          <p:cNvPr id="40" name="Oval 13"/>
          <p:cNvSpPr/>
          <p:nvPr/>
        </p:nvSpPr>
        <p:spPr>
          <a:xfrm>
            <a:off x="1480179" y="2350771"/>
            <a:ext cx="321486" cy="308850"/>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bg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 name="Oval 16"/>
          <p:cNvSpPr/>
          <p:nvPr/>
        </p:nvSpPr>
        <p:spPr>
          <a:xfrm>
            <a:off x="8416867" y="4759048"/>
            <a:ext cx="321486" cy="292897"/>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文本框 41"/>
          <p:cNvSpPr txBox="1"/>
          <p:nvPr/>
        </p:nvSpPr>
        <p:spPr>
          <a:xfrm>
            <a:off x="2320290" y="2519680"/>
            <a:ext cx="1652905" cy="706755"/>
          </a:xfrm>
          <a:prstGeom prst="rect">
            <a:avLst/>
          </a:prstGeom>
          <a:noFill/>
        </p:spPr>
        <p:txBody>
          <a:bodyPr wrap="square" rtlCol="0">
            <a:spAutoFit/>
          </a:bodyPr>
          <a:p>
            <a:pPr algn="l">
              <a:lnSpc>
                <a:spcPct val="100000"/>
              </a:lnSpc>
            </a:pPr>
            <a:r>
              <a:rPr lang="zh-CN" altLang="en-US" sz="2000">
                <a:latin typeface="微软雅黑" panose="020B0503020204020204" charset="-122"/>
                <a:ea typeface="微软雅黑" panose="020B0503020204020204" charset="-122"/>
                <a:sym typeface="+mn-ea"/>
              </a:rPr>
              <a:t>货币的发行与回笼</a:t>
            </a:r>
            <a:endParaRPr lang="zh-CN" altLang="en-US" sz="2000" u="sng">
              <a:solidFill>
                <a:schemeClr val="tx1"/>
              </a:solidFill>
              <a:latin typeface="微软雅黑" panose="020B0503020204020204" charset="-122"/>
              <a:ea typeface="微软雅黑" panose="020B0503020204020204" charset="-122"/>
              <a:sym typeface="+mn-ea"/>
            </a:endParaRPr>
          </a:p>
        </p:txBody>
      </p:sp>
      <p:sp>
        <p:nvSpPr>
          <p:cNvPr id="43" name="文本框 42"/>
          <p:cNvSpPr txBox="1"/>
          <p:nvPr/>
        </p:nvSpPr>
        <p:spPr>
          <a:xfrm>
            <a:off x="2320290" y="4587875"/>
            <a:ext cx="1683385" cy="706755"/>
          </a:xfrm>
          <a:prstGeom prst="rect">
            <a:avLst/>
          </a:prstGeom>
          <a:noFill/>
        </p:spPr>
        <p:txBody>
          <a:bodyPr wrap="square" rtlCol="0">
            <a:spAutoFit/>
          </a:bodyPr>
          <a:p>
            <a:pPr algn="l"/>
            <a:r>
              <a:rPr lang="zh-CN" altLang="en-US" sz="2000">
                <a:latin typeface="微软雅黑" panose="020B0503020204020204" charset="-122"/>
                <a:ea typeface="微软雅黑" panose="020B0503020204020204" charset="-122"/>
                <a:sym typeface="+mn-ea"/>
              </a:rPr>
              <a:t>贷款的发放与回收</a:t>
            </a:r>
            <a:endParaRPr lang="zh-CN" altLang="en-US" sz="2000">
              <a:solidFill>
                <a:schemeClr val="tx1"/>
              </a:solidFill>
              <a:latin typeface="微软雅黑" panose="020B0503020204020204" charset="-122"/>
              <a:ea typeface="微软雅黑" panose="020B0503020204020204" charset="-122"/>
              <a:sym typeface="+mn-ea"/>
            </a:endParaRPr>
          </a:p>
        </p:txBody>
      </p:sp>
      <p:sp>
        <p:nvSpPr>
          <p:cNvPr id="44" name="文本框 43"/>
          <p:cNvSpPr txBox="1"/>
          <p:nvPr/>
        </p:nvSpPr>
        <p:spPr>
          <a:xfrm>
            <a:off x="2320290" y="3626485"/>
            <a:ext cx="1683385" cy="706755"/>
          </a:xfrm>
          <a:prstGeom prst="rect">
            <a:avLst/>
          </a:prstGeom>
          <a:noFill/>
        </p:spPr>
        <p:txBody>
          <a:bodyPr wrap="square" rtlCol="0">
            <a:spAutoFit/>
          </a:bodyPr>
          <a:p>
            <a:pPr algn="l"/>
            <a:r>
              <a:rPr lang="zh-CN" altLang="en-US" sz="2000">
                <a:latin typeface="微软雅黑" panose="020B0503020204020204" charset="-122"/>
                <a:ea typeface="微软雅黑" panose="020B0503020204020204" charset="-122"/>
                <a:sym typeface="+mn-ea"/>
              </a:rPr>
              <a:t>存款的吸收与付出</a:t>
            </a:r>
            <a:endParaRPr lang="zh-CN" altLang="en-US" sz="2000">
              <a:solidFill>
                <a:schemeClr val="tx1"/>
              </a:solidFill>
              <a:latin typeface="微软雅黑" panose="020B0503020204020204" charset="-122"/>
              <a:ea typeface="微软雅黑" panose="020B0503020204020204" charset="-122"/>
              <a:sym typeface="+mn-ea"/>
            </a:endParaRPr>
          </a:p>
        </p:txBody>
      </p:sp>
      <p:sp>
        <p:nvSpPr>
          <p:cNvPr id="45" name="文本框 44"/>
          <p:cNvSpPr txBox="1"/>
          <p:nvPr/>
        </p:nvSpPr>
        <p:spPr>
          <a:xfrm>
            <a:off x="9091930" y="4497070"/>
            <a:ext cx="1954530" cy="1014730"/>
          </a:xfrm>
          <a:prstGeom prst="rect">
            <a:avLst/>
          </a:prstGeom>
          <a:noFill/>
        </p:spPr>
        <p:txBody>
          <a:bodyPr wrap="square" rtlCol="0">
            <a:spAutoFit/>
          </a:bodyPr>
          <a:p>
            <a:pPr algn="l"/>
            <a:r>
              <a:rPr lang="zh-CN" altLang="en-US" sz="2000">
                <a:latin typeface="微软雅黑" panose="020B0503020204020204" charset="-122"/>
                <a:ea typeface="微软雅黑" panose="020B0503020204020204" charset="-122"/>
                <a:sym typeface="+mn-ea"/>
              </a:rPr>
              <a:t>保险、信托、</a:t>
            </a:r>
            <a:endParaRPr lang="zh-CN" altLang="en-US" sz="2000">
              <a:latin typeface="微软雅黑" panose="020B0503020204020204" charset="-122"/>
              <a:ea typeface="微软雅黑" panose="020B0503020204020204" charset="-122"/>
              <a:sym typeface="+mn-ea"/>
            </a:endParaRPr>
          </a:p>
          <a:p>
            <a:pPr algn="l"/>
            <a:r>
              <a:rPr lang="zh-CN" altLang="en-US" sz="2000">
                <a:latin typeface="微软雅黑" panose="020B0503020204020204" charset="-122"/>
                <a:ea typeface="微软雅黑" panose="020B0503020204020204" charset="-122"/>
                <a:sym typeface="+mn-ea"/>
              </a:rPr>
              <a:t>国内、国际</a:t>
            </a:r>
            <a:endParaRPr lang="zh-CN" altLang="en-US" sz="2000">
              <a:latin typeface="微软雅黑" panose="020B0503020204020204" charset="-122"/>
              <a:ea typeface="微软雅黑" panose="020B0503020204020204" charset="-122"/>
              <a:sym typeface="+mn-ea"/>
            </a:endParaRPr>
          </a:p>
          <a:p>
            <a:pPr algn="l"/>
            <a:r>
              <a:rPr lang="zh-CN" altLang="en-US" sz="2000">
                <a:latin typeface="微软雅黑" panose="020B0503020204020204" charset="-122"/>
                <a:ea typeface="微软雅黑" panose="020B0503020204020204" charset="-122"/>
                <a:sym typeface="+mn-ea"/>
              </a:rPr>
              <a:t>的货币结算</a:t>
            </a:r>
            <a:endParaRPr lang="zh-CN" altLang="en-US" sz="2000">
              <a:solidFill>
                <a:schemeClr val="tx1"/>
              </a:solidFill>
              <a:latin typeface="微软雅黑" panose="020B0503020204020204" charset="-122"/>
              <a:ea typeface="微软雅黑" panose="020B0503020204020204" charset="-122"/>
              <a:sym typeface="+mn-ea"/>
            </a:endParaRPr>
          </a:p>
        </p:txBody>
      </p:sp>
      <p:sp>
        <p:nvSpPr>
          <p:cNvPr id="46" name="文本框 45"/>
          <p:cNvSpPr txBox="1"/>
          <p:nvPr/>
        </p:nvSpPr>
        <p:spPr>
          <a:xfrm>
            <a:off x="9091930" y="3489325"/>
            <a:ext cx="2119630" cy="706755"/>
          </a:xfrm>
          <a:prstGeom prst="rect">
            <a:avLst/>
          </a:prstGeom>
          <a:noFill/>
        </p:spPr>
        <p:txBody>
          <a:bodyPr wrap="square" rtlCol="0">
            <a:spAutoFit/>
          </a:bodyPr>
          <a:p>
            <a:pPr algn="l"/>
            <a:r>
              <a:rPr lang="zh-CN" altLang="en-US" sz="2000">
                <a:latin typeface="微软雅黑" panose="020B0503020204020204" charset="-122"/>
                <a:ea typeface="微软雅黑" panose="020B0503020204020204" charset="-122"/>
                <a:sym typeface="+mn-ea"/>
              </a:rPr>
              <a:t>有价证券的</a:t>
            </a:r>
            <a:endParaRPr lang="zh-CN" altLang="en-US" sz="2000">
              <a:latin typeface="微软雅黑" panose="020B0503020204020204" charset="-122"/>
              <a:ea typeface="微软雅黑" panose="020B0503020204020204" charset="-122"/>
              <a:sym typeface="+mn-ea"/>
            </a:endParaRPr>
          </a:p>
          <a:p>
            <a:pPr algn="l"/>
            <a:r>
              <a:rPr lang="zh-CN" altLang="en-US" sz="2000">
                <a:latin typeface="微软雅黑" panose="020B0503020204020204" charset="-122"/>
                <a:ea typeface="微软雅黑" panose="020B0503020204020204" charset="-122"/>
                <a:sym typeface="+mn-ea"/>
              </a:rPr>
              <a:t>发行与转让</a:t>
            </a:r>
            <a:endParaRPr lang="zh-CN" altLang="en-US" sz="2000">
              <a:solidFill>
                <a:schemeClr val="tx1"/>
              </a:solidFill>
              <a:latin typeface="微软雅黑" panose="020B0503020204020204" charset="-122"/>
              <a:ea typeface="微软雅黑" panose="020B0503020204020204" charset="-122"/>
              <a:sym typeface="+mn-ea"/>
            </a:endParaRPr>
          </a:p>
        </p:txBody>
      </p:sp>
      <p:sp>
        <p:nvSpPr>
          <p:cNvPr id="47" name="文本框 46"/>
          <p:cNvSpPr txBox="1"/>
          <p:nvPr/>
        </p:nvSpPr>
        <p:spPr>
          <a:xfrm>
            <a:off x="9091930" y="2463165"/>
            <a:ext cx="2127250" cy="706755"/>
          </a:xfrm>
          <a:prstGeom prst="rect">
            <a:avLst/>
          </a:prstGeom>
          <a:noFill/>
        </p:spPr>
        <p:txBody>
          <a:bodyPr wrap="square" rtlCol="0">
            <a:spAutoFit/>
          </a:bodyPr>
          <a:p>
            <a:pPr algn="l"/>
            <a:r>
              <a:rPr lang="zh-CN" altLang="en-US" sz="2000">
                <a:latin typeface="微软雅黑" panose="020B0503020204020204" charset="-122"/>
                <a:ea typeface="微软雅黑" panose="020B0503020204020204" charset="-122"/>
                <a:sym typeface="+mn-ea"/>
              </a:rPr>
              <a:t>金银、外汇</a:t>
            </a:r>
            <a:endParaRPr lang="zh-CN" altLang="en-US" sz="2000">
              <a:latin typeface="微软雅黑" panose="020B0503020204020204" charset="-122"/>
              <a:ea typeface="微软雅黑" panose="020B0503020204020204" charset="-122"/>
              <a:sym typeface="+mn-ea"/>
            </a:endParaRPr>
          </a:p>
          <a:p>
            <a:pPr algn="l"/>
            <a:r>
              <a:rPr lang="zh-CN" altLang="en-US" sz="2000">
                <a:latin typeface="微软雅黑" panose="020B0503020204020204" charset="-122"/>
                <a:ea typeface="微软雅黑" panose="020B0503020204020204" charset="-122"/>
                <a:sym typeface="+mn-ea"/>
              </a:rPr>
              <a:t>的买卖</a:t>
            </a:r>
            <a:endParaRPr lang="zh-CN" altLang="en-US" sz="2000">
              <a:solidFill>
                <a:schemeClr val="tx1"/>
              </a:solidFill>
              <a:latin typeface="微软雅黑" panose="020B0503020204020204" charset="-122"/>
              <a:ea typeface="微软雅黑" panose="020B0503020204020204" charset="-122"/>
              <a:sym typeface="+mn-ea"/>
            </a:endParaRPr>
          </a:p>
        </p:txBody>
      </p:sp>
      <p:sp>
        <p:nvSpPr>
          <p:cNvPr id="48" name="Oval 14"/>
          <p:cNvSpPr/>
          <p:nvPr/>
        </p:nvSpPr>
        <p:spPr>
          <a:xfrm>
            <a:off x="1509678" y="4451033"/>
            <a:ext cx="321486" cy="25995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Oval 15"/>
          <p:cNvSpPr/>
          <p:nvPr/>
        </p:nvSpPr>
        <p:spPr bwMode="auto">
          <a:xfrm>
            <a:off x="8265083" y="2512912"/>
            <a:ext cx="597809" cy="597809"/>
          </a:xfrm>
          <a:prstGeom prst="rect">
            <a:avLst/>
          </a:prstGeom>
          <a:solidFill>
            <a:srgbClr val="4A6C90"/>
          </a:solidFill>
          <a:ln>
            <a:noFill/>
          </a:ln>
        </p:spPr>
        <p:txBody>
          <a:bodyPr rot="0" spcFirstLastPara="0" vert="horz" wrap="square" lIns="91440" tIns="45720" rIns="91440" bIns="45720" numCol="1" spcCol="0" rtlCol="0" fromWordArt="0" anchor="ctr" anchorCtr="0" forceAA="0" compatLnSpc="1">
            <a:noAutofit/>
          </a:bodyPr>
          <a:p>
            <a:pPr lvl="0" algn="ctr" fontAlgn="ctr">
              <a:buClrTx/>
              <a:buSzTx/>
              <a:buFontTx/>
            </a:pPr>
            <a:endParaRPr lang="en-US" b="1">
              <a:solidFill>
                <a:schemeClr val="bg1"/>
              </a:solidFill>
              <a:latin typeface="微软雅黑" panose="020B0503020204020204" charset="-122"/>
              <a:ea typeface="微软雅黑" panose="020B0503020204020204" charset="-122"/>
              <a:sym typeface="字魂59号-创粗黑" panose="00000500000000000000" pitchFamily="2" charset="-122"/>
            </a:endParaRPr>
          </a:p>
        </p:txBody>
      </p:sp>
      <p:sp>
        <p:nvSpPr>
          <p:cNvPr id="50" name="Oval 15"/>
          <p:cNvSpPr/>
          <p:nvPr/>
        </p:nvSpPr>
        <p:spPr>
          <a:xfrm>
            <a:off x="8410947" y="2651158"/>
            <a:ext cx="269252" cy="321486"/>
          </a:xfrm>
          <a:custGeom>
            <a:avLst/>
            <a:gdLst>
              <a:gd name="connsiteX0" fmla="*/ 206816 w 281869"/>
              <a:gd name="connsiteY0" fmla="*/ 79120 h 336550"/>
              <a:gd name="connsiteX1" fmla="*/ 201524 w 281869"/>
              <a:gd name="connsiteY1" fmla="*/ 85782 h 336550"/>
              <a:gd name="connsiteX2" fmla="*/ 201524 w 281869"/>
              <a:gd name="connsiteY2" fmla="*/ 92444 h 336550"/>
              <a:gd name="connsiteX3" fmla="*/ 205493 w 281869"/>
              <a:gd name="connsiteY3" fmla="*/ 96441 h 336550"/>
              <a:gd name="connsiteX4" fmla="*/ 198878 w 281869"/>
              <a:gd name="connsiteY4" fmla="*/ 133748 h 336550"/>
              <a:gd name="connsiteX5" fmla="*/ 198878 w 281869"/>
              <a:gd name="connsiteY5" fmla="*/ 137745 h 336550"/>
              <a:gd name="connsiteX6" fmla="*/ 206816 w 281869"/>
              <a:gd name="connsiteY6" fmla="*/ 149736 h 336550"/>
              <a:gd name="connsiteX7" fmla="*/ 213430 w 281869"/>
              <a:gd name="connsiteY7" fmla="*/ 149736 h 336550"/>
              <a:gd name="connsiteX8" fmla="*/ 221368 w 281869"/>
              <a:gd name="connsiteY8" fmla="*/ 137745 h 336550"/>
              <a:gd name="connsiteX9" fmla="*/ 221368 w 281869"/>
              <a:gd name="connsiteY9" fmla="*/ 133748 h 336550"/>
              <a:gd name="connsiteX10" fmla="*/ 214753 w 281869"/>
              <a:gd name="connsiteY10" fmla="*/ 96441 h 336550"/>
              <a:gd name="connsiteX11" fmla="*/ 220045 w 281869"/>
              <a:gd name="connsiteY11" fmla="*/ 92444 h 336550"/>
              <a:gd name="connsiteX12" fmla="*/ 220045 w 281869"/>
              <a:gd name="connsiteY12" fmla="*/ 85782 h 336550"/>
              <a:gd name="connsiteX13" fmla="*/ 213430 w 281869"/>
              <a:gd name="connsiteY13" fmla="*/ 79120 h 336550"/>
              <a:gd name="connsiteX14" fmla="*/ 206816 w 281869"/>
              <a:gd name="connsiteY14" fmla="*/ 79120 h 336550"/>
              <a:gd name="connsiteX15" fmla="*/ 68439 w 281869"/>
              <a:gd name="connsiteY15" fmla="*/ 79120 h 336550"/>
              <a:gd name="connsiteX16" fmla="*/ 61824 w 281869"/>
              <a:gd name="connsiteY16" fmla="*/ 85782 h 336550"/>
              <a:gd name="connsiteX17" fmla="*/ 61824 w 281869"/>
              <a:gd name="connsiteY17" fmla="*/ 92444 h 336550"/>
              <a:gd name="connsiteX18" fmla="*/ 67116 w 281869"/>
              <a:gd name="connsiteY18" fmla="*/ 96441 h 336550"/>
              <a:gd name="connsiteX19" fmla="*/ 60501 w 281869"/>
              <a:gd name="connsiteY19" fmla="*/ 133748 h 336550"/>
              <a:gd name="connsiteX20" fmla="*/ 60501 w 281869"/>
              <a:gd name="connsiteY20" fmla="*/ 137745 h 336550"/>
              <a:gd name="connsiteX21" fmla="*/ 68439 w 281869"/>
              <a:gd name="connsiteY21" fmla="*/ 149736 h 336550"/>
              <a:gd name="connsiteX22" fmla="*/ 75053 w 281869"/>
              <a:gd name="connsiteY22" fmla="*/ 149736 h 336550"/>
              <a:gd name="connsiteX23" fmla="*/ 82991 w 281869"/>
              <a:gd name="connsiteY23" fmla="*/ 137745 h 336550"/>
              <a:gd name="connsiteX24" fmla="*/ 82991 w 281869"/>
              <a:gd name="connsiteY24" fmla="*/ 133748 h 336550"/>
              <a:gd name="connsiteX25" fmla="*/ 76376 w 281869"/>
              <a:gd name="connsiteY25" fmla="*/ 96441 h 336550"/>
              <a:gd name="connsiteX26" fmla="*/ 80345 w 281869"/>
              <a:gd name="connsiteY26" fmla="*/ 92444 h 336550"/>
              <a:gd name="connsiteX27" fmla="*/ 80345 w 281869"/>
              <a:gd name="connsiteY27" fmla="*/ 85782 h 336550"/>
              <a:gd name="connsiteX28" fmla="*/ 75053 w 281869"/>
              <a:gd name="connsiteY28" fmla="*/ 79120 h 336550"/>
              <a:gd name="connsiteX29" fmla="*/ 68439 w 281869"/>
              <a:gd name="connsiteY29" fmla="*/ 79120 h 336550"/>
              <a:gd name="connsiteX30" fmla="*/ 21218 w 281869"/>
              <a:gd name="connsiteY30" fmla="*/ 69850 h 336550"/>
              <a:gd name="connsiteX31" fmla="*/ 121201 w 281869"/>
              <a:gd name="connsiteY31" fmla="*/ 69850 h 336550"/>
              <a:gd name="connsiteX32" fmla="*/ 135672 w 281869"/>
              <a:gd name="connsiteY32" fmla="*/ 83053 h 336550"/>
              <a:gd name="connsiteX33" fmla="*/ 140934 w 281869"/>
              <a:gd name="connsiteY33" fmla="*/ 113420 h 336550"/>
              <a:gd name="connsiteX34" fmla="*/ 146197 w 281869"/>
              <a:gd name="connsiteY34" fmla="*/ 83053 h 336550"/>
              <a:gd name="connsiteX35" fmla="*/ 160668 w 281869"/>
              <a:gd name="connsiteY35" fmla="*/ 69850 h 336550"/>
              <a:gd name="connsiteX36" fmla="*/ 260651 w 281869"/>
              <a:gd name="connsiteY36" fmla="*/ 69850 h 336550"/>
              <a:gd name="connsiteX37" fmla="*/ 275123 w 281869"/>
              <a:gd name="connsiteY37" fmla="*/ 83053 h 336550"/>
              <a:gd name="connsiteX38" fmla="*/ 281700 w 281869"/>
              <a:gd name="connsiteY38" fmla="*/ 196599 h 336550"/>
              <a:gd name="connsiteX39" fmla="*/ 269860 w 281869"/>
              <a:gd name="connsiteY39" fmla="*/ 211122 h 336550"/>
              <a:gd name="connsiteX40" fmla="*/ 254073 w 281869"/>
              <a:gd name="connsiteY40" fmla="*/ 199239 h 336550"/>
              <a:gd name="connsiteX41" fmla="*/ 250127 w 281869"/>
              <a:gd name="connsiteY41" fmla="*/ 125303 h 336550"/>
              <a:gd name="connsiteX42" fmla="*/ 248811 w 281869"/>
              <a:gd name="connsiteY42" fmla="*/ 319386 h 336550"/>
              <a:gd name="connsiteX43" fmla="*/ 231709 w 281869"/>
              <a:gd name="connsiteY43" fmla="*/ 336550 h 336550"/>
              <a:gd name="connsiteX44" fmla="*/ 215922 w 281869"/>
              <a:gd name="connsiteY44" fmla="*/ 319386 h 336550"/>
              <a:gd name="connsiteX45" fmla="*/ 215922 w 281869"/>
              <a:gd name="connsiteY45" fmla="*/ 213762 h 336550"/>
              <a:gd name="connsiteX46" fmla="*/ 210660 w 281869"/>
              <a:gd name="connsiteY46" fmla="*/ 208481 h 336550"/>
              <a:gd name="connsiteX47" fmla="*/ 204082 w 281869"/>
              <a:gd name="connsiteY47" fmla="*/ 213762 h 336550"/>
              <a:gd name="connsiteX48" fmla="*/ 204082 w 281869"/>
              <a:gd name="connsiteY48" fmla="*/ 319386 h 336550"/>
              <a:gd name="connsiteX49" fmla="*/ 186979 w 281869"/>
              <a:gd name="connsiteY49" fmla="*/ 336550 h 336550"/>
              <a:gd name="connsiteX50" fmla="*/ 171193 w 281869"/>
              <a:gd name="connsiteY50" fmla="*/ 319386 h 336550"/>
              <a:gd name="connsiteX51" fmla="*/ 171193 w 281869"/>
              <a:gd name="connsiteY51" fmla="*/ 121342 h 336550"/>
              <a:gd name="connsiteX52" fmla="*/ 155406 w 281869"/>
              <a:gd name="connsiteY52" fmla="*/ 199239 h 336550"/>
              <a:gd name="connsiteX53" fmla="*/ 140934 w 281869"/>
              <a:gd name="connsiteY53" fmla="*/ 211122 h 336550"/>
              <a:gd name="connsiteX54" fmla="*/ 126463 w 281869"/>
              <a:gd name="connsiteY54" fmla="*/ 199239 h 336550"/>
              <a:gd name="connsiteX55" fmla="*/ 110676 w 281869"/>
              <a:gd name="connsiteY55" fmla="*/ 125303 h 336550"/>
              <a:gd name="connsiteX56" fmla="*/ 110676 w 281869"/>
              <a:gd name="connsiteY56" fmla="*/ 319386 h 336550"/>
              <a:gd name="connsiteX57" fmla="*/ 93574 w 281869"/>
              <a:gd name="connsiteY57" fmla="*/ 336550 h 336550"/>
              <a:gd name="connsiteX58" fmla="*/ 77787 w 281869"/>
              <a:gd name="connsiteY58" fmla="*/ 319386 h 336550"/>
              <a:gd name="connsiteX59" fmla="*/ 77787 w 281869"/>
              <a:gd name="connsiteY59" fmla="*/ 213762 h 336550"/>
              <a:gd name="connsiteX60" fmla="*/ 71209 w 281869"/>
              <a:gd name="connsiteY60" fmla="*/ 208481 h 336550"/>
              <a:gd name="connsiteX61" fmla="*/ 65947 w 281869"/>
              <a:gd name="connsiteY61" fmla="*/ 213762 h 336550"/>
              <a:gd name="connsiteX62" fmla="*/ 65947 w 281869"/>
              <a:gd name="connsiteY62" fmla="*/ 319386 h 336550"/>
              <a:gd name="connsiteX63" fmla="*/ 48845 w 281869"/>
              <a:gd name="connsiteY63" fmla="*/ 336550 h 336550"/>
              <a:gd name="connsiteX64" fmla="*/ 33058 w 281869"/>
              <a:gd name="connsiteY64" fmla="*/ 319386 h 336550"/>
              <a:gd name="connsiteX65" fmla="*/ 33058 w 281869"/>
              <a:gd name="connsiteY65" fmla="*/ 121342 h 336550"/>
              <a:gd name="connsiteX66" fmla="*/ 27796 w 281869"/>
              <a:gd name="connsiteY66" fmla="*/ 199239 h 336550"/>
              <a:gd name="connsiteX67" fmla="*/ 12009 w 281869"/>
              <a:gd name="connsiteY67" fmla="*/ 211122 h 336550"/>
              <a:gd name="connsiteX68" fmla="*/ 169 w 281869"/>
              <a:gd name="connsiteY68" fmla="*/ 196599 h 336550"/>
              <a:gd name="connsiteX69" fmla="*/ 6746 w 281869"/>
              <a:gd name="connsiteY69" fmla="*/ 83053 h 336550"/>
              <a:gd name="connsiteX70" fmla="*/ 21218 w 281869"/>
              <a:gd name="connsiteY70" fmla="*/ 69850 h 336550"/>
              <a:gd name="connsiteX71" fmla="*/ 210785 w 281869"/>
              <a:gd name="connsiteY71" fmla="*/ 0 h 336550"/>
              <a:gd name="connsiteX72" fmla="*/ 241742 w 281869"/>
              <a:gd name="connsiteY72" fmla="*/ 30163 h 336550"/>
              <a:gd name="connsiteX73" fmla="*/ 210785 w 281869"/>
              <a:gd name="connsiteY73" fmla="*/ 60326 h 336550"/>
              <a:gd name="connsiteX74" fmla="*/ 179828 w 281869"/>
              <a:gd name="connsiteY74" fmla="*/ 30163 h 336550"/>
              <a:gd name="connsiteX75" fmla="*/ 210785 w 281869"/>
              <a:gd name="connsiteY75" fmla="*/ 0 h 336550"/>
              <a:gd name="connsiteX76" fmla="*/ 71085 w 281869"/>
              <a:gd name="connsiteY76" fmla="*/ 0 h 336550"/>
              <a:gd name="connsiteX77" fmla="*/ 102042 w 281869"/>
              <a:gd name="connsiteY77" fmla="*/ 30163 h 336550"/>
              <a:gd name="connsiteX78" fmla="*/ 71085 w 281869"/>
              <a:gd name="connsiteY78" fmla="*/ 60326 h 336550"/>
              <a:gd name="connsiteX79" fmla="*/ 40128 w 281869"/>
              <a:gd name="connsiteY79" fmla="*/ 30163 h 336550"/>
              <a:gd name="connsiteX80" fmla="*/ 71085 w 281869"/>
              <a:gd name="connsiteY80"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1869" h="336550">
                <a:moveTo>
                  <a:pt x="206816" y="79120"/>
                </a:moveTo>
                <a:cubicBezTo>
                  <a:pt x="206816" y="79120"/>
                  <a:pt x="206816" y="79120"/>
                  <a:pt x="201524" y="85782"/>
                </a:cubicBezTo>
                <a:cubicBezTo>
                  <a:pt x="198878" y="88447"/>
                  <a:pt x="198878" y="89779"/>
                  <a:pt x="201524" y="92444"/>
                </a:cubicBezTo>
                <a:cubicBezTo>
                  <a:pt x="201524" y="92444"/>
                  <a:pt x="201524" y="92444"/>
                  <a:pt x="205493" y="96441"/>
                </a:cubicBezTo>
                <a:cubicBezTo>
                  <a:pt x="205493" y="96441"/>
                  <a:pt x="205493" y="96441"/>
                  <a:pt x="198878" y="133748"/>
                </a:cubicBezTo>
                <a:cubicBezTo>
                  <a:pt x="198878" y="135080"/>
                  <a:pt x="198878" y="136413"/>
                  <a:pt x="198878" y="137745"/>
                </a:cubicBezTo>
                <a:cubicBezTo>
                  <a:pt x="198878" y="137745"/>
                  <a:pt x="198878" y="137745"/>
                  <a:pt x="206816" y="149736"/>
                </a:cubicBezTo>
                <a:cubicBezTo>
                  <a:pt x="208139" y="152401"/>
                  <a:pt x="212107" y="152401"/>
                  <a:pt x="213430" y="149736"/>
                </a:cubicBezTo>
                <a:cubicBezTo>
                  <a:pt x="213430" y="149736"/>
                  <a:pt x="213430" y="149736"/>
                  <a:pt x="221368" y="137745"/>
                </a:cubicBezTo>
                <a:cubicBezTo>
                  <a:pt x="222691" y="136413"/>
                  <a:pt x="222691" y="135080"/>
                  <a:pt x="221368" y="133748"/>
                </a:cubicBezTo>
                <a:cubicBezTo>
                  <a:pt x="221368" y="133748"/>
                  <a:pt x="221368" y="133748"/>
                  <a:pt x="214753" y="96441"/>
                </a:cubicBezTo>
                <a:cubicBezTo>
                  <a:pt x="214753" y="96441"/>
                  <a:pt x="214753" y="96441"/>
                  <a:pt x="220045" y="92444"/>
                </a:cubicBezTo>
                <a:cubicBezTo>
                  <a:pt x="221368" y="89779"/>
                  <a:pt x="221368" y="88447"/>
                  <a:pt x="220045" y="85782"/>
                </a:cubicBezTo>
                <a:cubicBezTo>
                  <a:pt x="220045" y="85782"/>
                  <a:pt x="220045" y="85782"/>
                  <a:pt x="213430" y="79120"/>
                </a:cubicBezTo>
                <a:cubicBezTo>
                  <a:pt x="212107" y="77788"/>
                  <a:pt x="209462" y="77788"/>
                  <a:pt x="206816" y="79120"/>
                </a:cubicBezTo>
                <a:close/>
                <a:moveTo>
                  <a:pt x="68439" y="79120"/>
                </a:moveTo>
                <a:cubicBezTo>
                  <a:pt x="68439" y="79120"/>
                  <a:pt x="68439" y="79120"/>
                  <a:pt x="61824" y="85782"/>
                </a:cubicBezTo>
                <a:cubicBezTo>
                  <a:pt x="60501" y="88447"/>
                  <a:pt x="60501" y="89779"/>
                  <a:pt x="61824" y="92444"/>
                </a:cubicBezTo>
                <a:cubicBezTo>
                  <a:pt x="61824" y="92444"/>
                  <a:pt x="61824" y="92444"/>
                  <a:pt x="67116" y="96441"/>
                </a:cubicBezTo>
                <a:cubicBezTo>
                  <a:pt x="67116" y="96441"/>
                  <a:pt x="67116" y="96441"/>
                  <a:pt x="60501" y="133748"/>
                </a:cubicBezTo>
                <a:cubicBezTo>
                  <a:pt x="59178" y="135080"/>
                  <a:pt x="59178" y="136413"/>
                  <a:pt x="60501" y="137745"/>
                </a:cubicBezTo>
                <a:cubicBezTo>
                  <a:pt x="60501" y="137745"/>
                  <a:pt x="60501" y="137745"/>
                  <a:pt x="68439" y="149736"/>
                </a:cubicBezTo>
                <a:cubicBezTo>
                  <a:pt x="69762" y="152401"/>
                  <a:pt x="73730" y="152401"/>
                  <a:pt x="75053" y="149736"/>
                </a:cubicBezTo>
                <a:cubicBezTo>
                  <a:pt x="75053" y="149736"/>
                  <a:pt x="75053" y="149736"/>
                  <a:pt x="82991" y="137745"/>
                </a:cubicBezTo>
                <a:cubicBezTo>
                  <a:pt x="82991" y="136413"/>
                  <a:pt x="82991" y="135080"/>
                  <a:pt x="82991" y="133748"/>
                </a:cubicBezTo>
                <a:cubicBezTo>
                  <a:pt x="82991" y="133748"/>
                  <a:pt x="82991" y="133748"/>
                  <a:pt x="76376" y="96441"/>
                </a:cubicBezTo>
                <a:cubicBezTo>
                  <a:pt x="76376" y="96441"/>
                  <a:pt x="76376" y="96441"/>
                  <a:pt x="80345" y="92444"/>
                </a:cubicBezTo>
                <a:cubicBezTo>
                  <a:pt x="82991" y="89779"/>
                  <a:pt x="82991" y="88447"/>
                  <a:pt x="80345" y="85782"/>
                </a:cubicBezTo>
                <a:cubicBezTo>
                  <a:pt x="80345" y="85782"/>
                  <a:pt x="80345" y="85782"/>
                  <a:pt x="75053" y="79120"/>
                </a:cubicBezTo>
                <a:cubicBezTo>
                  <a:pt x="72407" y="77788"/>
                  <a:pt x="69762" y="77788"/>
                  <a:pt x="68439" y="79120"/>
                </a:cubicBezTo>
                <a:close/>
                <a:moveTo>
                  <a:pt x="21218" y="69850"/>
                </a:moveTo>
                <a:cubicBezTo>
                  <a:pt x="21218" y="69850"/>
                  <a:pt x="21218" y="69850"/>
                  <a:pt x="121201" y="69850"/>
                </a:cubicBezTo>
                <a:cubicBezTo>
                  <a:pt x="129094" y="69850"/>
                  <a:pt x="135672" y="76451"/>
                  <a:pt x="135672" y="83053"/>
                </a:cubicBezTo>
                <a:cubicBezTo>
                  <a:pt x="135672" y="83053"/>
                  <a:pt x="135672" y="83053"/>
                  <a:pt x="140934" y="113420"/>
                </a:cubicBezTo>
                <a:cubicBezTo>
                  <a:pt x="140934" y="113420"/>
                  <a:pt x="140934" y="113420"/>
                  <a:pt x="146197" y="83053"/>
                </a:cubicBezTo>
                <a:cubicBezTo>
                  <a:pt x="146197" y="76451"/>
                  <a:pt x="152775" y="69850"/>
                  <a:pt x="160668" y="69850"/>
                </a:cubicBezTo>
                <a:cubicBezTo>
                  <a:pt x="160668" y="69850"/>
                  <a:pt x="160668" y="69850"/>
                  <a:pt x="260651" y="69850"/>
                </a:cubicBezTo>
                <a:cubicBezTo>
                  <a:pt x="267229" y="69850"/>
                  <a:pt x="273807" y="76451"/>
                  <a:pt x="275123" y="83053"/>
                </a:cubicBezTo>
                <a:cubicBezTo>
                  <a:pt x="275123" y="83053"/>
                  <a:pt x="275123" y="83053"/>
                  <a:pt x="281700" y="196599"/>
                </a:cubicBezTo>
                <a:cubicBezTo>
                  <a:pt x="283016" y="204520"/>
                  <a:pt x="276438" y="211122"/>
                  <a:pt x="269860" y="211122"/>
                </a:cubicBezTo>
                <a:cubicBezTo>
                  <a:pt x="261967" y="212442"/>
                  <a:pt x="255389" y="205841"/>
                  <a:pt x="254073" y="199239"/>
                </a:cubicBezTo>
                <a:cubicBezTo>
                  <a:pt x="254073" y="199239"/>
                  <a:pt x="254073" y="199239"/>
                  <a:pt x="250127" y="125303"/>
                </a:cubicBezTo>
                <a:cubicBezTo>
                  <a:pt x="250127" y="125303"/>
                  <a:pt x="250127" y="125303"/>
                  <a:pt x="248811" y="319386"/>
                </a:cubicBezTo>
                <a:cubicBezTo>
                  <a:pt x="248811" y="329949"/>
                  <a:pt x="240918" y="336550"/>
                  <a:pt x="231709" y="336550"/>
                </a:cubicBezTo>
                <a:cubicBezTo>
                  <a:pt x="222500" y="336550"/>
                  <a:pt x="215922" y="328628"/>
                  <a:pt x="215922" y="319386"/>
                </a:cubicBezTo>
                <a:cubicBezTo>
                  <a:pt x="215922" y="319386"/>
                  <a:pt x="215922" y="319386"/>
                  <a:pt x="215922" y="213762"/>
                </a:cubicBezTo>
                <a:cubicBezTo>
                  <a:pt x="215922" y="211122"/>
                  <a:pt x="213291" y="208481"/>
                  <a:pt x="210660" y="208481"/>
                </a:cubicBezTo>
                <a:cubicBezTo>
                  <a:pt x="206713" y="208481"/>
                  <a:pt x="204082" y="211122"/>
                  <a:pt x="204082" y="213762"/>
                </a:cubicBezTo>
                <a:cubicBezTo>
                  <a:pt x="204082" y="213762"/>
                  <a:pt x="204082" y="213762"/>
                  <a:pt x="204082" y="319386"/>
                </a:cubicBezTo>
                <a:cubicBezTo>
                  <a:pt x="204082" y="329949"/>
                  <a:pt x="196188" y="336550"/>
                  <a:pt x="186979" y="336550"/>
                </a:cubicBezTo>
                <a:cubicBezTo>
                  <a:pt x="177770" y="336550"/>
                  <a:pt x="171193" y="328628"/>
                  <a:pt x="171193" y="319386"/>
                </a:cubicBezTo>
                <a:cubicBezTo>
                  <a:pt x="171193" y="319386"/>
                  <a:pt x="171193" y="319386"/>
                  <a:pt x="171193" y="121342"/>
                </a:cubicBezTo>
                <a:cubicBezTo>
                  <a:pt x="171193" y="121342"/>
                  <a:pt x="171193" y="121342"/>
                  <a:pt x="155406" y="199239"/>
                </a:cubicBezTo>
                <a:cubicBezTo>
                  <a:pt x="154090" y="205841"/>
                  <a:pt x="148828" y="212442"/>
                  <a:pt x="140934" y="211122"/>
                </a:cubicBezTo>
                <a:cubicBezTo>
                  <a:pt x="133041" y="212442"/>
                  <a:pt x="127779" y="205841"/>
                  <a:pt x="126463" y="199239"/>
                </a:cubicBezTo>
                <a:cubicBezTo>
                  <a:pt x="126463" y="199239"/>
                  <a:pt x="126463" y="199239"/>
                  <a:pt x="110676" y="125303"/>
                </a:cubicBezTo>
                <a:cubicBezTo>
                  <a:pt x="110676" y="125303"/>
                  <a:pt x="110676" y="125303"/>
                  <a:pt x="110676" y="319386"/>
                </a:cubicBezTo>
                <a:cubicBezTo>
                  <a:pt x="110676" y="329949"/>
                  <a:pt x="102783" y="336550"/>
                  <a:pt x="93574" y="336550"/>
                </a:cubicBezTo>
                <a:cubicBezTo>
                  <a:pt x="84365" y="336550"/>
                  <a:pt x="77787" y="328628"/>
                  <a:pt x="77787" y="319386"/>
                </a:cubicBezTo>
                <a:cubicBezTo>
                  <a:pt x="77787" y="319386"/>
                  <a:pt x="77787" y="319386"/>
                  <a:pt x="77787" y="213762"/>
                </a:cubicBezTo>
                <a:cubicBezTo>
                  <a:pt x="77787" y="211122"/>
                  <a:pt x="75156" y="208481"/>
                  <a:pt x="71209" y="208481"/>
                </a:cubicBezTo>
                <a:cubicBezTo>
                  <a:pt x="68578" y="208481"/>
                  <a:pt x="65947" y="211122"/>
                  <a:pt x="65947" y="213762"/>
                </a:cubicBezTo>
                <a:cubicBezTo>
                  <a:pt x="65947" y="213762"/>
                  <a:pt x="65947" y="213762"/>
                  <a:pt x="65947" y="319386"/>
                </a:cubicBezTo>
                <a:cubicBezTo>
                  <a:pt x="65947" y="329949"/>
                  <a:pt x="58054" y="336550"/>
                  <a:pt x="48845" y="336550"/>
                </a:cubicBezTo>
                <a:cubicBezTo>
                  <a:pt x="39636" y="336550"/>
                  <a:pt x="33058" y="328628"/>
                  <a:pt x="33058" y="319386"/>
                </a:cubicBezTo>
                <a:cubicBezTo>
                  <a:pt x="33058" y="319386"/>
                  <a:pt x="33058" y="319386"/>
                  <a:pt x="33058" y="121342"/>
                </a:cubicBezTo>
                <a:cubicBezTo>
                  <a:pt x="33058" y="121342"/>
                  <a:pt x="33058" y="121342"/>
                  <a:pt x="27796" y="199239"/>
                </a:cubicBezTo>
                <a:cubicBezTo>
                  <a:pt x="26480" y="205841"/>
                  <a:pt x="19902" y="212442"/>
                  <a:pt x="12009" y="211122"/>
                </a:cubicBezTo>
                <a:cubicBezTo>
                  <a:pt x="5431" y="211122"/>
                  <a:pt x="-1147" y="204520"/>
                  <a:pt x="169" y="196599"/>
                </a:cubicBezTo>
                <a:cubicBezTo>
                  <a:pt x="169" y="196599"/>
                  <a:pt x="169" y="196599"/>
                  <a:pt x="6746" y="83053"/>
                </a:cubicBezTo>
                <a:cubicBezTo>
                  <a:pt x="8062" y="76451"/>
                  <a:pt x="14640" y="69850"/>
                  <a:pt x="21218" y="69850"/>
                </a:cubicBezTo>
                <a:close/>
                <a:moveTo>
                  <a:pt x="210785" y="0"/>
                </a:moveTo>
                <a:cubicBezTo>
                  <a:pt x="227882" y="0"/>
                  <a:pt x="241742" y="13504"/>
                  <a:pt x="241742" y="30163"/>
                </a:cubicBezTo>
                <a:cubicBezTo>
                  <a:pt x="241742" y="46822"/>
                  <a:pt x="227882" y="60326"/>
                  <a:pt x="210785" y="60326"/>
                </a:cubicBezTo>
                <a:cubicBezTo>
                  <a:pt x="193688" y="60326"/>
                  <a:pt x="179828" y="46822"/>
                  <a:pt x="179828" y="30163"/>
                </a:cubicBezTo>
                <a:cubicBezTo>
                  <a:pt x="179828" y="13504"/>
                  <a:pt x="193688" y="0"/>
                  <a:pt x="210785" y="0"/>
                </a:cubicBezTo>
                <a:close/>
                <a:moveTo>
                  <a:pt x="71085" y="0"/>
                </a:moveTo>
                <a:cubicBezTo>
                  <a:pt x="88182" y="0"/>
                  <a:pt x="102042" y="13504"/>
                  <a:pt x="102042" y="30163"/>
                </a:cubicBezTo>
                <a:cubicBezTo>
                  <a:pt x="102042" y="46822"/>
                  <a:pt x="88182" y="60326"/>
                  <a:pt x="71085" y="60326"/>
                </a:cubicBezTo>
                <a:cubicBezTo>
                  <a:pt x="53988" y="60326"/>
                  <a:pt x="40128" y="46822"/>
                  <a:pt x="40128" y="30163"/>
                </a:cubicBezTo>
                <a:cubicBezTo>
                  <a:pt x="40128" y="13504"/>
                  <a:pt x="53988" y="0"/>
                  <a:pt x="71085" y="0"/>
                </a:cubicBezTo>
                <a:close/>
              </a:path>
            </a:pathLst>
          </a:custGeom>
          <a:solidFill>
            <a:schemeClr val="bg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Oval 16"/>
          <p:cNvSpPr/>
          <p:nvPr/>
        </p:nvSpPr>
        <p:spPr bwMode="auto">
          <a:xfrm>
            <a:off x="8277860" y="3571875"/>
            <a:ext cx="597535" cy="588645"/>
          </a:xfrm>
          <a:prstGeom prst="rect">
            <a:avLst/>
          </a:prstGeom>
          <a:solidFill>
            <a:srgbClr val="4A6C90"/>
          </a:solidFill>
          <a:ln>
            <a:noFill/>
          </a:ln>
        </p:spPr>
        <p:txBody>
          <a:bodyPr rot="0" spcFirstLastPara="0" vert="horz" wrap="square" lIns="91440" tIns="45720" rIns="91440" bIns="45720" numCol="1" spcCol="0" rtlCol="0" fromWordArt="0" anchor="ctr" anchorCtr="0" forceAA="0" compatLnSpc="1">
            <a:noAutofit/>
          </a:bodyPr>
          <a:p>
            <a:pPr lvl="0" algn="ctr" fontAlgn="ctr">
              <a:buClrTx/>
              <a:buSzTx/>
              <a:buFontTx/>
            </a:pPr>
            <a:endParaRPr lang="en-US" b="1">
              <a:solidFill>
                <a:schemeClr val="bg1"/>
              </a:solidFill>
              <a:latin typeface="微软雅黑" panose="020B0503020204020204" charset="-122"/>
              <a:ea typeface="微软雅黑" panose="020B0503020204020204" charset="-122"/>
              <a:sym typeface="字魂59号-创粗黑" panose="00000500000000000000" pitchFamily="2" charset="-122"/>
            </a:endParaRPr>
          </a:p>
        </p:txBody>
      </p:sp>
      <p:sp>
        <p:nvSpPr>
          <p:cNvPr id="52" name="Oval 16"/>
          <p:cNvSpPr/>
          <p:nvPr/>
        </p:nvSpPr>
        <p:spPr>
          <a:xfrm>
            <a:off x="8417041" y="3716813"/>
            <a:ext cx="321486" cy="298376"/>
          </a:xfrm>
          <a:custGeom>
            <a:avLst/>
            <a:gdLst>
              <a:gd name="connsiteX0" fmla="*/ 288132 w 338138"/>
              <a:gd name="connsiteY0" fmla="*/ 223343 h 313831"/>
              <a:gd name="connsiteX1" fmla="*/ 279400 w 338138"/>
              <a:gd name="connsiteY1" fmla="*/ 231281 h 313831"/>
              <a:gd name="connsiteX2" fmla="*/ 288132 w 338138"/>
              <a:gd name="connsiteY2" fmla="*/ 239219 h 313831"/>
              <a:gd name="connsiteX3" fmla="*/ 296864 w 338138"/>
              <a:gd name="connsiteY3" fmla="*/ 231281 h 313831"/>
              <a:gd name="connsiteX4" fmla="*/ 288132 w 338138"/>
              <a:gd name="connsiteY4" fmla="*/ 223343 h 313831"/>
              <a:gd name="connsiteX5" fmla="*/ 261938 w 338138"/>
              <a:gd name="connsiteY5" fmla="*/ 223343 h 313831"/>
              <a:gd name="connsiteX6" fmla="*/ 254000 w 338138"/>
              <a:gd name="connsiteY6" fmla="*/ 231281 h 313831"/>
              <a:gd name="connsiteX7" fmla="*/ 261938 w 338138"/>
              <a:gd name="connsiteY7" fmla="*/ 239219 h 313831"/>
              <a:gd name="connsiteX8" fmla="*/ 269876 w 338138"/>
              <a:gd name="connsiteY8" fmla="*/ 231281 h 313831"/>
              <a:gd name="connsiteX9" fmla="*/ 261938 w 338138"/>
              <a:gd name="connsiteY9" fmla="*/ 223343 h 313831"/>
              <a:gd name="connsiteX10" fmla="*/ 116535 w 338138"/>
              <a:gd name="connsiteY10" fmla="*/ 45543 h 313831"/>
              <a:gd name="connsiteX11" fmla="*/ 141773 w 338138"/>
              <a:gd name="connsiteY11" fmla="*/ 88073 h 313831"/>
              <a:gd name="connsiteX12" fmla="*/ 108565 w 338138"/>
              <a:gd name="connsiteY12" fmla="*/ 102693 h 313831"/>
              <a:gd name="connsiteX13" fmla="*/ 87312 w 338138"/>
              <a:gd name="connsiteY13" fmla="*/ 74783 h 313831"/>
              <a:gd name="connsiteX14" fmla="*/ 116535 w 338138"/>
              <a:gd name="connsiteY14" fmla="*/ 45543 h 313831"/>
              <a:gd name="connsiteX15" fmla="*/ 254349 w 338138"/>
              <a:gd name="connsiteY15" fmla="*/ 30428 h 313831"/>
              <a:gd name="connsiteX16" fmla="*/ 275361 w 338138"/>
              <a:gd name="connsiteY16" fmla="*/ 48787 h 313831"/>
              <a:gd name="connsiteX17" fmla="*/ 255662 w 338138"/>
              <a:gd name="connsiteY17" fmla="*/ 85507 h 313831"/>
              <a:gd name="connsiteX18" fmla="*/ 266168 w 338138"/>
              <a:gd name="connsiteY18" fmla="*/ 89441 h 313831"/>
              <a:gd name="connsiteX19" fmla="*/ 289806 w 338138"/>
              <a:gd name="connsiteY19" fmla="*/ 80261 h 313831"/>
              <a:gd name="connsiteX20" fmla="*/ 287180 w 338138"/>
              <a:gd name="connsiteY20" fmla="*/ 109113 h 313831"/>
              <a:gd name="connsiteX21" fmla="*/ 225458 w 338138"/>
              <a:gd name="connsiteY21" fmla="*/ 111735 h 313831"/>
              <a:gd name="connsiteX22" fmla="*/ 92823 w 338138"/>
              <a:gd name="connsiteY22" fmla="*/ 166815 h 313831"/>
              <a:gd name="connsiteX23" fmla="*/ 75751 w 338138"/>
              <a:gd name="connsiteY23" fmla="*/ 127472 h 313831"/>
              <a:gd name="connsiteX24" fmla="*/ 208386 w 338138"/>
              <a:gd name="connsiteY24" fmla="*/ 72393 h 313831"/>
              <a:gd name="connsiteX25" fmla="*/ 242530 w 338138"/>
              <a:gd name="connsiteY25" fmla="*/ 33050 h 313831"/>
              <a:gd name="connsiteX26" fmla="*/ 254349 w 338138"/>
              <a:gd name="connsiteY26" fmla="*/ 30428 h 313831"/>
              <a:gd name="connsiteX27" fmla="*/ 186871 w 338138"/>
              <a:gd name="connsiteY27" fmla="*/ 24906 h 313831"/>
              <a:gd name="connsiteX28" fmla="*/ 231775 w 338138"/>
              <a:gd name="connsiteY28" fmla="*/ 24906 h 313831"/>
              <a:gd name="connsiteX29" fmla="*/ 207282 w 338138"/>
              <a:gd name="connsiteY29" fmla="*/ 48190 h 313831"/>
              <a:gd name="connsiteX30" fmla="*/ 201839 w 338138"/>
              <a:gd name="connsiteY30" fmla="*/ 59831 h 313831"/>
              <a:gd name="connsiteX31" fmla="*/ 184150 w 338138"/>
              <a:gd name="connsiteY31" fmla="*/ 45603 h 313831"/>
              <a:gd name="connsiteX32" fmla="*/ 186871 w 338138"/>
              <a:gd name="connsiteY32" fmla="*/ 24906 h 313831"/>
              <a:gd name="connsiteX33" fmla="*/ 18492 w 338138"/>
              <a:gd name="connsiteY33" fmla="*/ 24906 h 313831"/>
              <a:gd name="connsiteX34" fmla="*/ 43588 w 338138"/>
              <a:gd name="connsiteY34" fmla="*/ 24906 h 313831"/>
              <a:gd name="connsiteX35" fmla="*/ 46230 w 338138"/>
              <a:gd name="connsiteY35" fmla="*/ 46015 h 313831"/>
              <a:gd name="connsiteX36" fmla="*/ 29059 w 338138"/>
              <a:gd name="connsiteY36" fmla="*/ 63166 h 313831"/>
              <a:gd name="connsiteX37" fmla="*/ 31700 w 338138"/>
              <a:gd name="connsiteY37" fmla="*/ 96148 h 313831"/>
              <a:gd name="connsiteX38" fmla="*/ 31700 w 338138"/>
              <a:gd name="connsiteY38" fmla="*/ 206969 h 313831"/>
              <a:gd name="connsiteX39" fmla="*/ 39626 w 338138"/>
              <a:gd name="connsiteY39" fmla="*/ 214884 h 313831"/>
              <a:gd name="connsiteX40" fmla="*/ 298512 w 338138"/>
              <a:gd name="connsiteY40" fmla="*/ 214884 h 313831"/>
              <a:gd name="connsiteX41" fmla="*/ 306438 w 338138"/>
              <a:gd name="connsiteY41" fmla="*/ 206969 h 313831"/>
              <a:gd name="connsiteX42" fmla="*/ 306438 w 338138"/>
              <a:gd name="connsiteY42" fmla="*/ 104064 h 313831"/>
              <a:gd name="connsiteX43" fmla="*/ 306438 w 338138"/>
              <a:gd name="connsiteY43" fmla="*/ 77678 h 313831"/>
              <a:gd name="connsiteX44" fmla="*/ 274737 w 338138"/>
              <a:gd name="connsiteY44" fmla="*/ 61846 h 313831"/>
              <a:gd name="connsiteX45" fmla="*/ 281341 w 338138"/>
              <a:gd name="connsiteY45" fmla="*/ 59208 h 313831"/>
              <a:gd name="connsiteX46" fmla="*/ 280021 w 338138"/>
              <a:gd name="connsiteY46" fmla="*/ 24906 h 313831"/>
              <a:gd name="connsiteX47" fmla="*/ 319646 w 338138"/>
              <a:gd name="connsiteY47" fmla="*/ 24906 h 313831"/>
              <a:gd name="connsiteX48" fmla="*/ 338138 w 338138"/>
              <a:gd name="connsiteY48" fmla="*/ 43376 h 313831"/>
              <a:gd name="connsiteX49" fmla="*/ 338138 w 338138"/>
              <a:gd name="connsiteY49" fmla="*/ 234674 h 313831"/>
              <a:gd name="connsiteX50" fmla="*/ 319646 w 338138"/>
              <a:gd name="connsiteY50" fmla="*/ 251825 h 313831"/>
              <a:gd name="connsiteX51" fmla="*/ 200769 w 338138"/>
              <a:gd name="connsiteY51" fmla="*/ 251825 h 313831"/>
              <a:gd name="connsiteX52" fmla="*/ 216620 w 338138"/>
              <a:gd name="connsiteY52" fmla="*/ 290084 h 313831"/>
              <a:gd name="connsiteX53" fmla="*/ 224545 w 338138"/>
              <a:gd name="connsiteY53" fmla="*/ 290084 h 313831"/>
              <a:gd name="connsiteX54" fmla="*/ 235112 w 338138"/>
              <a:gd name="connsiteY54" fmla="*/ 301958 h 313831"/>
              <a:gd name="connsiteX55" fmla="*/ 224545 w 338138"/>
              <a:gd name="connsiteY55" fmla="*/ 313831 h 313831"/>
              <a:gd name="connsiteX56" fmla="*/ 113593 w 338138"/>
              <a:gd name="connsiteY56" fmla="*/ 313831 h 313831"/>
              <a:gd name="connsiteX57" fmla="*/ 103026 w 338138"/>
              <a:gd name="connsiteY57" fmla="*/ 301958 h 313831"/>
              <a:gd name="connsiteX58" fmla="*/ 113593 w 338138"/>
              <a:gd name="connsiteY58" fmla="*/ 290084 h 313831"/>
              <a:gd name="connsiteX59" fmla="*/ 121518 w 338138"/>
              <a:gd name="connsiteY59" fmla="*/ 290084 h 313831"/>
              <a:gd name="connsiteX60" fmla="*/ 137369 w 338138"/>
              <a:gd name="connsiteY60" fmla="*/ 251825 h 313831"/>
              <a:gd name="connsiteX61" fmla="*/ 18492 w 338138"/>
              <a:gd name="connsiteY61" fmla="*/ 251825 h 313831"/>
              <a:gd name="connsiteX62" fmla="*/ 0 w 338138"/>
              <a:gd name="connsiteY62" fmla="*/ 234674 h 313831"/>
              <a:gd name="connsiteX63" fmla="*/ 0 w 338138"/>
              <a:gd name="connsiteY63" fmla="*/ 43376 h 313831"/>
              <a:gd name="connsiteX64" fmla="*/ 18492 w 338138"/>
              <a:gd name="connsiteY64" fmla="*/ 24906 h 313831"/>
              <a:gd name="connsiteX65" fmla="*/ 109666 w 338138"/>
              <a:gd name="connsiteY65" fmla="*/ 1 h 313831"/>
              <a:gd name="connsiteX66" fmla="*/ 126932 w 338138"/>
              <a:gd name="connsiteY66" fmla="*/ 267 h 313831"/>
              <a:gd name="connsiteX67" fmla="*/ 133580 w 338138"/>
              <a:gd name="connsiteY67" fmla="*/ 18637 h 313831"/>
              <a:gd name="connsiteX68" fmla="*/ 144218 w 338138"/>
              <a:gd name="connsiteY68" fmla="*/ 22573 h 313831"/>
              <a:gd name="connsiteX69" fmla="*/ 177460 w 338138"/>
              <a:gd name="connsiteY69" fmla="*/ 29134 h 313831"/>
              <a:gd name="connsiteX70" fmla="*/ 168152 w 338138"/>
              <a:gd name="connsiteY70" fmla="*/ 47504 h 313831"/>
              <a:gd name="connsiteX71" fmla="*/ 173471 w 338138"/>
              <a:gd name="connsiteY71" fmla="*/ 58001 h 313831"/>
              <a:gd name="connsiteX72" fmla="*/ 192087 w 338138"/>
              <a:gd name="connsiteY72" fmla="*/ 67186 h 313831"/>
              <a:gd name="connsiteX73" fmla="*/ 154855 w 338138"/>
              <a:gd name="connsiteY73" fmla="*/ 82931 h 313831"/>
              <a:gd name="connsiteX74" fmla="*/ 116294 w 338138"/>
              <a:gd name="connsiteY74" fmla="*/ 35695 h 313831"/>
              <a:gd name="connsiteX75" fmla="*/ 76403 w 338138"/>
              <a:gd name="connsiteY75" fmla="*/ 75059 h 313831"/>
              <a:gd name="connsiteX76" fmla="*/ 93689 w 338138"/>
              <a:gd name="connsiteY76" fmla="*/ 107862 h 313831"/>
              <a:gd name="connsiteX77" fmla="*/ 59117 w 338138"/>
              <a:gd name="connsiteY77" fmla="*/ 124919 h 313831"/>
              <a:gd name="connsiteX78" fmla="*/ 63106 w 338138"/>
              <a:gd name="connsiteY78" fmla="*/ 102613 h 313831"/>
              <a:gd name="connsiteX79" fmla="*/ 59117 w 338138"/>
              <a:gd name="connsiteY79" fmla="*/ 92116 h 313831"/>
              <a:gd name="connsiteX80" fmla="*/ 40501 w 338138"/>
              <a:gd name="connsiteY80" fmla="*/ 63249 h 313831"/>
              <a:gd name="connsiteX81" fmla="*/ 59117 w 338138"/>
              <a:gd name="connsiteY81" fmla="*/ 58001 h 313831"/>
              <a:gd name="connsiteX82" fmla="*/ 63106 w 338138"/>
              <a:gd name="connsiteY82" fmla="*/ 47504 h 313831"/>
              <a:gd name="connsiteX83" fmla="*/ 69755 w 338138"/>
              <a:gd name="connsiteY83" fmla="*/ 14700 h 313831"/>
              <a:gd name="connsiteX84" fmla="*/ 88370 w 338138"/>
              <a:gd name="connsiteY84" fmla="*/ 22573 h 313831"/>
              <a:gd name="connsiteX85" fmla="*/ 99008 w 338138"/>
              <a:gd name="connsiteY85" fmla="*/ 18637 h 313831"/>
              <a:gd name="connsiteX86" fmla="*/ 109666 w 338138"/>
              <a:gd name="connsiteY86" fmla="*/ 1 h 3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8138" h="313831">
                <a:moveTo>
                  <a:pt x="288132" y="223343"/>
                </a:moveTo>
                <a:cubicBezTo>
                  <a:pt x="283309" y="223343"/>
                  <a:pt x="279400" y="226897"/>
                  <a:pt x="279400" y="231281"/>
                </a:cubicBezTo>
                <a:cubicBezTo>
                  <a:pt x="279400" y="235665"/>
                  <a:pt x="283309" y="239219"/>
                  <a:pt x="288132" y="239219"/>
                </a:cubicBezTo>
                <a:cubicBezTo>
                  <a:pt x="292955" y="239219"/>
                  <a:pt x="296864" y="235665"/>
                  <a:pt x="296864" y="231281"/>
                </a:cubicBezTo>
                <a:cubicBezTo>
                  <a:pt x="296864" y="226897"/>
                  <a:pt x="292955" y="223343"/>
                  <a:pt x="288132" y="223343"/>
                </a:cubicBezTo>
                <a:close/>
                <a:moveTo>
                  <a:pt x="261938" y="223343"/>
                </a:moveTo>
                <a:cubicBezTo>
                  <a:pt x="257554" y="223343"/>
                  <a:pt x="254000" y="226897"/>
                  <a:pt x="254000" y="231281"/>
                </a:cubicBezTo>
                <a:cubicBezTo>
                  <a:pt x="254000" y="235665"/>
                  <a:pt x="257554" y="239219"/>
                  <a:pt x="261938" y="239219"/>
                </a:cubicBezTo>
                <a:cubicBezTo>
                  <a:pt x="266322" y="239219"/>
                  <a:pt x="269876" y="235665"/>
                  <a:pt x="269876" y="231281"/>
                </a:cubicBezTo>
                <a:cubicBezTo>
                  <a:pt x="269876" y="226897"/>
                  <a:pt x="266322" y="223343"/>
                  <a:pt x="261938" y="223343"/>
                </a:cubicBezTo>
                <a:close/>
                <a:moveTo>
                  <a:pt x="116535" y="45543"/>
                </a:moveTo>
                <a:cubicBezTo>
                  <a:pt x="137788" y="45543"/>
                  <a:pt x="152400" y="68137"/>
                  <a:pt x="141773" y="88073"/>
                </a:cubicBezTo>
                <a:cubicBezTo>
                  <a:pt x="141773" y="88073"/>
                  <a:pt x="141773" y="88073"/>
                  <a:pt x="108565" y="102693"/>
                </a:cubicBezTo>
                <a:cubicBezTo>
                  <a:pt x="96610" y="98706"/>
                  <a:pt x="87312" y="88073"/>
                  <a:pt x="87312" y="74783"/>
                </a:cubicBezTo>
                <a:cubicBezTo>
                  <a:pt x="87312" y="58834"/>
                  <a:pt x="100595" y="45543"/>
                  <a:pt x="116535" y="45543"/>
                </a:cubicBezTo>
                <a:close/>
                <a:moveTo>
                  <a:pt x="254349" y="30428"/>
                </a:moveTo>
                <a:cubicBezTo>
                  <a:pt x="271421" y="26493"/>
                  <a:pt x="284553" y="44853"/>
                  <a:pt x="275361" y="48787"/>
                </a:cubicBezTo>
                <a:cubicBezTo>
                  <a:pt x="242530" y="63213"/>
                  <a:pt x="243843" y="57967"/>
                  <a:pt x="255662" y="85507"/>
                </a:cubicBezTo>
                <a:cubicBezTo>
                  <a:pt x="256976" y="89441"/>
                  <a:pt x="262228" y="92064"/>
                  <a:pt x="266168" y="89441"/>
                </a:cubicBezTo>
                <a:cubicBezTo>
                  <a:pt x="266168" y="89441"/>
                  <a:pt x="266168" y="89441"/>
                  <a:pt x="289806" y="80261"/>
                </a:cubicBezTo>
                <a:cubicBezTo>
                  <a:pt x="297685" y="76327"/>
                  <a:pt x="301625" y="99933"/>
                  <a:pt x="287180" y="109113"/>
                </a:cubicBezTo>
                <a:cubicBezTo>
                  <a:pt x="260915" y="124850"/>
                  <a:pt x="259602" y="123538"/>
                  <a:pt x="225458" y="111735"/>
                </a:cubicBezTo>
                <a:cubicBezTo>
                  <a:pt x="225458" y="111735"/>
                  <a:pt x="225458" y="111735"/>
                  <a:pt x="92823" y="166815"/>
                </a:cubicBezTo>
                <a:cubicBezTo>
                  <a:pt x="66559" y="177306"/>
                  <a:pt x="50800" y="137964"/>
                  <a:pt x="75751" y="127472"/>
                </a:cubicBezTo>
                <a:cubicBezTo>
                  <a:pt x="75751" y="127472"/>
                  <a:pt x="75751" y="127472"/>
                  <a:pt x="208386" y="72393"/>
                </a:cubicBezTo>
                <a:cubicBezTo>
                  <a:pt x="217579" y="54033"/>
                  <a:pt x="222832" y="38296"/>
                  <a:pt x="242530" y="33050"/>
                </a:cubicBezTo>
                <a:cubicBezTo>
                  <a:pt x="242530" y="33050"/>
                  <a:pt x="242530" y="33050"/>
                  <a:pt x="254349" y="30428"/>
                </a:cubicBezTo>
                <a:close/>
                <a:moveTo>
                  <a:pt x="186871" y="24906"/>
                </a:moveTo>
                <a:cubicBezTo>
                  <a:pt x="186871" y="24906"/>
                  <a:pt x="186871" y="24906"/>
                  <a:pt x="231775" y="24906"/>
                </a:cubicBezTo>
                <a:cubicBezTo>
                  <a:pt x="220889" y="30080"/>
                  <a:pt x="212725" y="37841"/>
                  <a:pt x="207282" y="48190"/>
                </a:cubicBezTo>
                <a:cubicBezTo>
                  <a:pt x="207282" y="48190"/>
                  <a:pt x="207282" y="48190"/>
                  <a:pt x="201839" y="59831"/>
                </a:cubicBezTo>
                <a:cubicBezTo>
                  <a:pt x="200479" y="52070"/>
                  <a:pt x="193675" y="45603"/>
                  <a:pt x="184150" y="45603"/>
                </a:cubicBezTo>
                <a:cubicBezTo>
                  <a:pt x="190954" y="39135"/>
                  <a:pt x="190954" y="31374"/>
                  <a:pt x="186871" y="24906"/>
                </a:cubicBezTo>
                <a:close/>
                <a:moveTo>
                  <a:pt x="18492" y="24906"/>
                </a:moveTo>
                <a:cubicBezTo>
                  <a:pt x="18492" y="24906"/>
                  <a:pt x="18492" y="24906"/>
                  <a:pt x="43588" y="24906"/>
                </a:cubicBezTo>
                <a:cubicBezTo>
                  <a:pt x="39626" y="32822"/>
                  <a:pt x="40946" y="40738"/>
                  <a:pt x="46230" y="46015"/>
                </a:cubicBezTo>
                <a:cubicBezTo>
                  <a:pt x="36984" y="46015"/>
                  <a:pt x="29059" y="53931"/>
                  <a:pt x="29059" y="63166"/>
                </a:cubicBezTo>
                <a:cubicBezTo>
                  <a:pt x="29059" y="82955"/>
                  <a:pt x="27738" y="89552"/>
                  <a:pt x="31700" y="96148"/>
                </a:cubicBezTo>
                <a:cubicBezTo>
                  <a:pt x="31700" y="96148"/>
                  <a:pt x="31700" y="96148"/>
                  <a:pt x="31700" y="206969"/>
                </a:cubicBezTo>
                <a:cubicBezTo>
                  <a:pt x="31700" y="210926"/>
                  <a:pt x="35663" y="214884"/>
                  <a:pt x="39626" y="214884"/>
                </a:cubicBezTo>
                <a:cubicBezTo>
                  <a:pt x="39626" y="214884"/>
                  <a:pt x="39626" y="214884"/>
                  <a:pt x="298512" y="214884"/>
                </a:cubicBezTo>
                <a:cubicBezTo>
                  <a:pt x="302475" y="214884"/>
                  <a:pt x="306438" y="210926"/>
                  <a:pt x="306438" y="206969"/>
                </a:cubicBezTo>
                <a:cubicBezTo>
                  <a:pt x="306438" y="206969"/>
                  <a:pt x="306438" y="206969"/>
                  <a:pt x="306438" y="104064"/>
                </a:cubicBezTo>
                <a:cubicBezTo>
                  <a:pt x="309079" y="96148"/>
                  <a:pt x="310400" y="86913"/>
                  <a:pt x="306438" y="77678"/>
                </a:cubicBezTo>
                <a:cubicBezTo>
                  <a:pt x="306438" y="59208"/>
                  <a:pt x="306438" y="61846"/>
                  <a:pt x="274737" y="61846"/>
                </a:cubicBezTo>
                <a:cubicBezTo>
                  <a:pt x="274737" y="61846"/>
                  <a:pt x="274737" y="61846"/>
                  <a:pt x="281341" y="59208"/>
                </a:cubicBezTo>
                <a:cubicBezTo>
                  <a:pt x="293229" y="53931"/>
                  <a:pt x="294550" y="38099"/>
                  <a:pt x="280021" y="24906"/>
                </a:cubicBezTo>
                <a:cubicBezTo>
                  <a:pt x="280021" y="24906"/>
                  <a:pt x="280021" y="24906"/>
                  <a:pt x="319646" y="24906"/>
                </a:cubicBezTo>
                <a:cubicBezTo>
                  <a:pt x="330213" y="24906"/>
                  <a:pt x="338138" y="34141"/>
                  <a:pt x="338138" y="43376"/>
                </a:cubicBezTo>
                <a:cubicBezTo>
                  <a:pt x="338138" y="43376"/>
                  <a:pt x="338138" y="43376"/>
                  <a:pt x="338138" y="234674"/>
                </a:cubicBezTo>
                <a:cubicBezTo>
                  <a:pt x="338138" y="243909"/>
                  <a:pt x="330213" y="251825"/>
                  <a:pt x="319646" y="251825"/>
                </a:cubicBezTo>
                <a:cubicBezTo>
                  <a:pt x="319646" y="251825"/>
                  <a:pt x="319646" y="251825"/>
                  <a:pt x="200769" y="251825"/>
                </a:cubicBezTo>
                <a:cubicBezTo>
                  <a:pt x="200769" y="251825"/>
                  <a:pt x="200769" y="251825"/>
                  <a:pt x="216620" y="290084"/>
                </a:cubicBezTo>
                <a:cubicBezTo>
                  <a:pt x="216620" y="290084"/>
                  <a:pt x="216620" y="290084"/>
                  <a:pt x="224545" y="290084"/>
                </a:cubicBezTo>
                <a:cubicBezTo>
                  <a:pt x="229828" y="290084"/>
                  <a:pt x="235112" y="295361"/>
                  <a:pt x="235112" y="301958"/>
                </a:cubicBezTo>
                <a:cubicBezTo>
                  <a:pt x="235112" y="308554"/>
                  <a:pt x="229828" y="313831"/>
                  <a:pt x="224545" y="313831"/>
                </a:cubicBezTo>
                <a:cubicBezTo>
                  <a:pt x="224545" y="313831"/>
                  <a:pt x="224545" y="313831"/>
                  <a:pt x="113593" y="313831"/>
                </a:cubicBezTo>
                <a:cubicBezTo>
                  <a:pt x="108310" y="313831"/>
                  <a:pt x="103026" y="308554"/>
                  <a:pt x="103026" y="301958"/>
                </a:cubicBezTo>
                <a:cubicBezTo>
                  <a:pt x="103026" y="295361"/>
                  <a:pt x="108310" y="290084"/>
                  <a:pt x="113593" y="290084"/>
                </a:cubicBezTo>
                <a:cubicBezTo>
                  <a:pt x="113593" y="290084"/>
                  <a:pt x="113593" y="290084"/>
                  <a:pt x="121518" y="290084"/>
                </a:cubicBezTo>
                <a:cubicBezTo>
                  <a:pt x="121518" y="290084"/>
                  <a:pt x="121518" y="290084"/>
                  <a:pt x="137369" y="251825"/>
                </a:cubicBezTo>
                <a:cubicBezTo>
                  <a:pt x="137369" y="251825"/>
                  <a:pt x="137369" y="251825"/>
                  <a:pt x="18492" y="251825"/>
                </a:cubicBezTo>
                <a:cubicBezTo>
                  <a:pt x="7925" y="251825"/>
                  <a:pt x="0" y="243909"/>
                  <a:pt x="0" y="234674"/>
                </a:cubicBezTo>
                <a:cubicBezTo>
                  <a:pt x="0" y="234674"/>
                  <a:pt x="0" y="234674"/>
                  <a:pt x="0" y="43376"/>
                </a:cubicBezTo>
                <a:cubicBezTo>
                  <a:pt x="0" y="34141"/>
                  <a:pt x="7925" y="24906"/>
                  <a:pt x="18492" y="24906"/>
                </a:cubicBezTo>
                <a:close/>
                <a:moveTo>
                  <a:pt x="109666" y="1"/>
                </a:moveTo>
                <a:cubicBezTo>
                  <a:pt x="113718" y="21"/>
                  <a:pt x="119286" y="267"/>
                  <a:pt x="126932" y="267"/>
                </a:cubicBezTo>
                <a:cubicBezTo>
                  <a:pt x="134910" y="267"/>
                  <a:pt x="133580" y="10764"/>
                  <a:pt x="133580" y="18637"/>
                </a:cubicBezTo>
                <a:cubicBezTo>
                  <a:pt x="137569" y="19949"/>
                  <a:pt x="140229" y="21261"/>
                  <a:pt x="144218" y="22573"/>
                </a:cubicBezTo>
                <a:cubicBezTo>
                  <a:pt x="158845" y="6828"/>
                  <a:pt x="154855" y="8140"/>
                  <a:pt x="177460" y="29134"/>
                </a:cubicBezTo>
                <a:cubicBezTo>
                  <a:pt x="182779" y="35695"/>
                  <a:pt x="174801" y="40943"/>
                  <a:pt x="168152" y="47504"/>
                </a:cubicBezTo>
                <a:cubicBezTo>
                  <a:pt x="170812" y="50128"/>
                  <a:pt x="172142" y="54065"/>
                  <a:pt x="173471" y="58001"/>
                </a:cubicBezTo>
                <a:cubicBezTo>
                  <a:pt x="188098" y="58001"/>
                  <a:pt x="192087" y="55377"/>
                  <a:pt x="192087" y="67186"/>
                </a:cubicBezTo>
                <a:cubicBezTo>
                  <a:pt x="192087" y="67186"/>
                  <a:pt x="192087" y="67186"/>
                  <a:pt x="154855" y="82931"/>
                </a:cubicBezTo>
                <a:cubicBezTo>
                  <a:pt x="160174" y="58001"/>
                  <a:pt x="140229" y="35695"/>
                  <a:pt x="116294" y="35695"/>
                </a:cubicBezTo>
                <a:cubicBezTo>
                  <a:pt x="93689" y="35695"/>
                  <a:pt x="76403" y="52753"/>
                  <a:pt x="76403" y="75059"/>
                </a:cubicBezTo>
                <a:cubicBezTo>
                  <a:pt x="76403" y="88180"/>
                  <a:pt x="83052" y="101301"/>
                  <a:pt x="93689" y="107862"/>
                </a:cubicBezTo>
                <a:cubicBezTo>
                  <a:pt x="73744" y="117047"/>
                  <a:pt x="67095" y="118359"/>
                  <a:pt x="59117" y="124919"/>
                </a:cubicBezTo>
                <a:cubicBezTo>
                  <a:pt x="48479" y="114422"/>
                  <a:pt x="49809" y="115734"/>
                  <a:pt x="63106" y="102613"/>
                </a:cubicBezTo>
                <a:cubicBezTo>
                  <a:pt x="61776" y="98677"/>
                  <a:pt x="60447" y="96053"/>
                  <a:pt x="59117" y="92116"/>
                </a:cubicBezTo>
                <a:cubicBezTo>
                  <a:pt x="36512" y="92116"/>
                  <a:pt x="40501" y="94740"/>
                  <a:pt x="40501" y="63249"/>
                </a:cubicBezTo>
                <a:cubicBezTo>
                  <a:pt x="40501" y="55377"/>
                  <a:pt x="51139" y="58001"/>
                  <a:pt x="59117" y="58001"/>
                </a:cubicBezTo>
                <a:cubicBezTo>
                  <a:pt x="60447" y="54065"/>
                  <a:pt x="61776" y="50128"/>
                  <a:pt x="63106" y="47504"/>
                </a:cubicBezTo>
                <a:cubicBezTo>
                  <a:pt x="47150" y="31759"/>
                  <a:pt x="48479" y="35695"/>
                  <a:pt x="69755" y="14700"/>
                </a:cubicBezTo>
                <a:cubicBezTo>
                  <a:pt x="76403" y="8140"/>
                  <a:pt x="81722" y="17325"/>
                  <a:pt x="88370" y="22573"/>
                </a:cubicBezTo>
                <a:cubicBezTo>
                  <a:pt x="91030" y="21261"/>
                  <a:pt x="95019" y="19949"/>
                  <a:pt x="99008" y="18637"/>
                </a:cubicBezTo>
                <a:cubicBezTo>
                  <a:pt x="99008" y="1907"/>
                  <a:pt x="97512" y="-61"/>
                  <a:pt x="109666" y="1"/>
                </a:cubicBezTo>
                <a:close/>
              </a:path>
            </a:pathLst>
          </a:custGeom>
          <a:solidFill>
            <a:schemeClr val="bg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Oval 13"/>
          <p:cNvSpPr/>
          <p:nvPr/>
        </p:nvSpPr>
        <p:spPr>
          <a:xfrm>
            <a:off x="1467479" y="2364741"/>
            <a:ext cx="321486" cy="308850"/>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bg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Oval 14"/>
          <p:cNvSpPr/>
          <p:nvPr/>
        </p:nvSpPr>
        <p:spPr>
          <a:xfrm>
            <a:off x="1496978" y="4465003"/>
            <a:ext cx="321486" cy="25995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Oval 13"/>
          <p:cNvSpPr/>
          <p:nvPr/>
        </p:nvSpPr>
        <p:spPr>
          <a:xfrm>
            <a:off x="1624959" y="2365376"/>
            <a:ext cx="321486" cy="308850"/>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bg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Oval 13"/>
          <p:cNvSpPr/>
          <p:nvPr/>
        </p:nvSpPr>
        <p:spPr>
          <a:xfrm>
            <a:off x="1510754" y="3626702"/>
            <a:ext cx="597809" cy="597809"/>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ctr">
              <a:spcBef>
                <a:spcPts val="0"/>
              </a:spcBef>
              <a:spcAft>
                <a:spcPts val="0"/>
              </a:spcAft>
              <a:buClrTx/>
              <a:buSzTx/>
              <a:buFontTx/>
              <a:defRPr/>
            </a:pPr>
            <a:endParaRPr noProof="0">
              <a:ln>
                <a:noFill/>
              </a:ln>
              <a:solidFill>
                <a:schemeClr val="tx1">
                  <a:lumMod val="85000"/>
                  <a:lumOff val="15000"/>
                </a:scheme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Oval 13"/>
          <p:cNvSpPr/>
          <p:nvPr/>
        </p:nvSpPr>
        <p:spPr>
          <a:xfrm>
            <a:off x="1649095" y="3759835"/>
            <a:ext cx="321310" cy="331470"/>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Oval 14"/>
          <p:cNvSpPr/>
          <p:nvPr/>
        </p:nvSpPr>
        <p:spPr>
          <a:xfrm>
            <a:off x="1509946" y="4588092"/>
            <a:ext cx="597809" cy="59780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Oval 14"/>
          <p:cNvSpPr/>
          <p:nvPr/>
        </p:nvSpPr>
        <p:spPr>
          <a:xfrm>
            <a:off x="1648743" y="4732338"/>
            <a:ext cx="321486" cy="25995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Oval 13"/>
          <p:cNvSpPr/>
          <p:nvPr/>
        </p:nvSpPr>
        <p:spPr>
          <a:xfrm>
            <a:off x="1509657" y="2519897"/>
            <a:ext cx="597809" cy="59780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 name="Oval 13"/>
          <p:cNvSpPr/>
          <p:nvPr/>
        </p:nvSpPr>
        <p:spPr>
          <a:xfrm>
            <a:off x="1647819" y="2664461"/>
            <a:ext cx="321486" cy="308850"/>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bg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 name="文本框 62"/>
          <p:cNvSpPr txBox="1"/>
          <p:nvPr/>
        </p:nvSpPr>
        <p:spPr>
          <a:xfrm>
            <a:off x="1036955" y="942975"/>
            <a:ext cx="10008870" cy="1322070"/>
          </a:xfrm>
          <a:prstGeom prst="rect">
            <a:avLst/>
          </a:prstGeom>
          <a:noFill/>
        </p:spPr>
        <p:txBody>
          <a:bodyPr wrap="square" rtlCol="0">
            <a:spAutoFit/>
          </a:bodyPr>
          <a:p>
            <a:pPr lvl="0">
              <a:lnSpc>
                <a:spcPct val="150000"/>
              </a:lnSpc>
            </a:pP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金融是货币资金融通的总称，是指市场主体利用金融工具将资金从资金盈余方流向资金稀缺方的经济活动；</a:t>
            </a:r>
            <a:endParaRPr lang="zh-CN" altLang="en-US" sz="2000">
              <a:latin typeface="微软雅黑" panose="020B0503020204020204" charset="-122"/>
              <a:ea typeface="微软雅黑" panose="020B0503020204020204" charset="-122"/>
            </a:endParaRPr>
          </a:p>
          <a:p>
            <a:endParaRPr lang="zh-CN" altLang="en-US" sz="200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p:tgtEl>
                                          <p:spTgt spid="63"/>
                                        </p:tgtEl>
                                        <p:attrNameLst>
                                          <p:attrName>ppt_y</p:attrName>
                                        </p:attrNameLst>
                                      </p:cBhvr>
                                      <p:tavLst>
                                        <p:tav tm="0">
                                          <p:val>
                                            <p:strVal val="#ppt_y+#ppt_h*1.125000"/>
                                          </p:val>
                                        </p:tav>
                                        <p:tav tm="100000">
                                          <p:val>
                                            <p:strVal val="#ppt_y"/>
                                          </p:val>
                                        </p:tav>
                                      </p:tavLst>
                                    </p:anim>
                                    <p:animEffect transition="in" filter="wipe(up)">
                                      <p:cBhvr>
                                        <p:cTn id="8" dur="500"/>
                                        <p:tgtEl>
                                          <p:spTgt spid="6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up)">
                                      <p:cBhvr>
                                        <p:cTn id="18" dur="500"/>
                                        <p:tgtEl>
                                          <p:spTgt spid="33"/>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p:tgtEl>
                                          <p:spTgt spid="34"/>
                                        </p:tgtEl>
                                        <p:attrNameLst>
                                          <p:attrName>ppt_y</p:attrName>
                                        </p:attrNameLst>
                                      </p:cBhvr>
                                      <p:tavLst>
                                        <p:tav tm="0">
                                          <p:val>
                                            <p:strVal val="#ppt_y+#ppt_h*1.125000"/>
                                          </p:val>
                                        </p:tav>
                                        <p:tav tm="100000">
                                          <p:val>
                                            <p:strVal val="#ppt_y"/>
                                          </p:val>
                                        </p:tav>
                                      </p:tavLst>
                                    </p:anim>
                                    <p:animEffect transition="in" filter="wipe(up)">
                                      <p:cBhvr>
                                        <p:cTn id="22" dur="500"/>
                                        <p:tgtEl>
                                          <p:spTgt spid="3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p:tgtEl>
                                          <p:spTgt spid="37"/>
                                        </p:tgtEl>
                                        <p:attrNameLst>
                                          <p:attrName>ppt_y</p:attrName>
                                        </p:attrNameLst>
                                      </p:cBhvr>
                                      <p:tavLst>
                                        <p:tav tm="0">
                                          <p:val>
                                            <p:strVal val="#ppt_y+#ppt_h*1.125000"/>
                                          </p:val>
                                        </p:tav>
                                        <p:tav tm="100000">
                                          <p:val>
                                            <p:strVal val="#ppt_y"/>
                                          </p:val>
                                        </p:tav>
                                      </p:tavLst>
                                    </p:anim>
                                    <p:animEffect transition="in" filter="wipe(up)">
                                      <p:cBhvr>
                                        <p:cTn id="26" dur="500"/>
                                        <p:tgtEl>
                                          <p:spTgt spid="37"/>
                                        </p:tgtEl>
                                      </p:cBhvr>
                                    </p:animEffect>
                                  </p:childTnLst>
                                </p:cTn>
                              </p:par>
                              <p:par>
                                <p:cTn id="27" presetID="12" presetClass="entr" presetSubtype="4"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p:tgtEl>
                                          <p:spTgt spid="38"/>
                                        </p:tgtEl>
                                        <p:attrNameLst>
                                          <p:attrName>ppt_y</p:attrName>
                                        </p:attrNameLst>
                                      </p:cBhvr>
                                      <p:tavLst>
                                        <p:tav tm="0">
                                          <p:val>
                                            <p:strVal val="#ppt_y+#ppt_h*1.125000"/>
                                          </p:val>
                                        </p:tav>
                                        <p:tav tm="100000">
                                          <p:val>
                                            <p:strVal val="#ppt_y"/>
                                          </p:val>
                                        </p:tav>
                                      </p:tavLst>
                                    </p:anim>
                                    <p:animEffect transition="in" filter="wipe(up)">
                                      <p:cBhvr>
                                        <p:cTn id="30" dur="500"/>
                                        <p:tgtEl>
                                          <p:spTgt spid="38"/>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p:tgtEl>
                                          <p:spTgt spid="39"/>
                                        </p:tgtEl>
                                        <p:attrNameLst>
                                          <p:attrName>ppt_y</p:attrName>
                                        </p:attrNameLst>
                                      </p:cBhvr>
                                      <p:tavLst>
                                        <p:tav tm="0">
                                          <p:val>
                                            <p:strVal val="#ppt_y+#ppt_h*1.125000"/>
                                          </p:val>
                                        </p:tav>
                                        <p:tav tm="100000">
                                          <p:val>
                                            <p:strVal val="#ppt_y"/>
                                          </p:val>
                                        </p:tav>
                                      </p:tavLst>
                                    </p:anim>
                                    <p:animEffect transition="in" filter="wipe(up)">
                                      <p:cBhvr>
                                        <p:cTn id="34" dur="500"/>
                                        <p:tgtEl>
                                          <p:spTgt spid="39"/>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p:tgtEl>
                                          <p:spTgt spid="40"/>
                                        </p:tgtEl>
                                        <p:attrNameLst>
                                          <p:attrName>ppt_y</p:attrName>
                                        </p:attrNameLst>
                                      </p:cBhvr>
                                      <p:tavLst>
                                        <p:tav tm="0">
                                          <p:val>
                                            <p:strVal val="#ppt_y+#ppt_h*1.125000"/>
                                          </p:val>
                                        </p:tav>
                                        <p:tav tm="100000">
                                          <p:val>
                                            <p:strVal val="#ppt_y"/>
                                          </p:val>
                                        </p:tav>
                                      </p:tavLst>
                                    </p:anim>
                                    <p:animEffect transition="in" filter="wipe(up)">
                                      <p:cBhvr>
                                        <p:cTn id="38" dur="500"/>
                                        <p:tgtEl>
                                          <p:spTgt spid="40"/>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p:tgtEl>
                                          <p:spTgt spid="41"/>
                                        </p:tgtEl>
                                        <p:attrNameLst>
                                          <p:attrName>ppt_y</p:attrName>
                                        </p:attrNameLst>
                                      </p:cBhvr>
                                      <p:tavLst>
                                        <p:tav tm="0">
                                          <p:val>
                                            <p:strVal val="#ppt_y+#ppt_h*1.125000"/>
                                          </p:val>
                                        </p:tav>
                                        <p:tav tm="100000">
                                          <p:val>
                                            <p:strVal val="#ppt_y"/>
                                          </p:val>
                                        </p:tav>
                                      </p:tavLst>
                                    </p:anim>
                                    <p:animEffect transition="in" filter="wipe(up)">
                                      <p:cBhvr>
                                        <p:cTn id="42" dur="500"/>
                                        <p:tgtEl>
                                          <p:spTgt spid="41"/>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p:tgtEl>
                                          <p:spTgt spid="42"/>
                                        </p:tgtEl>
                                        <p:attrNameLst>
                                          <p:attrName>ppt_y</p:attrName>
                                        </p:attrNameLst>
                                      </p:cBhvr>
                                      <p:tavLst>
                                        <p:tav tm="0">
                                          <p:val>
                                            <p:strVal val="#ppt_y+#ppt_h*1.125000"/>
                                          </p:val>
                                        </p:tav>
                                        <p:tav tm="100000">
                                          <p:val>
                                            <p:strVal val="#ppt_y"/>
                                          </p:val>
                                        </p:tav>
                                      </p:tavLst>
                                    </p:anim>
                                    <p:animEffect transition="in" filter="wipe(up)">
                                      <p:cBhvr>
                                        <p:cTn id="46" dur="500"/>
                                        <p:tgtEl>
                                          <p:spTgt spid="42"/>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p:tgtEl>
                                          <p:spTgt spid="43"/>
                                        </p:tgtEl>
                                        <p:attrNameLst>
                                          <p:attrName>ppt_y</p:attrName>
                                        </p:attrNameLst>
                                      </p:cBhvr>
                                      <p:tavLst>
                                        <p:tav tm="0">
                                          <p:val>
                                            <p:strVal val="#ppt_y+#ppt_h*1.125000"/>
                                          </p:val>
                                        </p:tav>
                                        <p:tav tm="100000">
                                          <p:val>
                                            <p:strVal val="#ppt_y"/>
                                          </p:val>
                                        </p:tav>
                                      </p:tavLst>
                                    </p:anim>
                                    <p:animEffect transition="in" filter="wipe(up)">
                                      <p:cBhvr>
                                        <p:cTn id="50" dur="500"/>
                                        <p:tgtEl>
                                          <p:spTgt spid="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p:tgtEl>
                                          <p:spTgt spid="44"/>
                                        </p:tgtEl>
                                        <p:attrNameLst>
                                          <p:attrName>ppt_y</p:attrName>
                                        </p:attrNameLst>
                                      </p:cBhvr>
                                      <p:tavLst>
                                        <p:tav tm="0">
                                          <p:val>
                                            <p:strVal val="#ppt_y+#ppt_h*1.125000"/>
                                          </p:val>
                                        </p:tav>
                                        <p:tav tm="100000">
                                          <p:val>
                                            <p:strVal val="#ppt_y"/>
                                          </p:val>
                                        </p:tav>
                                      </p:tavLst>
                                    </p:anim>
                                    <p:animEffect transition="in" filter="wipe(up)">
                                      <p:cBhvr>
                                        <p:cTn id="54" dur="500"/>
                                        <p:tgtEl>
                                          <p:spTgt spid="44"/>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additive="base">
                                        <p:cTn id="57" dur="500"/>
                                        <p:tgtEl>
                                          <p:spTgt spid="45"/>
                                        </p:tgtEl>
                                        <p:attrNameLst>
                                          <p:attrName>ppt_y</p:attrName>
                                        </p:attrNameLst>
                                      </p:cBhvr>
                                      <p:tavLst>
                                        <p:tav tm="0">
                                          <p:val>
                                            <p:strVal val="#ppt_y+#ppt_h*1.125000"/>
                                          </p:val>
                                        </p:tav>
                                        <p:tav tm="100000">
                                          <p:val>
                                            <p:strVal val="#ppt_y"/>
                                          </p:val>
                                        </p:tav>
                                      </p:tavLst>
                                    </p:anim>
                                    <p:animEffect transition="in" filter="wipe(up)">
                                      <p:cBhvr>
                                        <p:cTn id="58" dur="500"/>
                                        <p:tgtEl>
                                          <p:spTgt spid="45"/>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anim calcmode="lin" valueType="num">
                                      <p:cBhvr additive="base">
                                        <p:cTn id="61" dur="500"/>
                                        <p:tgtEl>
                                          <p:spTgt spid="46"/>
                                        </p:tgtEl>
                                        <p:attrNameLst>
                                          <p:attrName>ppt_y</p:attrName>
                                        </p:attrNameLst>
                                      </p:cBhvr>
                                      <p:tavLst>
                                        <p:tav tm="0">
                                          <p:val>
                                            <p:strVal val="#ppt_y+#ppt_h*1.125000"/>
                                          </p:val>
                                        </p:tav>
                                        <p:tav tm="100000">
                                          <p:val>
                                            <p:strVal val="#ppt_y"/>
                                          </p:val>
                                        </p:tav>
                                      </p:tavLst>
                                    </p:anim>
                                    <p:animEffect transition="in" filter="wipe(up)">
                                      <p:cBhvr>
                                        <p:cTn id="62" dur="500"/>
                                        <p:tgtEl>
                                          <p:spTgt spid="46"/>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additive="base">
                                        <p:cTn id="65" dur="500"/>
                                        <p:tgtEl>
                                          <p:spTgt spid="47"/>
                                        </p:tgtEl>
                                        <p:attrNameLst>
                                          <p:attrName>ppt_y</p:attrName>
                                        </p:attrNameLst>
                                      </p:cBhvr>
                                      <p:tavLst>
                                        <p:tav tm="0">
                                          <p:val>
                                            <p:strVal val="#ppt_y+#ppt_h*1.125000"/>
                                          </p:val>
                                        </p:tav>
                                        <p:tav tm="100000">
                                          <p:val>
                                            <p:strVal val="#ppt_y"/>
                                          </p:val>
                                        </p:tav>
                                      </p:tavLst>
                                    </p:anim>
                                    <p:animEffect transition="in" filter="wipe(up)">
                                      <p:cBhvr>
                                        <p:cTn id="66" dur="500"/>
                                        <p:tgtEl>
                                          <p:spTgt spid="47"/>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additive="base">
                                        <p:cTn id="69" dur="500"/>
                                        <p:tgtEl>
                                          <p:spTgt spid="48"/>
                                        </p:tgtEl>
                                        <p:attrNameLst>
                                          <p:attrName>ppt_y</p:attrName>
                                        </p:attrNameLst>
                                      </p:cBhvr>
                                      <p:tavLst>
                                        <p:tav tm="0">
                                          <p:val>
                                            <p:strVal val="#ppt_y+#ppt_h*1.125000"/>
                                          </p:val>
                                        </p:tav>
                                        <p:tav tm="100000">
                                          <p:val>
                                            <p:strVal val="#ppt_y"/>
                                          </p:val>
                                        </p:tav>
                                      </p:tavLst>
                                    </p:anim>
                                    <p:animEffect transition="in" filter="wipe(up)">
                                      <p:cBhvr>
                                        <p:cTn id="70" dur="500"/>
                                        <p:tgtEl>
                                          <p:spTgt spid="48"/>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500"/>
                                        <p:tgtEl>
                                          <p:spTgt spid="49"/>
                                        </p:tgtEl>
                                        <p:attrNameLst>
                                          <p:attrName>ppt_y</p:attrName>
                                        </p:attrNameLst>
                                      </p:cBhvr>
                                      <p:tavLst>
                                        <p:tav tm="0">
                                          <p:val>
                                            <p:strVal val="#ppt_y+#ppt_h*1.125000"/>
                                          </p:val>
                                        </p:tav>
                                        <p:tav tm="100000">
                                          <p:val>
                                            <p:strVal val="#ppt_y"/>
                                          </p:val>
                                        </p:tav>
                                      </p:tavLst>
                                    </p:anim>
                                    <p:animEffect transition="in" filter="wipe(up)">
                                      <p:cBhvr>
                                        <p:cTn id="74" dur="500"/>
                                        <p:tgtEl>
                                          <p:spTgt spid="49"/>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additive="base">
                                        <p:cTn id="77" dur="500"/>
                                        <p:tgtEl>
                                          <p:spTgt spid="50"/>
                                        </p:tgtEl>
                                        <p:attrNameLst>
                                          <p:attrName>ppt_y</p:attrName>
                                        </p:attrNameLst>
                                      </p:cBhvr>
                                      <p:tavLst>
                                        <p:tav tm="0">
                                          <p:val>
                                            <p:strVal val="#ppt_y+#ppt_h*1.125000"/>
                                          </p:val>
                                        </p:tav>
                                        <p:tav tm="100000">
                                          <p:val>
                                            <p:strVal val="#ppt_y"/>
                                          </p:val>
                                        </p:tav>
                                      </p:tavLst>
                                    </p:anim>
                                    <p:animEffect transition="in" filter="wipe(up)">
                                      <p:cBhvr>
                                        <p:cTn id="78" dur="500"/>
                                        <p:tgtEl>
                                          <p:spTgt spid="50"/>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 calcmode="lin" valueType="num">
                                      <p:cBhvr additive="base">
                                        <p:cTn id="81" dur="500"/>
                                        <p:tgtEl>
                                          <p:spTgt spid="51"/>
                                        </p:tgtEl>
                                        <p:attrNameLst>
                                          <p:attrName>ppt_y</p:attrName>
                                        </p:attrNameLst>
                                      </p:cBhvr>
                                      <p:tavLst>
                                        <p:tav tm="0">
                                          <p:val>
                                            <p:strVal val="#ppt_y+#ppt_h*1.125000"/>
                                          </p:val>
                                        </p:tav>
                                        <p:tav tm="100000">
                                          <p:val>
                                            <p:strVal val="#ppt_y"/>
                                          </p:val>
                                        </p:tav>
                                      </p:tavLst>
                                    </p:anim>
                                    <p:animEffect transition="in" filter="wipe(up)">
                                      <p:cBhvr>
                                        <p:cTn id="82" dur="500"/>
                                        <p:tgtEl>
                                          <p:spTgt spid="51"/>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additive="base">
                                        <p:cTn id="85" dur="500"/>
                                        <p:tgtEl>
                                          <p:spTgt spid="52"/>
                                        </p:tgtEl>
                                        <p:attrNameLst>
                                          <p:attrName>ppt_y</p:attrName>
                                        </p:attrNameLst>
                                      </p:cBhvr>
                                      <p:tavLst>
                                        <p:tav tm="0">
                                          <p:val>
                                            <p:strVal val="#ppt_y+#ppt_h*1.125000"/>
                                          </p:val>
                                        </p:tav>
                                        <p:tav tm="100000">
                                          <p:val>
                                            <p:strVal val="#ppt_y"/>
                                          </p:val>
                                        </p:tav>
                                      </p:tavLst>
                                    </p:anim>
                                    <p:animEffect transition="in" filter="wipe(up)">
                                      <p:cBhvr>
                                        <p:cTn id="86" dur="500"/>
                                        <p:tgtEl>
                                          <p:spTgt spid="52"/>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 calcmode="lin" valueType="num">
                                      <p:cBhvr additive="base">
                                        <p:cTn id="89" dur="500"/>
                                        <p:tgtEl>
                                          <p:spTgt spid="53"/>
                                        </p:tgtEl>
                                        <p:attrNameLst>
                                          <p:attrName>ppt_y</p:attrName>
                                        </p:attrNameLst>
                                      </p:cBhvr>
                                      <p:tavLst>
                                        <p:tav tm="0">
                                          <p:val>
                                            <p:strVal val="#ppt_y+#ppt_h*1.125000"/>
                                          </p:val>
                                        </p:tav>
                                        <p:tav tm="100000">
                                          <p:val>
                                            <p:strVal val="#ppt_y"/>
                                          </p:val>
                                        </p:tav>
                                      </p:tavLst>
                                    </p:anim>
                                    <p:animEffect transition="in" filter="wipe(up)">
                                      <p:cBhvr>
                                        <p:cTn id="90" dur="500"/>
                                        <p:tgtEl>
                                          <p:spTgt spid="53"/>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anim calcmode="lin" valueType="num">
                                      <p:cBhvr additive="base">
                                        <p:cTn id="93" dur="500"/>
                                        <p:tgtEl>
                                          <p:spTgt spid="54"/>
                                        </p:tgtEl>
                                        <p:attrNameLst>
                                          <p:attrName>ppt_y</p:attrName>
                                        </p:attrNameLst>
                                      </p:cBhvr>
                                      <p:tavLst>
                                        <p:tav tm="0">
                                          <p:val>
                                            <p:strVal val="#ppt_y+#ppt_h*1.125000"/>
                                          </p:val>
                                        </p:tav>
                                        <p:tav tm="100000">
                                          <p:val>
                                            <p:strVal val="#ppt_y"/>
                                          </p:val>
                                        </p:tav>
                                      </p:tavLst>
                                    </p:anim>
                                    <p:animEffect transition="in" filter="wipe(up)">
                                      <p:cBhvr>
                                        <p:cTn id="94" dur="500"/>
                                        <p:tgtEl>
                                          <p:spTgt spid="54"/>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anim calcmode="lin" valueType="num">
                                      <p:cBhvr additive="base">
                                        <p:cTn id="97" dur="500"/>
                                        <p:tgtEl>
                                          <p:spTgt spid="55"/>
                                        </p:tgtEl>
                                        <p:attrNameLst>
                                          <p:attrName>ppt_y</p:attrName>
                                        </p:attrNameLst>
                                      </p:cBhvr>
                                      <p:tavLst>
                                        <p:tav tm="0">
                                          <p:val>
                                            <p:strVal val="#ppt_y+#ppt_h*1.125000"/>
                                          </p:val>
                                        </p:tav>
                                        <p:tav tm="100000">
                                          <p:val>
                                            <p:strVal val="#ppt_y"/>
                                          </p:val>
                                        </p:tav>
                                      </p:tavLst>
                                    </p:anim>
                                    <p:animEffect transition="in" filter="wipe(up)">
                                      <p:cBhvr>
                                        <p:cTn id="98" dur="500"/>
                                        <p:tgtEl>
                                          <p:spTgt spid="55"/>
                                        </p:tgtEl>
                                      </p:cBhvr>
                                    </p:animEffect>
                                  </p:childTnLst>
                                </p:cTn>
                              </p:par>
                              <p:par>
                                <p:cTn id="99" presetID="12" presetClass="entr" presetSubtype="4"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anim calcmode="lin" valueType="num">
                                      <p:cBhvr additive="base">
                                        <p:cTn id="101" dur="500"/>
                                        <p:tgtEl>
                                          <p:spTgt spid="57"/>
                                        </p:tgtEl>
                                        <p:attrNameLst>
                                          <p:attrName>ppt_y</p:attrName>
                                        </p:attrNameLst>
                                      </p:cBhvr>
                                      <p:tavLst>
                                        <p:tav tm="0">
                                          <p:val>
                                            <p:strVal val="#ppt_y+#ppt_h*1.125000"/>
                                          </p:val>
                                        </p:tav>
                                        <p:tav tm="100000">
                                          <p:val>
                                            <p:strVal val="#ppt_y"/>
                                          </p:val>
                                        </p:tav>
                                      </p:tavLst>
                                    </p:anim>
                                    <p:animEffect transition="in" filter="wipe(up)">
                                      <p:cBhvr>
                                        <p:cTn id="102" dur="500"/>
                                        <p:tgtEl>
                                          <p:spTgt spid="57"/>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p:tgtEl>
                                          <p:spTgt spid="58"/>
                                        </p:tgtEl>
                                        <p:attrNameLst>
                                          <p:attrName>ppt_y</p:attrName>
                                        </p:attrNameLst>
                                      </p:cBhvr>
                                      <p:tavLst>
                                        <p:tav tm="0">
                                          <p:val>
                                            <p:strVal val="#ppt_y+#ppt_h*1.125000"/>
                                          </p:val>
                                        </p:tav>
                                        <p:tav tm="100000">
                                          <p:val>
                                            <p:strVal val="#ppt_y"/>
                                          </p:val>
                                        </p:tav>
                                      </p:tavLst>
                                    </p:anim>
                                    <p:animEffect transition="in" filter="wipe(up)">
                                      <p:cBhvr>
                                        <p:cTn id="106" dur="500"/>
                                        <p:tgtEl>
                                          <p:spTgt spid="58"/>
                                        </p:tgtEl>
                                      </p:cBhvr>
                                    </p:animEffect>
                                  </p:childTnLst>
                                </p:cTn>
                              </p:par>
                              <p:par>
                                <p:cTn id="107" presetID="12" presetClass="entr" presetSubtype="4"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additive="base">
                                        <p:cTn id="109" dur="500"/>
                                        <p:tgtEl>
                                          <p:spTgt spid="59"/>
                                        </p:tgtEl>
                                        <p:attrNameLst>
                                          <p:attrName>ppt_y</p:attrName>
                                        </p:attrNameLst>
                                      </p:cBhvr>
                                      <p:tavLst>
                                        <p:tav tm="0">
                                          <p:val>
                                            <p:strVal val="#ppt_y+#ppt_h*1.125000"/>
                                          </p:val>
                                        </p:tav>
                                        <p:tav tm="100000">
                                          <p:val>
                                            <p:strVal val="#ppt_y"/>
                                          </p:val>
                                        </p:tav>
                                      </p:tavLst>
                                    </p:anim>
                                    <p:animEffect transition="in" filter="wipe(up)">
                                      <p:cBhvr>
                                        <p:cTn id="110" dur="500"/>
                                        <p:tgtEl>
                                          <p:spTgt spid="59"/>
                                        </p:tgtEl>
                                      </p:cBhvr>
                                    </p:animEffect>
                                  </p:childTnLst>
                                </p:cTn>
                              </p:par>
                              <p:par>
                                <p:cTn id="111" presetID="12" presetClass="entr" presetSubtype="4" fill="hold" grpId="0" nodeType="withEffect">
                                  <p:stCondLst>
                                    <p:cond delay="0"/>
                                  </p:stCondLst>
                                  <p:childTnLst>
                                    <p:set>
                                      <p:cBhvr>
                                        <p:cTn id="112" dur="1" fill="hold">
                                          <p:stCondLst>
                                            <p:cond delay="0"/>
                                          </p:stCondLst>
                                        </p:cTn>
                                        <p:tgtEl>
                                          <p:spTgt spid="60"/>
                                        </p:tgtEl>
                                        <p:attrNameLst>
                                          <p:attrName>style.visibility</p:attrName>
                                        </p:attrNameLst>
                                      </p:cBhvr>
                                      <p:to>
                                        <p:strVal val="visible"/>
                                      </p:to>
                                    </p:set>
                                    <p:anim calcmode="lin" valueType="num">
                                      <p:cBhvr additive="base">
                                        <p:cTn id="113" dur="500"/>
                                        <p:tgtEl>
                                          <p:spTgt spid="60"/>
                                        </p:tgtEl>
                                        <p:attrNameLst>
                                          <p:attrName>ppt_y</p:attrName>
                                        </p:attrNameLst>
                                      </p:cBhvr>
                                      <p:tavLst>
                                        <p:tav tm="0">
                                          <p:val>
                                            <p:strVal val="#ppt_y+#ppt_h*1.125000"/>
                                          </p:val>
                                        </p:tav>
                                        <p:tav tm="100000">
                                          <p:val>
                                            <p:strVal val="#ppt_y"/>
                                          </p:val>
                                        </p:tav>
                                      </p:tavLst>
                                    </p:anim>
                                    <p:animEffect transition="in" filter="wipe(up)">
                                      <p:cBhvr>
                                        <p:cTn id="114" dur="500"/>
                                        <p:tgtEl>
                                          <p:spTgt spid="60"/>
                                        </p:tgtEl>
                                      </p:cBhvr>
                                    </p:animEffect>
                                  </p:childTnLst>
                                </p:cTn>
                              </p:par>
                              <p:par>
                                <p:cTn id="115" presetID="12" presetClass="entr" presetSubtype="4" fill="hold" grpId="0" nodeType="withEffect">
                                  <p:stCondLst>
                                    <p:cond delay="0"/>
                                  </p:stCondLst>
                                  <p:childTnLst>
                                    <p:set>
                                      <p:cBhvr>
                                        <p:cTn id="116" dur="1" fill="hold">
                                          <p:stCondLst>
                                            <p:cond delay="0"/>
                                          </p:stCondLst>
                                        </p:cTn>
                                        <p:tgtEl>
                                          <p:spTgt spid="61"/>
                                        </p:tgtEl>
                                        <p:attrNameLst>
                                          <p:attrName>style.visibility</p:attrName>
                                        </p:attrNameLst>
                                      </p:cBhvr>
                                      <p:to>
                                        <p:strVal val="visible"/>
                                      </p:to>
                                    </p:set>
                                    <p:anim calcmode="lin" valueType="num">
                                      <p:cBhvr additive="base">
                                        <p:cTn id="117" dur="500"/>
                                        <p:tgtEl>
                                          <p:spTgt spid="61"/>
                                        </p:tgtEl>
                                        <p:attrNameLst>
                                          <p:attrName>ppt_y</p:attrName>
                                        </p:attrNameLst>
                                      </p:cBhvr>
                                      <p:tavLst>
                                        <p:tav tm="0">
                                          <p:val>
                                            <p:strVal val="#ppt_y+#ppt_h*1.125000"/>
                                          </p:val>
                                        </p:tav>
                                        <p:tav tm="100000">
                                          <p:val>
                                            <p:strVal val="#ppt_y"/>
                                          </p:val>
                                        </p:tav>
                                      </p:tavLst>
                                    </p:anim>
                                    <p:animEffect transition="in" filter="wipe(up)">
                                      <p:cBhvr>
                                        <p:cTn id="118" dur="500"/>
                                        <p:tgtEl>
                                          <p:spTgt spid="61"/>
                                        </p:tgtEl>
                                      </p:cBhvr>
                                    </p:animEffect>
                                  </p:childTnLst>
                                </p:cTn>
                              </p:par>
                              <p:par>
                                <p:cTn id="119" presetID="12" presetClass="entr" presetSubtype="4" fill="hold" grpId="0" nodeType="withEffect">
                                  <p:stCondLst>
                                    <p:cond delay="0"/>
                                  </p:stCondLst>
                                  <p:childTnLst>
                                    <p:set>
                                      <p:cBhvr>
                                        <p:cTn id="120" dur="1" fill="hold">
                                          <p:stCondLst>
                                            <p:cond delay="0"/>
                                          </p:stCondLst>
                                        </p:cTn>
                                        <p:tgtEl>
                                          <p:spTgt spid="62"/>
                                        </p:tgtEl>
                                        <p:attrNameLst>
                                          <p:attrName>style.visibility</p:attrName>
                                        </p:attrNameLst>
                                      </p:cBhvr>
                                      <p:to>
                                        <p:strVal val="visible"/>
                                      </p:to>
                                    </p:set>
                                    <p:anim calcmode="lin" valueType="num">
                                      <p:cBhvr additive="base">
                                        <p:cTn id="121" dur="500"/>
                                        <p:tgtEl>
                                          <p:spTgt spid="62"/>
                                        </p:tgtEl>
                                        <p:attrNameLst>
                                          <p:attrName>ppt_y</p:attrName>
                                        </p:attrNameLst>
                                      </p:cBhvr>
                                      <p:tavLst>
                                        <p:tav tm="0">
                                          <p:val>
                                            <p:strVal val="#ppt_y+#ppt_h*1.125000"/>
                                          </p:val>
                                        </p:tav>
                                        <p:tav tm="100000">
                                          <p:val>
                                            <p:strVal val="#ppt_y"/>
                                          </p:val>
                                        </p:tav>
                                      </p:tavLst>
                                    </p:anim>
                                    <p:animEffect transition="in" filter="wipe(up)">
                                      <p:cBhvr>
                                        <p:cTn id="1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9" grpId="0" animBg="1"/>
      <p:bldP spid="33" grpId="0" animBg="1"/>
      <p:bldP spid="34" grpId="0" animBg="1"/>
      <p:bldP spid="37" grpId="0" animBg="1"/>
      <p:bldP spid="39" grpId="0" animBg="1"/>
      <p:bldP spid="40" grpId="0" animBg="1"/>
      <p:bldP spid="41" grpId="0" animBg="1"/>
      <p:bldP spid="42" grpId="0"/>
      <p:bldP spid="43" grpId="0"/>
      <p:bldP spid="44" grpId="0"/>
      <p:bldP spid="45" grpId="0"/>
      <p:bldP spid="46" grpId="0"/>
      <p:bldP spid="47" grpId="0"/>
      <p:bldP spid="48" grpId="0" animBg="1"/>
      <p:bldP spid="49" grpId="0" animBg="1"/>
      <p:bldP spid="50" grpId="0" animBg="1"/>
      <p:bldP spid="51" grpId="0" animBg="1"/>
      <p:bldP spid="52" grpId="0" animBg="1"/>
      <p:bldP spid="53" grpId="0" animBg="1"/>
      <p:bldP spid="54" grpId="0" animBg="1"/>
      <p:bldP spid="55" grpId="0" animBg="1"/>
      <p:bldP spid="57" grpId="0" animBg="1"/>
      <p:bldP spid="58" grpId="0" animBg="1"/>
      <p:bldP spid="59" grpId="0" animBg="1"/>
      <p:bldP spid="60" grpId="0" animBg="1"/>
      <p:bldP spid="61" grpId="0" animBg="1"/>
      <p:bldP spid="62" grpId="0" animBg="1"/>
      <p:bldP spid="9" grpId="1" animBg="1"/>
      <p:bldP spid="33" grpId="1" animBg="1"/>
      <p:bldP spid="34" grpId="1" animBg="1"/>
      <p:bldP spid="37" grpId="1" animBg="1"/>
      <p:bldP spid="39" grpId="1" animBg="1"/>
      <p:bldP spid="40" grpId="1" animBg="1"/>
      <p:bldP spid="41" grpId="1" animBg="1"/>
      <p:bldP spid="42" grpId="1"/>
      <p:bldP spid="43" grpId="1"/>
      <p:bldP spid="44" grpId="1"/>
      <p:bldP spid="45" grpId="1"/>
      <p:bldP spid="46" grpId="1"/>
      <p:bldP spid="47" grpId="1"/>
      <p:bldP spid="48" grpId="1" animBg="1"/>
      <p:bldP spid="49" grpId="1" animBg="1"/>
      <p:bldP spid="50" grpId="1" animBg="1"/>
      <p:bldP spid="51" grpId="1" animBg="1"/>
      <p:bldP spid="52" grpId="1" animBg="1"/>
      <p:bldP spid="53" grpId="1" animBg="1"/>
      <p:bldP spid="54" grpId="1" animBg="1"/>
      <p:bldP spid="55" grpId="1" animBg="1"/>
      <p:bldP spid="57" grpId="1" animBg="1"/>
      <p:bldP spid="58" grpId="1" animBg="1"/>
      <p:bldP spid="59" grpId="1" animBg="1"/>
      <p:bldP spid="60" grpId="1" animBg="1"/>
      <p:bldP spid="61" grpId="1" animBg="1"/>
      <p:bldP spid="6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624936" y="282445"/>
            <a:ext cx="21075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1.2</a:t>
            </a:r>
            <a:r>
              <a:rPr lang="zh-CN" altLang="en-US" sz="2800" dirty="0">
                <a:solidFill>
                  <a:srgbClr val="FF9618"/>
                </a:solidFill>
                <a:latin typeface="微软雅黑" panose="020B0503020204020204" charset="-122"/>
                <a:ea typeface="微软雅黑" panose="020B0503020204020204" charset="-122"/>
                <a:sym typeface="+mn-ea"/>
              </a:rPr>
              <a:t>金融机构</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15" name="文本框 14"/>
          <p:cNvSpPr txBox="1"/>
          <p:nvPr/>
        </p:nvSpPr>
        <p:spPr>
          <a:xfrm>
            <a:off x="1042670" y="2044065"/>
            <a:ext cx="3364865" cy="3415030"/>
          </a:xfrm>
          <a:prstGeom prst="rect">
            <a:avLst/>
          </a:prstGeom>
          <a:noFill/>
        </p:spPr>
        <p:txBody>
          <a:bodyPr wrap="square" rtlCol="0">
            <a:spAutoFit/>
          </a:bodyPr>
          <a:p>
            <a:pPr indent="-457200" algn="just" fontAlgn="auto">
              <a:lnSpc>
                <a:spcPct val="150000"/>
              </a:lnSpc>
              <a:spcBef>
                <a:spcPts val="0"/>
              </a:spcBef>
              <a:spcAft>
                <a:spcPts val="0"/>
              </a:spcAft>
              <a:buFont typeface="Wingdings" panose="05000000000000000000" charset="0"/>
              <a:buChar char="ü"/>
            </a:pPr>
            <a:r>
              <a:rPr lang="zh-CN" sz="2400" dirty="0">
                <a:latin typeface="微软雅黑" panose="020B0503020204020204" charset="-122"/>
                <a:ea typeface="微软雅黑" panose="020B0503020204020204" charset="-122"/>
                <a:sym typeface="+mn-ea"/>
              </a:rPr>
              <a:t>银行</a:t>
            </a:r>
            <a:r>
              <a:rPr lang="en-US" altLang="zh-CN" sz="2400" dirty="0">
                <a:latin typeface="微软雅黑" panose="020B0503020204020204" charset="-122"/>
                <a:ea typeface="微软雅黑" panose="020B0503020204020204" charset="-122"/>
                <a:sym typeface="+mn-ea"/>
              </a:rPr>
              <a:t>  </a:t>
            </a:r>
            <a:endParaRPr lang="en-US" altLang="zh-CN" sz="2400" dirty="0">
              <a:latin typeface="微软雅黑" panose="020B0503020204020204" charset="-122"/>
              <a:ea typeface="微软雅黑" panose="020B0503020204020204" charset="-122"/>
              <a:sym typeface="+mn-ea"/>
            </a:endParaRPr>
          </a:p>
          <a:p>
            <a:pPr indent="-457200" algn="just" fontAlgn="auto">
              <a:lnSpc>
                <a:spcPct val="150000"/>
              </a:lnSpc>
              <a:spcBef>
                <a:spcPts val="0"/>
              </a:spcBef>
              <a:spcAft>
                <a:spcPts val="0"/>
              </a:spcAft>
              <a:buFont typeface="Wingdings" panose="05000000000000000000" charset="0"/>
              <a:buChar char="ü"/>
            </a:pPr>
            <a:r>
              <a:rPr lang="zh-CN" sz="2400">
                <a:latin typeface="微软雅黑" panose="020B0503020204020204" charset="-122"/>
                <a:ea typeface="微软雅黑" panose="020B0503020204020204" charset="-122"/>
                <a:sym typeface="+mn-ea"/>
              </a:rPr>
              <a:t>信托投资公司</a:t>
            </a:r>
            <a:endParaRPr lang="zh-CN" sz="2400">
              <a:latin typeface="微软雅黑" panose="020B0503020204020204" charset="-122"/>
              <a:ea typeface="微软雅黑" panose="020B0503020204020204" charset="-122"/>
              <a:sym typeface="+mn-ea"/>
            </a:endParaRPr>
          </a:p>
          <a:p>
            <a:pPr indent="-457200" algn="just" fontAlgn="auto">
              <a:lnSpc>
                <a:spcPct val="150000"/>
              </a:lnSpc>
              <a:spcBef>
                <a:spcPts val="0"/>
              </a:spcBef>
              <a:spcAft>
                <a:spcPts val="0"/>
              </a:spcAft>
              <a:buFont typeface="Wingdings" panose="05000000000000000000" charset="0"/>
              <a:buChar char="ü"/>
            </a:pPr>
            <a:r>
              <a:rPr lang="zh-CN" sz="2400">
                <a:latin typeface="微软雅黑" panose="020B0503020204020204" charset="-122"/>
                <a:ea typeface="微软雅黑" panose="020B0503020204020204" charset="-122"/>
                <a:sym typeface="+mn-ea"/>
              </a:rPr>
              <a:t>保险公司</a:t>
            </a:r>
            <a:endParaRPr lang="zh-CN" sz="2400">
              <a:latin typeface="微软雅黑" panose="020B0503020204020204" charset="-122"/>
              <a:ea typeface="微软雅黑" panose="020B0503020204020204" charset="-122"/>
              <a:sym typeface="+mn-ea"/>
            </a:endParaRPr>
          </a:p>
          <a:p>
            <a:pPr indent="-457200" algn="just" fontAlgn="auto">
              <a:lnSpc>
                <a:spcPct val="150000"/>
              </a:lnSpc>
              <a:spcBef>
                <a:spcPts val="0"/>
              </a:spcBef>
              <a:spcAft>
                <a:spcPts val="0"/>
              </a:spcAft>
              <a:buFont typeface="Wingdings" panose="05000000000000000000" charset="0"/>
              <a:buChar char="ü"/>
            </a:pPr>
            <a:r>
              <a:rPr lang="zh-CN" sz="2400">
                <a:latin typeface="微软雅黑" panose="020B0503020204020204" charset="-122"/>
                <a:ea typeface="微软雅黑" panose="020B0503020204020204" charset="-122"/>
                <a:sym typeface="+mn-ea"/>
              </a:rPr>
              <a:t>证券公司</a:t>
            </a:r>
            <a:endParaRPr lang="zh-CN" sz="2400">
              <a:latin typeface="微软雅黑" panose="020B0503020204020204" charset="-122"/>
              <a:ea typeface="微软雅黑" panose="020B0503020204020204" charset="-122"/>
              <a:sym typeface="+mn-ea"/>
            </a:endParaRPr>
          </a:p>
          <a:p>
            <a:pPr indent="-457200" algn="just" fontAlgn="auto">
              <a:lnSpc>
                <a:spcPct val="150000"/>
              </a:lnSpc>
              <a:spcBef>
                <a:spcPts val="0"/>
              </a:spcBef>
              <a:spcAft>
                <a:spcPts val="0"/>
              </a:spcAft>
              <a:buFont typeface="Wingdings" panose="05000000000000000000" charset="0"/>
              <a:buChar char="ü"/>
            </a:pPr>
            <a:r>
              <a:rPr lang="zh-CN" sz="2400">
                <a:latin typeface="微软雅黑" panose="020B0503020204020204" charset="-122"/>
                <a:ea typeface="微软雅黑" panose="020B0503020204020204" charset="-122"/>
                <a:sym typeface="+mn-ea"/>
              </a:rPr>
              <a:t>投资基金</a:t>
            </a:r>
            <a:endParaRPr lang="zh-CN" sz="2400">
              <a:latin typeface="微软雅黑" panose="020B0503020204020204" charset="-122"/>
              <a:ea typeface="微软雅黑" panose="020B0503020204020204" charset="-122"/>
              <a:sym typeface="+mn-ea"/>
            </a:endParaRPr>
          </a:p>
          <a:p>
            <a:pPr indent="-457200" algn="just" fontAlgn="auto">
              <a:lnSpc>
                <a:spcPct val="150000"/>
              </a:lnSpc>
              <a:spcBef>
                <a:spcPts val="0"/>
              </a:spcBef>
              <a:spcAft>
                <a:spcPts val="0"/>
              </a:spcAft>
              <a:buFont typeface="Wingdings" panose="05000000000000000000" charset="0"/>
              <a:buChar char="ü"/>
            </a:pPr>
            <a:r>
              <a:rPr lang="zh-CN" sz="2400">
                <a:latin typeface="微软雅黑" panose="020B0503020204020204" charset="-122"/>
                <a:ea typeface="微软雅黑" panose="020B0503020204020204" charset="-122"/>
                <a:sym typeface="+mn-ea"/>
              </a:rPr>
              <a:t>信用合作社</a:t>
            </a:r>
            <a:endParaRPr lang="zh-CN" altLang="en-US" sz="2400" dirty="0">
              <a:latin typeface="微软雅黑" panose="020B0503020204020204" charset="-122"/>
              <a:ea typeface="微软雅黑" panose="020B0503020204020204" charset="-122"/>
              <a:sym typeface="+mn-ea"/>
            </a:endParaRPr>
          </a:p>
        </p:txBody>
      </p:sp>
      <p:sp>
        <p:nvSpPr>
          <p:cNvPr id="16" name="文本框 15"/>
          <p:cNvSpPr txBox="1"/>
          <p:nvPr/>
        </p:nvSpPr>
        <p:spPr>
          <a:xfrm>
            <a:off x="4043045" y="2044065"/>
            <a:ext cx="3099435" cy="5077460"/>
          </a:xfrm>
          <a:prstGeom prst="rect">
            <a:avLst/>
          </a:prstGeom>
          <a:noFill/>
        </p:spPr>
        <p:txBody>
          <a:bodyPr wrap="square" rtlCol="0">
            <a:spAutoFit/>
          </a:bodyPr>
          <a:p>
            <a:pPr indent="-457200" algn="just" fontAlgn="auto">
              <a:lnSpc>
                <a:spcPct val="150000"/>
              </a:lnSpc>
              <a:spcBef>
                <a:spcPts val="0"/>
              </a:spcBef>
              <a:spcAft>
                <a:spcPts val="0"/>
              </a:spcAft>
              <a:buFont typeface="Wingdings" panose="05000000000000000000" charset="0"/>
              <a:buChar char="ü"/>
            </a:pPr>
            <a:r>
              <a:rPr lang="zh-CN" sz="2400">
                <a:latin typeface="微软雅黑" panose="020B0503020204020204" charset="-122"/>
                <a:ea typeface="微软雅黑" panose="020B0503020204020204" charset="-122"/>
                <a:sym typeface="+mn-ea"/>
              </a:rPr>
              <a:t>财务公司</a:t>
            </a:r>
            <a:r>
              <a:rPr lang="en-US" altLang="zh-CN" sz="2400" dirty="0">
                <a:latin typeface="微软雅黑" panose="020B0503020204020204" charset="-122"/>
                <a:ea typeface="微软雅黑" panose="020B0503020204020204" charset="-122"/>
                <a:sym typeface="+mn-ea"/>
              </a:rPr>
              <a:t> </a:t>
            </a:r>
            <a:endParaRPr lang="en-US" altLang="zh-CN" sz="2400" dirty="0">
              <a:latin typeface="微软雅黑" panose="020B0503020204020204" charset="-122"/>
              <a:ea typeface="微软雅黑" panose="020B0503020204020204" charset="-122"/>
              <a:sym typeface="+mn-ea"/>
            </a:endParaRPr>
          </a:p>
          <a:p>
            <a:pPr indent="-457200" algn="just" fontAlgn="auto">
              <a:lnSpc>
                <a:spcPct val="150000"/>
              </a:lnSpc>
              <a:spcBef>
                <a:spcPts val="0"/>
              </a:spcBef>
              <a:spcAft>
                <a:spcPts val="0"/>
              </a:spcAft>
              <a:buFont typeface="Wingdings" panose="05000000000000000000" charset="0"/>
              <a:buChar char="ü"/>
            </a:pPr>
            <a:r>
              <a:rPr lang="zh-CN" sz="2400">
                <a:latin typeface="微软雅黑" panose="020B0503020204020204" charset="-122"/>
                <a:ea typeface="微软雅黑" panose="020B0503020204020204" charset="-122"/>
                <a:sym typeface="+mn-ea"/>
              </a:rPr>
              <a:t>金融资产管理公司</a:t>
            </a:r>
            <a:endParaRPr lang="zh-CN" sz="2400">
              <a:latin typeface="微软雅黑" panose="020B0503020204020204" charset="-122"/>
              <a:ea typeface="微软雅黑" panose="020B0503020204020204" charset="-122"/>
              <a:sym typeface="+mn-ea"/>
            </a:endParaRPr>
          </a:p>
          <a:p>
            <a:pPr indent="-457200" algn="just" fontAlgn="auto">
              <a:lnSpc>
                <a:spcPct val="150000"/>
              </a:lnSpc>
              <a:spcBef>
                <a:spcPts val="0"/>
              </a:spcBef>
              <a:spcAft>
                <a:spcPts val="0"/>
              </a:spcAft>
              <a:buFont typeface="Wingdings" panose="05000000000000000000" charset="0"/>
              <a:buChar char="ü"/>
            </a:pPr>
            <a:r>
              <a:rPr lang="zh-CN" sz="2400">
                <a:latin typeface="微软雅黑" panose="020B0503020204020204" charset="-122"/>
                <a:ea typeface="微软雅黑" panose="020B0503020204020204" charset="-122"/>
                <a:sym typeface="+mn-ea"/>
              </a:rPr>
              <a:t>邮政储蓄机构</a:t>
            </a:r>
            <a:endParaRPr lang="zh-CN" sz="2400">
              <a:latin typeface="微软雅黑" panose="020B0503020204020204" charset="-122"/>
              <a:ea typeface="微软雅黑" panose="020B0503020204020204" charset="-122"/>
              <a:sym typeface="+mn-ea"/>
            </a:endParaRPr>
          </a:p>
          <a:p>
            <a:pPr indent="-457200" algn="just" fontAlgn="auto">
              <a:lnSpc>
                <a:spcPct val="150000"/>
              </a:lnSpc>
              <a:spcBef>
                <a:spcPts val="0"/>
              </a:spcBef>
              <a:spcAft>
                <a:spcPts val="0"/>
              </a:spcAft>
              <a:buFont typeface="Wingdings" panose="05000000000000000000" charset="0"/>
              <a:buChar char="ü"/>
            </a:pPr>
            <a:r>
              <a:rPr lang="zh-CN" sz="2400">
                <a:latin typeface="微软雅黑" panose="020B0503020204020204" charset="-122"/>
                <a:ea typeface="微软雅黑" panose="020B0503020204020204" charset="-122"/>
                <a:sym typeface="+mn-ea"/>
              </a:rPr>
              <a:t>金融租赁公司</a:t>
            </a:r>
            <a:endParaRPr lang="zh-CN" sz="2400">
              <a:latin typeface="微软雅黑" panose="020B0503020204020204" charset="-122"/>
              <a:ea typeface="微软雅黑" panose="020B0503020204020204" charset="-122"/>
              <a:sym typeface="+mn-ea"/>
            </a:endParaRPr>
          </a:p>
          <a:p>
            <a:pPr indent="-457200" algn="just" fontAlgn="auto">
              <a:lnSpc>
                <a:spcPct val="150000"/>
              </a:lnSpc>
              <a:spcBef>
                <a:spcPts val="0"/>
              </a:spcBef>
              <a:spcAft>
                <a:spcPts val="0"/>
              </a:spcAft>
              <a:buFont typeface="Wingdings" panose="05000000000000000000" charset="0"/>
              <a:buChar char="ü"/>
            </a:pPr>
            <a:r>
              <a:rPr lang="zh-CN" sz="2400">
                <a:latin typeface="微软雅黑" panose="020B0503020204020204" charset="-122"/>
                <a:ea typeface="微软雅黑" panose="020B0503020204020204" charset="-122"/>
                <a:sym typeface="+mn-ea"/>
              </a:rPr>
              <a:t>证券、金银、外汇</a:t>
            </a:r>
            <a:endParaRPr lang="zh-CN" sz="2400">
              <a:latin typeface="微软雅黑" panose="020B0503020204020204" charset="-122"/>
              <a:ea typeface="微软雅黑" panose="020B0503020204020204" charset="-122"/>
              <a:sym typeface="+mn-ea"/>
            </a:endParaRPr>
          </a:p>
          <a:p>
            <a:pPr indent="-457200" algn="just" fontAlgn="auto">
              <a:lnSpc>
                <a:spcPct val="150000"/>
              </a:lnSpc>
              <a:spcBef>
                <a:spcPts val="0"/>
              </a:spcBef>
              <a:spcAft>
                <a:spcPts val="0"/>
              </a:spcAft>
              <a:buFont typeface="Wingdings" panose="05000000000000000000" charset="0"/>
              <a:buChar char="ü"/>
            </a:pPr>
            <a:r>
              <a:rPr lang="zh-CN" sz="2400">
                <a:latin typeface="微软雅黑" panose="020B0503020204020204" charset="-122"/>
                <a:ea typeface="微软雅黑" panose="020B0503020204020204" charset="-122"/>
                <a:sym typeface="+mn-ea"/>
              </a:rPr>
              <a:t>交易所</a:t>
            </a:r>
            <a:endParaRPr lang="zh-CN" sz="2400">
              <a:latin typeface="微软雅黑" panose="020B0503020204020204" charset="-122"/>
              <a:ea typeface="微软雅黑" panose="020B0503020204020204" charset="-122"/>
              <a:sym typeface="+mn-ea"/>
            </a:endParaRPr>
          </a:p>
          <a:p>
            <a:pPr indent="0" algn="just" fontAlgn="auto">
              <a:lnSpc>
                <a:spcPct val="150000"/>
              </a:lnSpc>
              <a:spcBef>
                <a:spcPts val="0"/>
              </a:spcBef>
              <a:spcAft>
                <a:spcPts val="0"/>
              </a:spcAft>
              <a:buFont typeface="Wingdings" panose="05000000000000000000" charset="0"/>
              <a:buNone/>
            </a:pPr>
            <a:endParaRPr lang="zh-CN" sz="2400">
              <a:latin typeface="微软雅黑" panose="020B0503020204020204" charset="-122"/>
              <a:ea typeface="微软雅黑" panose="020B0503020204020204" charset="-122"/>
              <a:sym typeface="+mn-ea"/>
            </a:endParaRPr>
          </a:p>
          <a:p>
            <a:pPr indent="0" algn="just" fontAlgn="auto">
              <a:lnSpc>
                <a:spcPct val="150000"/>
              </a:lnSpc>
              <a:spcBef>
                <a:spcPts val="0"/>
              </a:spcBef>
              <a:spcAft>
                <a:spcPts val="0"/>
              </a:spcAft>
              <a:buFont typeface="Wingdings" panose="05000000000000000000" charset="0"/>
              <a:buNone/>
            </a:pPr>
            <a:r>
              <a:rPr lang="en-US" altLang="zh-CN" sz="2400">
                <a:latin typeface="微软雅黑" panose="020B0503020204020204" charset="-122"/>
                <a:ea typeface="微软雅黑" panose="020B0503020204020204" charset="-122"/>
                <a:sym typeface="+mn-ea"/>
              </a:rPr>
              <a:t>     </a:t>
            </a:r>
            <a:endParaRPr lang="zh-CN" sz="2400">
              <a:latin typeface="微软雅黑" panose="020B0503020204020204" charset="-122"/>
              <a:ea typeface="微软雅黑" panose="020B0503020204020204" charset="-122"/>
              <a:sym typeface="+mn-ea"/>
            </a:endParaRPr>
          </a:p>
          <a:p>
            <a:pPr indent="-457200" algn="just" fontAlgn="auto">
              <a:lnSpc>
                <a:spcPct val="150000"/>
              </a:lnSpc>
              <a:spcBef>
                <a:spcPts val="0"/>
              </a:spcBef>
              <a:spcAft>
                <a:spcPts val="0"/>
              </a:spcAft>
              <a:buFont typeface="Wingdings" panose="05000000000000000000" charset="0"/>
              <a:buChar char="ü"/>
            </a:pPr>
            <a:endParaRPr lang="zh-CN" altLang="en-US" sz="2400" dirty="0">
              <a:latin typeface="微软雅黑" panose="020B0503020204020204" charset="-122"/>
              <a:ea typeface="微软雅黑" panose="020B0503020204020204" charset="-122"/>
              <a:sym typeface="+mn-ea"/>
            </a:endParaRPr>
          </a:p>
        </p:txBody>
      </p:sp>
      <p:pic>
        <p:nvPicPr>
          <p:cNvPr id="17" name="图片 16"/>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a:stretch>
            <a:fillRect/>
          </a:stretch>
        </p:blipFill>
        <p:spPr>
          <a:xfrm flipH="1">
            <a:off x="7659804" y="1456235"/>
            <a:ext cx="3192376" cy="4255241"/>
          </a:xfrm>
          <a:prstGeom prst="roundRect">
            <a:avLst>
              <a:gd name="adj" fmla="val 0"/>
            </a:avLst>
          </a:prstGeom>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ppt_y</p:attrName>
                                        </p:attrNameLst>
                                      </p:cBhvr>
                                      <p:tavLst>
                                        <p:tav tm="0">
                                          <p:val>
                                            <p:strVal val="#ppt_y+#ppt_h*1.125000"/>
                                          </p:val>
                                        </p:tav>
                                        <p:tav tm="100000">
                                          <p:val>
                                            <p:strVal val="#ppt_y"/>
                                          </p:val>
                                        </p:tav>
                                      </p:tavLst>
                                    </p:anim>
                                    <p:animEffect transition="in" filter="wipe(up)">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a:off x="101600" y="77597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612236" y="272285"/>
            <a:ext cx="42411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1.3</a:t>
            </a:r>
            <a:r>
              <a:rPr lang="zh-CN" altLang="en-US" sz="2800" dirty="0">
                <a:solidFill>
                  <a:srgbClr val="FF9618"/>
                </a:solidFill>
                <a:latin typeface="微软雅黑" panose="020B0503020204020204" charset="-122"/>
                <a:ea typeface="微软雅黑" panose="020B0503020204020204" charset="-122"/>
                <a:sym typeface="+mn-ea"/>
              </a:rPr>
              <a:t>国内金融行业发展</a:t>
            </a:r>
            <a:r>
              <a:rPr lang="zh-CN" altLang="en-US" sz="2800" dirty="0">
                <a:solidFill>
                  <a:srgbClr val="FF9618"/>
                </a:solidFill>
                <a:latin typeface="微软雅黑" panose="020B0503020204020204" charset="-122"/>
                <a:ea typeface="微软雅黑" panose="020B0503020204020204" charset="-122"/>
                <a:sym typeface="+mn-ea"/>
              </a:rPr>
              <a:t>历程</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2" name="箭头1"/>
          <p:cNvSpPr>
            <a:spLocks noChangeArrowheads="1"/>
          </p:cNvSpPr>
          <p:nvPr/>
        </p:nvSpPr>
        <p:spPr bwMode="auto">
          <a:xfrm>
            <a:off x="2135749" y="1810106"/>
            <a:ext cx="1092052" cy="1763183"/>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6A6A6"/>
          </a:solidFill>
          <a:ln w="9525">
            <a:noFill/>
            <a:round/>
          </a:ln>
        </p:spPr>
        <p:txBody>
          <a:bodyPr wrap="none" lIns="82815" tIns="41405" rIns="82815" bIns="41405" anchor="ctr"/>
          <a:p>
            <a:pPr defTabSz="1219200"/>
            <a:endParaRPr lang="zh-CN" altLang="en-US" sz="1200" dirty="0">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 name="箭头2"/>
          <p:cNvSpPr>
            <a:spLocks noChangeArrowheads="1"/>
          </p:cNvSpPr>
          <p:nvPr/>
        </p:nvSpPr>
        <p:spPr bwMode="auto">
          <a:xfrm rot="-5400000">
            <a:off x="2422920" y="3125279"/>
            <a:ext cx="325967" cy="1299457"/>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A6A6A6"/>
          </a:solidFill>
          <a:ln w="9525">
            <a:noFill/>
            <a:round/>
          </a:ln>
        </p:spPr>
        <p:txBody>
          <a:bodyPr wrap="none" lIns="82815" tIns="41405" rIns="82815" bIns="41405" anchor="ctr"/>
          <a:p>
            <a:pPr defTabSz="1219200"/>
            <a:endParaRPr lang="zh-CN" altLang="en-US" sz="1200" dirty="0">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 name="箭头3"/>
          <p:cNvSpPr>
            <a:spLocks noChangeArrowheads="1"/>
          </p:cNvSpPr>
          <p:nvPr/>
        </p:nvSpPr>
        <p:spPr bwMode="auto">
          <a:xfrm flipV="1">
            <a:off x="2124953" y="4127010"/>
            <a:ext cx="1092052" cy="1521884"/>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6A6A6"/>
          </a:solidFill>
          <a:ln w="9525">
            <a:noFill/>
            <a:round/>
          </a:ln>
        </p:spPr>
        <p:txBody>
          <a:bodyPr wrap="none" lIns="82815" tIns="41405" rIns="82815" bIns="41405" anchor="ctr"/>
          <a:p>
            <a:pPr defTabSz="1219200"/>
            <a:endParaRPr lang="zh-CN" altLang="en-US" sz="1200" dirty="0">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标题3"/>
          <p:cNvSpPr>
            <a:spLocks noChangeArrowheads="1"/>
          </p:cNvSpPr>
          <p:nvPr/>
        </p:nvSpPr>
        <p:spPr bwMode="auto">
          <a:xfrm>
            <a:off x="3235325" y="4726305"/>
            <a:ext cx="1443990" cy="1387475"/>
          </a:xfrm>
          <a:prstGeom prst="roundRect">
            <a:avLst>
              <a:gd name="adj" fmla="val 11921"/>
            </a:avLst>
          </a:prstGeom>
          <a:solidFill>
            <a:schemeClr val="accent2"/>
          </a:solidFill>
          <a:ln w="25400">
            <a:noFill/>
            <a:round/>
          </a:ln>
        </p:spPr>
        <p:txBody>
          <a:bodyPr lIns="82815" tIns="41405" rIns="82815" bIns="41405" anchor="ctr"/>
          <a:p>
            <a:pPr algn="ctr" defTabSz="1219200">
              <a:lnSpc>
                <a:spcPct val="120000"/>
              </a:lnSpc>
            </a:pPr>
            <a:r>
              <a:rPr lang="zh-CN" altLang="en-US" sz="1400" b="1" dirty="0">
                <a:solidFill>
                  <a:srgbClr val="F2F2F2"/>
                </a:solidFill>
                <a:latin typeface="微软雅黑" panose="020B0503020204020204" charset="-122"/>
                <a:ea typeface="微软雅黑" panose="020B0503020204020204" charset="-122"/>
                <a:cs typeface="微软雅黑" panose="020B0503020204020204" charset="-122"/>
                <a:sym typeface="字魂59号-创粗黑" panose="00000500000000000000" pitchFamily="2" charset="-122"/>
              </a:rPr>
              <a:t>2012</a:t>
            </a:r>
            <a:r>
              <a:rPr lang="en-US" altLang="zh-CN" sz="1400" b="1" dirty="0">
                <a:solidFill>
                  <a:srgbClr val="F2F2F2"/>
                </a:solidFill>
                <a:latin typeface="微软雅黑" panose="020B0503020204020204" charset="-122"/>
                <a:ea typeface="微软雅黑" panose="020B0503020204020204" charset="-122"/>
                <a:cs typeface="微软雅黑" panose="020B0503020204020204" charset="-122"/>
                <a:sym typeface="字魂59号-创粗黑" panose="00000500000000000000" pitchFamily="2" charset="-122"/>
              </a:rPr>
              <a:t>-</a:t>
            </a:r>
            <a:r>
              <a:rPr lang="zh-CN" altLang="en-US" sz="1400" b="1" dirty="0">
                <a:solidFill>
                  <a:srgbClr val="F2F2F2"/>
                </a:solidFill>
                <a:latin typeface="微软雅黑" panose="020B0503020204020204" charset="-122"/>
                <a:ea typeface="微软雅黑" panose="020B0503020204020204" charset="-122"/>
                <a:cs typeface="微软雅黑" panose="020B0503020204020204" charset="-122"/>
                <a:sym typeface="字魂59号-创粗黑" panose="00000500000000000000" pitchFamily="2" charset="-122"/>
              </a:rPr>
              <a:t>至今</a:t>
            </a:r>
            <a:endParaRPr lang="zh-CN" altLang="en-US" sz="1400" b="1" dirty="0">
              <a:solidFill>
                <a:srgbClr val="F2F2F2"/>
              </a:solidFill>
              <a:latin typeface="微软雅黑" panose="020B0503020204020204" charset="-122"/>
              <a:ea typeface="微软雅黑" panose="020B0503020204020204" charset="-122"/>
              <a:cs typeface="微软雅黑" panose="020B0503020204020204" charset="-122"/>
              <a:sym typeface="字魂59号-创粗黑" panose="00000500000000000000" pitchFamily="2" charset="-122"/>
            </a:endParaRPr>
          </a:p>
        </p:txBody>
      </p:sp>
      <p:sp>
        <p:nvSpPr>
          <p:cNvPr id="6" name="文本1"/>
          <p:cNvSpPr>
            <a:spLocks noChangeArrowheads="1"/>
          </p:cNvSpPr>
          <p:nvPr/>
        </p:nvSpPr>
        <p:spPr bwMode="auto">
          <a:xfrm>
            <a:off x="4770120" y="1290320"/>
            <a:ext cx="4759325" cy="1558290"/>
          </a:xfrm>
          <a:prstGeom prst="roundRect">
            <a:avLst>
              <a:gd name="adj" fmla="val 11505"/>
            </a:avLst>
          </a:prstGeom>
          <a:noFill/>
          <a:ln w="15875">
            <a:solidFill>
              <a:schemeClr val="bg1">
                <a:lumMod val="75000"/>
              </a:schemeClr>
            </a:solidFill>
            <a:round/>
          </a:ln>
        </p:spPr>
        <p:txBody>
          <a:bodyPr lIns="82815" tIns="41405" rIns="82815" bIns="41405" anchor="ctr"/>
          <a:p>
            <a:pPr>
              <a:lnSpc>
                <a:spcPct val="150000"/>
              </a:lnSpc>
            </a:pPr>
            <a:r>
              <a:rPr lang="zh-CN" altLang="en-US" b="1" dirty="0">
                <a:solidFill>
                  <a:schemeClr val="tx1"/>
                </a:solidFill>
                <a:latin typeface="微软雅黑" panose="020B0503020204020204" charset="-122"/>
                <a:ea typeface="微软雅黑" panose="020B0503020204020204" charset="-122"/>
                <a:cs typeface="+mn-ea"/>
                <a:sym typeface="字魂59号-创粗黑" panose="00000500000000000000" pitchFamily="2" charset="-122"/>
              </a:rPr>
              <a:t>改革开放前期，金融体系初步形成</a:t>
            </a:r>
            <a:endParaRPr lang="zh-CN" altLang="en-US" b="1" dirty="0">
              <a:solidFill>
                <a:schemeClr val="tx1"/>
              </a:solidFill>
              <a:latin typeface="微软雅黑" panose="020B0503020204020204" charset="-122"/>
              <a:ea typeface="微软雅黑" panose="020B0503020204020204" charset="-122"/>
              <a:cs typeface="+mn-ea"/>
              <a:sym typeface="字魂59号-创粗黑" panose="00000500000000000000" pitchFamily="2" charset="-122"/>
            </a:endParaRPr>
          </a:p>
          <a:p>
            <a:pPr fontAlgn="auto">
              <a:lnSpc>
                <a:spcPct val="150000"/>
              </a:lnSpc>
            </a:pPr>
            <a:r>
              <a:rPr lang="zh-CN" altLang="en-US" sz="1600" dirty="0">
                <a:latin typeface="微软雅黑" panose="020B0503020204020204" charset="-122"/>
                <a:ea typeface="微软雅黑" panose="020B0503020204020204" charset="-122"/>
                <a:cs typeface="+mn-ea"/>
                <a:sym typeface="字魂59号-创粗黑" panose="00000500000000000000" pitchFamily="2" charset="-122"/>
              </a:rPr>
              <a:t>✓各类专业金融机构恢复建立</a:t>
            </a:r>
            <a:endParaRPr lang="zh-CN" altLang="en-US" sz="1600" dirty="0">
              <a:latin typeface="微软雅黑" panose="020B0503020204020204" charset="-122"/>
              <a:ea typeface="微软雅黑" panose="020B0503020204020204" charset="-122"/>
              <a:cs typeface="+mn-ea"/>
              <a:sym typeface="字魂59号-创粗黑" panose="00000500000000000000" pitchFamily="2" charset="-122"/>
            </a:endParaRPr>
          </a:p>
          <a:p>
            <a:pPr fontAlgn="auto">
              <a:lnSpc>
                <a:spcPct val="150000"/>
              </a:lnSpc>
            </a:pPr>
            <a:r>
              <a:rPr lang="zh-CN" altLang="en-US" sz="1600" dirty="0">
                <a:latin typeface="微软雅黑" panose="020B0503020204020204" charset="-122"/>
                <a:ea typeface="微软雅黑" panose="020B0503020204020204" charset="-122"/>
                <a:cs typeface="+mn-ea"/>
                <a:sym typeface="字魂59号-创粗黑" panose="00000500000000000000" pitchFamily="2" charset="-122"/>
              </a:rPr>
              <a:t>✓</a:t>
            </a:r>
            <a:r>
              <a:rPr lang="zh-CN" altLang="en-US" sz="1600" dirty="0">
                <a:latin typeface="微软雅黑" panose="020B0503020204020204" charset="-122"/>
                <a:ea typeface="微软雅黑" panose="020B0503020204020204" charset="-122"/>
                <a:cs typeface="+mn-ea"/>
                <a:sym typeface="字魂59号-创粗黑" panose="00000500000000000000" pitchFamily="2" charset="-122"/>
              </a:rPr>
              <a:t>金融市场初步形成</a:t>
            </a:r>
            <a:endParaRPr lang="zh-CN" altLang="en-US" sz="1600" dirty="0">
              <a:latin typeface="微软雅黑" panose="020B0503020204020204" charset="-122"/>
              <a:ea typeface="微软雅黑" panose="020B0503020204020204" charset="-122"/>
              <a:cs typeface="+mn-ea"/>
              <a:sym typeface="字魂59号-创粗黑" panose="00000500000000000000" pitchFamily="2" charset="-122"/>
            </a:endParaRPr>
          </a:p>
          <a:p>
            <a:pPr fontAlgn="auto">
              <a:lnSpc>
                <a:spcPct val="150000"/>
              </a:lnSpc>
            </a:pPr>
            <a:r>
              <a:rPr lang="zh-CN" altLang="en-US" sz="1600" dirty="0">
                <a:latin typeface="微软雅黑" panose="020B0503020204020204" charset="-122"/>
                <a:ea typeface="微软雅黑" panose="020B0503020204020204" charset="-122"/>
                <a:cs typeface="+mn-ea"/>
                <a:sym typeface="字魂59号-创粗黑" panose="00000500000000000000" pitchFamily="2" charset="-122"/>
              </a:rPr>
              <a:t>✓</a:t>
            </a:r>
            <a:r>
              <a:rPr lang="zh-CN" altLang="en-US" sz="1600" dirty="0">
                <a:latin typeface="微软雅黑" panose="020B0503020204020204" charset="-122"/>
                <a:ea typeface="微软雅黑" panose="020B0503020204020204" charset="-122"/>
                <a:cs typeface="+mn-ea"/>
                <a:sym typeface="字魂59号-创粗黑" panose="00000500000000000000" pitchFamily="2" charset="-122"/>
              </a:rPr>
              <a:t>金融监管体系得到重建</a:t>
            </a:r>
            <a:endParaRPr lang="zh-CN" altLang="en-US" sz="1600" dirty="0">
              <a:latin typeface="微软雅黑" panose="020B0503020204020204" charset="-122"/>
              <a:ea typeface="微软雅黑" panose="020B0503020204020204" charset="-122"/>
              <a:cs typeface="+mn-ea"/>
              <a:sym typeface="字魂59号-创粗黑" panose="00000500000000000000" pitchFamily="2" charset="-122"/>
            </a:endParaRPr>
          </a:p>
        </p:txBody>
      </p:sp>
      <p:sp>
        <p:nvSpPr>
          <p:cNvPr id="12" name="文本2"/>
          <p:cNvSpPr>
            <a:spLocks noChangeArrowheads="1"/>
          </p:cNvSpPr>
          <p:nvPr/>
        </p:nvSpPr>
        <p:spPr bwMode="auto">
          <a:xfrm>
            <a:off x="4770120" y="3019425"/>
            <a:ext cx="4723765" cy="1510665"/>
          </a:xfrm>
          <a:prstGeom prst="roundRect">
            <a:avLst>
              <a:gd name="adj" fmla="val 11505"/>
            </a:avLst>
          </a:prstGeom>
          <a:noFill/>
          <a:ln w="15875">
            <a:solidFill>
              <a:schemeClr val="bg1">
                <a:lumMod val="75000"/>
              </a:schemeClr>
            </a:solidFill>
            <a:round/>
          </a:ln>
        </p:spPr>
        <p:txBody>
          <a:bodyPr lIns="82815" tIns="41405" rIns="82815" bIns="41405" anchor="ctr"/>
          <a:p>
            <a:pPr>
              <a:lnSpc>
                <a:spcPct val="150000"/>
              </a:lnSpc>
            </a:pPr>
            <a:r>
              <a:rPr lang="zh-CN" altLang="en-US" b="1" dirty="0">
                <a:latin typeface="微软雅黑" panose="020B0503020204020204" charset="-122"/>
                <a:ea typeface="微软雅黑" panose="020B0503020204020204" charset="-122"/>
                <a:cs typeface="+mn-ea"/>
                <a:sym typeface="字魂59号-创粗黑" panose="00000500000000000000" pitchFamily="2" charset="-122"/>
              </a:rPr>
              <a:t>市场经济建设时期，金融改革全面推进</a:t>
            </a:r>
            <a:endParaRPr lang="zh-CN" altLang="en-US" b="1" dirty="0">
              <a:latin typeface="微软雅黑" panose="020B0503020204020204" charset="-122"/>
              <a:ea typeface="微软雅黑" panose="020B0503020204020204" charset="-122"/>
              <a:cs typeface="+mn-ea"/>
              <a:sym typeface="字魂59号-创粗黑" panose="00000500000000000000" pitchFamily="2" charset="-122"/>
            </a:endParaRPr>
          </a:p>
          <a:p>
            <a:pPr>
              <a:lnSpc>
                <a:spcPct val="150000"/>
              </a:lnSpc>
            </a:pPr>
            <a:r>
              <a:rPr lang="zh-CN" altLang="en-US" sz="1600" dirty="0">
                <a:latin typeface="微软雅黑" panose="020B0503020204020204" charset="-122"/>
                <a:ea typeface="微软雅黑" panose="020B0503020204020204" charset="-122"/>
                <a:cs typeface="+mn-ea"/>
                <a:sym typeface="字魂59号-创粗黑" panose="00000500000000000000" pitchFamily="2" charset="-122"/>
              </a:rPr>
              <a:t>✓推进商业银行改革</a:t>
            </a:r>
            <a:endParaRPr lang="zh-CN" altLang="en-US" sz="1600" dirty="0">
              <a:latin typeface="微软雅黑" panose="020B0503020204020204" charset="-122"/>
              <a:ea typeface="微软雅黑" panose="020B0503020204020204" charset="-122"/>
              <a:cs typeface="+mn-ea"/>
              <a:sym typeface="字魂59号-创粗黑" panose="00000500000000000000" pitchFamily="2" charset="-122"/>
            </a:endParaRPr>
          </a:p>
          <a:p>
            <a:pPr>
              <a:lnSpc>
                <a:spcPct val="150000"/>
              </a:lnSpc>
            </a:pPr>
            <a:r>
              <a:rPr lang="zh-CN" altLang="en-US" sz="1600" dirty="0">
                <a:latin typeface="微软雅黑" panose="020B0503020204020204" charset="-122"/>
                <a:ea typeface="微软雅黑" panose="020B0503020204020204" charset="-122"/>
                <a:cs typeface="+mn-ea"/>
                <a:sym typeface="字魂59号-创粗黑" panose="00000500000000000000" pitchFamily="2" charset="-122"/>
              </a:rPr>
              <a:t>✓建设多层次资本市场体系</a:t>
            </a:r>
            <a:endParaRPr lang="zh-CN" altLang="en-US" sz="1600" dirty="0">
              <a:latin typeface="微软雅黑" panose="020B0503020204020204" charset="-122"/>
              <a:ea typeface="微软雅黑" panose="020B0503020204020204" charset="-122"/>
              <a:cs typeface="+mn-ea"/>
              <a:sym typeface="字魂59号-创粗黑" panose="00000500000000000000" pitchFamily="2" charset="-122"/>
            </a:endParaRPr>
          </a:p>
          <a:p>
            <a:pPr>
              <a:lnSpc>
                <a:spcPct val="150000"/>
              </a:lnSpc>
            </a:pPr>
            <a:r>
              <a:rPr lang="zh-CN" altLang="en-US" sz="1600" dirty="0">
                <a:latin typeface="微软雅黑" panose="020B0503020204020204" charset="-122"/>
                <a:ea typeface="微软雅黑" panose="020B0503020204020204" charset="-122"/>
                <a:cs typeface="+mn-ea"/>
                <a:sym typeface="字魂59号-创粗黑" panose="00000500000000000000" pitchFamily="2" charset="-122"/>
              </a:rPr>
              <a:t>✓形成分业监管体系</a:t>
            </a:r>
            <a:endParaRPr lang="zh-CN" altLang="en-US" sz="1600" dirty="0">
              <a:latin typeface="微软雅黑" panose="020B0503020204020204" charset="-122"/>
              <a:ea typeface="微软雅黑" panose="020B0503020204020204" charset="-122"/>
              <a:cs typeface="+mn-ea"/>
              <a:sym typeface="字魂59号-创粗黑" panose="00000500000000000000" pitchFamily="2" charset="-122"/>
            </a:endParaRPr>
          </a:p>
        </p:txBody>
      </p:sp>
      <p:sp>
        <p:nvSpPr>
          <p:cNvPr id="14" name="文本3"/>
          <p:cNvSpPr>
            <a:spLocks noChangeArrowheads="1"/>
          </p:cNvSpPr>
          <p:nvPr/>
        </p:nvSpPr>
        <p:spPr bwMode="auto">
          <a:xfrm>
            <a:off x="4752340" y="4700905"/>
            <a:ext cx="4745355" cy="1547495"/>
          </a:xfrm>
          <a:prstGeom prst="roundRect">
            <a:avLst>
              <a:gd name="adj" fmla="val 11505"/>
            </a:avLst>
          </a:prstGeom>
          <a:noFill/>
          <a:ln w="15875">
            <a:solidFill>
              <a:schemeClr val="bg1">
                <a:lumMod val="75000"/>
              </a:schemeClr>
            </a:solidFill>
            <a:round/>
          </a:ln>
        </p:spPr>
        <p:txBody>
          <a:bodyPr lIns="82815" tIns="41405" rIns="82815" bIns="41405" anchor="ctr"/>
          <a:p>
            <a:pPr>
              <a:lnSpc>
                <a:spcPct val="150000"/>
              </a:lnSpc>
            </a:pPr>
            <a:r>
              <a:rPr lang="zh-CN" altLang="en-US" b="1" dirty="0">
                <a:latin typeface="微软雅黑" panose="020B0503020204020204" charset="-122"/>
                <a:ea typeface="微软雅黑" panose="020B0503020204020204" charset="-122"/>
                <a:cs typeface="+mn-ea"/>
                <a:sym typeface="字魂59号-创粗黑" panose="00000500000000000000" pitchFamily="2" charset="-122"/>
              </a:rPr>
              <a:t>金融业高质量发展</a:t>
            </a:r>
            <a:endParaRPr lang="zh-CN" altLang="en-US" b="1" dirty="0">
              <a:latin typeface="微软雅黑" panose="020B0503020204020204" charset="-122"/>
              <a:ea typeface="微软雅黑" panose="020B0503020204020204" charset="-122"/>
              <a:cs typeface="+mn-ea"/>
              <a:sym typeface="字魂59号-创粗黑" panose="00000500000000000000" pitchFamily="2" charset="-122"/>
            </a:endParaRPr>
          </a:p>
          <a:p>
            <a:pPr>
              <a:lnSpc>
                <a:spcPct val="150000"/>
              </a:lnSpc>
            </a:pPr>
            <a:r>
              <a:rPr lang="zh-CN" altLang="en-US" sz="1600" dirty="0">
                <a:latin typeface="微软雅黑" panose="020B0503020204020204" charset="-122"/>
                <a:ea typeface="微软雅黑" panose="020B0503020204020204" charset="-122"/>
                <a:cs typeface="+mn-ea"/>
                <a:sym typeface="字魂59号-创粗黑" panose="00000500000000000000" pitchFamily="2" charset="-122"/>
              </a:rPr>
              <a:t>✓多层次资本市场体系得到完善</a:t>
            </a:r>
            <a:endParaRPr lang="zh-CN" altLang="en-US" sz="1600" dirty="0">
              <a:latin typeface="微软雅黑" panose="020B0503020204020204" charset="-122"/>
              <a:ea typeface="微软雅黑" panose="020B0503020204020204" charset="-122"/>
              <a:cs typeface="+mn-ea"/>
              <a:sym typeface="字魂59号-创粗黑" panose="00000500000000000000" pitchFamily="2" charset="-122"/>
            </a:endParaRPr>
          </a:p>
          <a:p>
            <a:pPr>
              <a:lnSpc>
                <a:spcPct val="150000"/>
              </a:lnSpc>
            </a:pPr>
            <a:r>
              <a:rPr lang="zh-CN" altLang="en-US" sz="1600" dirty="0">
                <a:latin typeface="微软雅黑" panose="020B0503020204020204" charset="-122"/>
                <a:ea typeface="微软雅黑" panose="020B0503020204020204" charset="-122"/>
                <a:cs typeface="+mn-ea"/>
                <a:sym typeface="字魂59号-创粗黑" panose="00000500000000000000" pitchFamily="2" charset="-122"/>
              </a:rPr>
              <a:t>✓“一委一行两会”协同监管模式</a:t>
            </a:r>
            <a:endParaRPr lang="zh-CN" altLang="en-US" sz="1600" dirty="0">
              <a:latin typeface="微软雅黑" panose="020B0503020204020204" charset="-122"/>
              <a:ea typeface="微软雅黑" panose="020B0503020204020204" charset="-122"/>
              <a:cs typeface="+mn-ea"/>
              <a:sym typeface="字魂59号-创粗黑" panose="00000500000000000000" pitchFamily="2" charset="-122"/>
            </a:endParaRPr>
          </a:p>
          <a:p>
            <a:pPr>
              <a:lnSpc>
                <a:spcPct val="150000"/>
              </a:lnSpc>
            </a:pPr>
            <a:r>
              <a:rPr lang="zh-CN" altLang="en-US" sz="1600" dirty="0">
                <a:latin typeface="微软雅黑" panose="020B0503020204020204" charset="-122"/>
                <a:ea typeface="微软雅黑" panose="020B0503020204020204" charset="-122"/>
                <a:cs typeface="+mn-ea"/>
                <a:sym typeface="字魂59号-创粗黑" panose="00000500000000000000" pitchFamily="2" charset="-122"/>
              </a:rPr>
              <a:t>✓金融业对外开放力度加大</a:t>
            </a:r>
            <a:endParaRPr lang="zh-CN" altLang="en-US" sz="1600" dirty="0">
              <a:latin typeface="微软雅黑" panose="020B0503020204020204" charset="-122"/>
              <a:ea typeface="微软雅黑" panose="020B0503020204020204" charset="-122"/>
              <a:cs typeface="+mn-ea"/>
              <a:sym typeface="字魂59号-创粗黑" panose="00000500000000000000" pitchFamily="2" charset="-122"/>
            </a:endParaRPr>
          </a:p>
        </p:txBody>
      </p:sp>
      <p:sp>
        <p:nvSpPr>
          <p:cNvPr id="16" name="Oval 19"/>
          <p:cNvSpPr>
            <a:spLocks noChangeArrowheads="1"/>
          </p:cNvSpPr>
          <p:nvPr/>
        </p:nvSpPr>
        <p:spPr bwMode="auto">
          <a:xfrm>
            <a:off x="1517015" y="3075940"/>
            <a:ext cx="1327150" cy="1351280"/>
          </a:xfrm>
          <a:prstGeom prst="ellipse">
            <a:avLst/>
          </a:prstGeom>
          <a:solidFill>
            <a:srgbClr val="4A6C90"/>
          </a:solidFill>
          <a:ln>
            <a:noFill/>
          </a:ln>
        </p:spPr>
        <p:txBody>
          <a:bodyPr rot="0" spcFirstLastPara="0" vert="horz" wrap="square" lIns="91440" tIns="45720" rIns="91440" bIns="45720" numCol="1" spcCol="0" rtlCol="0" fromWordArt="0" anchor="ctr" anchorCtr="0" forceAA="0" compatLnSpc="1">
            <a:noAutofit/>
          </a:bodyPr>
          <a:p>
            <a:pPr lvl="0" algn="ctr" fontAlgn="ctr">
              <a:lnSpc>
                <a:spcPct val="150000"/>
              </a:lnSpc>
              <a:buClrTx/>
              <a:buSzTx/>
              <a:buFontTx/>
            </a:pPr>
            <a:r>
              <a:rPr lang="en-US" sz="2000" b="1">
                <a:solidFill>
                  <a:schemeClr val="bg1"/>
                </a:solidFill>
                <a:latin typeface="微软雅黑" panose="020B0503020204020204" charset="-122"/>
                <a:ea typeface="微软雅黑" panose="020B0503020204020204" charset="-122"/>
                <a:sym typeface="字魂59号-创粗黑" panose="00000500000000000000" pitchFamily="2" charset="-122"/>
              </a:rPr>
              <a:t>发展</a:t>
            </a:r>
            <a:r>
              <a:rPr lang="zh-CN" altLang="en-US" sz="2000" b="1">
                <a:solidFill>
                  <a:schemeClr val="bg1"/>
                </a:solidFill>
                <a:latin typeface="微软雅黑" panose="020B0503020204020204" charset="-122"/>
                <a:ea typeface="微软雅黑" panose="020B0503020204020204" charset="-122"/>
                <a:sym typeface="字魂59号-创粗黑" panose="00000500000000000000" pitchFamily="2" charset="-122"/>
              </a:rPr>
              <a:t>历程</a:t>
            </a:r>
            <a:endParaRPr lang="zh-CN" altLang="en-US" sz="2000" b="1">
              <a:solidFill>
                <a:schemeClr val="bg1"/>
              </a:solidFill>
              <a:latin typeface="微软雅黑" panose="020B0503020204020204" charset="-122"/>
              <a:ea typeface="微软雅黑" panose="020B0503020204020204" charset="-122"/>
              <a:sym typeface="字魂59号-创粗黑" panose="00000500000000000000" pitchFamily="2" charset="-122"/>
            </a:endParaRPr>
          </a:p>
        </p:txBody>
      </p:sp>
      <p:sp>
        <p:nvSpPr>
          <p:cNvPr id="19" name="标题1"/>
          <p:cNvSpPr>
            <a:spLocks noChangeArrowheads="1"/>
          </p:cNvSpPr>
          <p:nvPr/>
        </p:nvSpPr>
        <p:spPr bwMode="auto">
          <a:xfrm>
            <a:off x="3268345" y="1365250"/>
            <a:ext cx="1423670" cy="1483360"/>
          </a:xfrm>
          <a:prstGeom prst="roundRect">
            <a:avLst>
              <a:gd name="adj" fmla="val 11921"/>
            </a:avLst>
          </a:prstGeom>
          <a:solidFill>
            <a:schemeClr val="accent2"/>
          </a:solidFill>
          <a:ln w="25400">
            <a:noFill/>
            <a:round/>
          </a:ln>
        </p:spPr>
        <p:txBody>
          <a:bodyPr lIns="82815" tIns="41405" rIns="82815" bIns="41405" anchor="ctr"/>
          <a:p>
            <a:pPr algn="ctr" defTabSz="1219200">
              <a:lnSpc>
                <a:spcPct val="120000"/>
              </a:lnSpc>
            </a:pPr>
            <a:r>
              <a:rPr lang="zh-CN" altLang="zh-CN" sz="1400" b="1" dirty="0">
                <a:solidFill>
                  <a:srgbClr val="F2F2F2"/>
                </a:solidFill>
                <a:latin typeface="微软雅黑" panose="020B0503020204020204" charset="-122"/>
                <a:ea typeface="微软雅黑" panose="020B0503020204020204" charset="-122"/>
                <a:cs typeface="+mn-ea"/>
                <a:sym typeface="字魂59号-创粗黑" panose="00000500000000000000" pitchFamily="2" charset="-122"/>
              </a:rPr>
              <a:t>1978-1992</a:t>
            </a:r>
            <a:endParaRPr lang="zh-CN" altLang="zh-CN" sz="1400" b="1" dirty="0">
              <a:solidFill>
                <a:srgbClr val="F2F2F2"/>
              </a:solidFill>
              <a:latin typeface="微软雅黑" panose="020B0503020204020204" charset="-122"/>
              <a:ea typeface="微软雅黑" panose="020B0503020204020204" charset="-122"/>
              <a:cs typeface="+mn-ea"/>
              <a:sym typeface="字魂59号-创粗黑" panose="00000500000000000000" pitchFamily="2" charset="-122"/>
            </a:endParaRPr>
          </a:p>
        </p:txBody>
      </p:sp>
      <p:sp>
        <p:nvSpPr>
          <p:cNvPr id="21" name="标题2"/>
          <p:cNvSpPr>
            <a:spLocks noChangeArrowheads="1"/>
          </p:cNvSpPr>
          <p:nvPr/>
        </p:nvSpPr>
        <p:spPr bwMode="auto">
          <a:xfrm>
            <a:off x="3252470" y="3075940"/>
            <a:ext cx="1439545" cy="1423035"/>
          </a:xfrm>
          <a:prstGeom prst="roundRect">
            <a:avLst>
              <a:gd name="adj" fmla="val 11921"/>
            </a:avLst>
          </a:prstGeom>
          <a:solidFill>
            <a:srgbClr val="4A6C90"/>
          </a:solidFill>
          <a:ln>
            <a:noFill/>
          </a:ln>
        </p:spPr>
        <p:txBody>
          <a:bodyPr rot="0" spcFirstLastPara="0" vert="horz" wrap="square" lIns="91440" tIns="45720" rIns="91440" bIns="45720" numCol="1" spcCol="0" rtlCol="0" fromWordArt="0" anchor="ctr" anchorCtr="0" forceAA="0" compatLnSpc="1">
            <a:noAutofit/>
          </a:bodyPr>
          <a:p>
            <a:pPr lvl="0" algn="ctr" fontAlgn="ctr">
              <a:buClrTx/>
              <a:buSzTx/>
              <a:buFontTx/>
            </a:pPr>
            <a:r>
              <a:rPr lang="en-US" sz="1400" b="1">
                <a:solidFill>
                  <a:schemeClr val="bg1"/>
                </a:solidFill>
                <a:latin typeface="微软雅黑" panose="020B0503020204020204" charset="-122"/>
                <a:ea typeface="微软雅黑" panose="020B0503020204020204" charset="-122"/>
                <a:sym typeface="字魂59号-创粗黑" panose="00000500000000000000" pitchFamily="2" charset="-122"/>
              </a:rPr>
              <a:t>1992-2012</a:t>
            </a:r>
            <a:endParaRPr lang="en-US" sz="1400" b="1">
              <a:solidFill>
                <a:schemeClr val="bg1"/>
              </a:solidFill>
              <a:latin typeface="微软雅黑" panose="020B0503020204020204" charset="-122"/>
              <a:ea typeface="微软雅黑" panose="020B0503020204020204" charset="-122"/>
              <a:sym typeface="字魂59号-创粗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2" presetClass="entr" presetSubtype="4"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ppt_y</p:attrName>
                                        </p:attrNameLst>
                                      </p:cBhvr>
                                      <p:tavLst>
                                        <p:tav tm="0">
                                          <p:val>
                                            <p:strVal val="#ppt_y+#ppt_h*1.125000"/>
                                          </p:val>
                                        </p:tav>
                                        <p:tav tm="100000">
                                          <p:val>
                                            <p:strVal val="#ppt_y"/>
                                          </p:val>
                                        </p:tav>
                                      </p:tavLst>
                                    </p:anim>
                                    <p:animEffect transition="in" filter="wipe(up)">
                                      <p:cBhvr>
                                        <p:cTn id="25" dur="500"/>
                                        <p:tgtEl>
                                          <p:spTgt spid="19"/>
                                        </p:tgtEl>
                                      </p:cBhvr>
                                    </p:animEffect>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4"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2" grpId="0" bldLvl="0" animBg="1"/>
      <p:bldP spid="2" grpId="1" animBg="1"/>
      <p:bldP spid="3" grpId="0" bldLvl="0" animBg="1"/>
      <p:bldP spid="3" grpId="1" animBg="1"/>
      <p:bldP spid="4" grpId="0" bldLvl="0" animBg="1"/>
      <p:bldP spid="4" grpId="1" animBg="1"/>
      <p:bldP spid="19" grpId="0" bldLvl="0" animBg="1"/>
      <p:bldP spid="19" grpId="1" animBg="1"/>
      <p:bldP spid="6" grpId="0" bldLvl="0" animBg="1"/>
      <p:bldP spid="6" grpId="1" animBg="1"/>
      <p:bldP spid="21" grpId="0" bldLvl="0" animBg="1"/>
      <p:bldP spid="21" grpId="1" animBg="1"/>
      <p:bldP spid="12" grpId="0" bldLvl="0" animBg="1"/>
      <p:bldP spid="12" grpId="1" animBg="1"/>
      <p:bldP spid="5" grpId="0" bldLvl="0" animBg="1"/>
      <p:bldP spid="5" grpId="1" animBg="1"/>
      <p:bldP spid="14" grpId="0" bldLvl="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623031" y="264030"/>
            <a:ext cx="31743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1.4</a:t>
            </a:r>
            <a:r>
              <a:rPr lang="zh-CN" altLang="en-US" sz="2800" dirty="0">
                <a:solidFill>
                  <a:srgbClr val="FF9618"/>
                </a:solidFill>
                <a:latin typeface="微软雅黑" panose="020B0503020204020204" charset="-122"/>
                <a:ea typeface="微软雅黑" panose="020B0503020204020204" charset="-122"/>
                <a:sym typeface="+mn-ea"/>
              </a:rPr>
              <a:t>金融行业的现状</a:t>
            </a:r>
            <a:endParaRPr lang="zh-CN" altLang="en-US" sz="2800" dirty="0">
              <a:solidFill>
                <a:srgbClr val="FF9618"/>
              </a:solidFill>
              <a:latin typeface="微软雅黑" panose="020B0503020204020204" charset="-122"/>
              <a:ea typeface="微软雅黑" panose="020B0503020204020204" charset="-122"/>
              <a:sym typeface="+mn-ea"/>
            </a:endParaRPr>
          </a:p>
        </p:txBody>
      </p:sp>
      <p:graphicFrame>
        <p:nvGraphicFramePr>
          <p:cNvPr id="3" name="表格 2"/>
          <p:cNvGraphicFramePr/>
          <p:nvPr>
            <p:custDataLst>
              <p:tags r:id="rId1"/>
            </p:custDataLst>
          </p:nvPr>
        </p:nvGraphicFramePr>
        <p:xfrm>
          <a:off x="1257300" y="2326005"/>
          <a:ext cx="9713595" cy="3840480"/>
        </p:xfrm>
        <a:graphic>
          <a:graphicData uri="http://schemas.openxmlformats.org/drawingml/2006/table">
            <a:tbl>
              <a:tblPr firstRow="1" bandRow="1">
                <a:tableStyleId>{5C22544A-7EE6-4342-B048-85BDC9FD1C3A}</a:tableStyleId>
              </a:tblPr>
              <a:tblGrid>
                <a:gridCol w="1775460"/>
                <a:gridCol w="7938135"/>
              </a:tblGrid>
              <a:tr h="502920">
                <a:tc>
                  <a:txBody>
                    <a:bodyPr/>
                    <a:p>
                      <a:pPr algn="ctr" fontAlgn="auto">
                        <a:lnSpc>
                          <a:spcPct val="150000"/>
                        </a:lnSpc>
                        <a:buNone/>
                      </a:pPr>
                      <a:r>
                        <a:rPr lang="zh-CN" altLang="en-US" b="1">
                          <a:latin typeface="微软雅黑" panose="020B0503020204020204" charset="-122"/>
                          <a:ea typeface="微软雅黑" panose="020B0503020204020204" charset="-122"/>
                        </a:rPr>
                        <a:t>市场</a:t>
                      </a:r>
                      <a:endParaRPr lang="zh-CN" altLang="en-US" b="1">
                        <a:latin typeface="微软雅黑" panose="020B0503020204020204" charset="-122"/>
                        <a:ea typeface="微软雅黑" panose="020B0503020204020204" charset="-122"/>
                      </a:endParaRPr>
                    </a:p>
                  </a:txBody>
                  <a:tcPr anchor="ctr" anchorCtr="0"/>
                </a:tc>
                <a:tc>
                  <a:txBody>
                    <a:bodyPr/>
                    <a:p>
                      <a:pPr algn="ctr" fontAlgn="auto">
                        <a:lnSpc>
                          <a:spcPct val="150000"/>
                        </a:lnSpc>
                        <a:buNone/>
                      </a:pPr>
                      <a:r>
                        <a:rPr lang="zh-CN" altLang="en-US" b="1">
                          <a:latin typeface="微软雅黑" panose="020B0503020204020204" charset="-122"/>
                          <a:ea typeface="微软雅黑" panose="020B0503020204020204" charset="-122"/>
                        </a:rPr>
                        <a:t>现状</a:t>
                      </a:r>
                      <a:endParaRPr lang="zh-CN" altLang="en-US" b="1">
                        <a:latin typeface="微软雅黑" panose="020B0503020204020204" charset="-122"/>
                        <a:ea typeface="微软雅黑" panose="020B0503020204020204" charset="-122"/>
                      </a:endParaRPr>
                    </a:p>
                  </a:txBody>
                  <a:tcPr anchor="ctr" anchorCtr="0"/>
                </a:tc>
              </a:tr>
              <a:tr h="914400">
                <a:tc>
                  <a:txBody>
                    <a:bodyPr/>
                    <a:p>
                      <a:pPr algn="ctr" fontAlgn="auto">
                        <a:lnSpc>
                          <a:spcPct val="150000"/>
                        </a:lnSpc>
                        <a:buNone/>
                      </a:pPr>
                      <a:r>
                        <a:rPr lang="zh-CN" altLang="en-US">
                          <a:latin typeface="微软雅黑" panose="020B0503020204020204" charset="-122"/>
                          <a:ea typeface="微软雅黑" panose="020B0503020204020204" charset="-122"/>
                        </a:rPr>
                        <a:t>债券市场</a:t>
                      </a:r>
                      <a:endParaRPr lang="zh-CN" altLang="en-US">
                        <a:latin typeface="微软雅黑" panose="020B0503020204020204" charset="-122"/>
                        <a:ea typeface="微软雅黑" panose="020B0503020204020204" charset="-122"/>
                      </a:endParaRPr>
                    </a:p>
                  </a:txBody>
                  <a:tcPr anchor="ctr" anchorCtr="0"/>
                </a:tc>
                <a:tc>
                  <a:txBody>
                    <a:bodyPr/>
                    <a:p>
                      <a:pPr algn="l" fontAlgn="auto">
                        <a:lnSpc>
                          <a:spcPct val="150000"/>
                        </a:lnSpc>
                        <a:buNone/>
                      </a:pPr>
                      <a:r>
                        <a:rPr lang="zh-CN" altLang="en-US">
                          <a:latin typeface="微软雅黑" panose="020B0503020204020204" charset="-122"/>
                          <a:ea typeface="微软雅黑" panose="020B0503020204020204" charset="-122"/>
                        </a:rPr>
                        <a:t>以银行间债券市场为主导，辅以交易所市场、商业银行柜台市场的</a:t>
                      </a:r>
                      <a:r>
                        <a:rPr lang="zh-CN" altLang="en-US">
                          <a:solidFill>
                            <a:srgbClr val="FF0000"/>
                          </a:solidFill>
                          <a:latin typeface="微软雅黑" panose="020B0503020204020204" charset="-122"/>
                          <a:ea typeface="微软雅黑" panose="020B0503020204020204" charset="-122"/>
                        </a:rPr>
                        <a:t>多层次债券市场体系</a:t>
                      </a:r>
                      <a:endParaRPr lang="zh-CN" altLang="en-US">
                        <a:solidFill>
                          <a:srgbClr val="FF0000"/>
                        </a:solidFill>
                        <a:latin typeface="微软雅黑" panose="020B0503020204020204" charset="-122"/>
                        <a:ea typeface="微软雅黑" panose="020B0503020204020204" charset="-122"/>
                      </a:endParaRPr>
                    </a:p>
                  </a:txBody>
                  <a:tcPr anchor="ctr" anchorCtr="0"/>
                </a:tc>
              </a:tr>
              <a:tr h="914400">
                <a:tc>
                  <a:txBody>
                    <a:bodyPr/>
                    <a:p>
                      <a:pPr algn="ctr" fontAlgn="auto">
                        <a:lnSpc>
                          <a:spcPct val="150000"/>
                        </a:lnSpc>
                        <a:buNone/>
                      </a:pPr>
                      <a:r>
                        <a:rPr lang="zh-CN" altLang="en-US">
                          <a:latin typeface="微软雅黑" panose="020B0503020204020204" charset="-122"/>
                          <a:ea typeface="微软雅黑" panose="020B0503020204020204" charset="-122"/>
                        </a:rPr>
                        <a:t>股票市场</a:t>
                      </a:r>
                      <a:endParaRPr lang="zh-CN" altLang="en-US">
                        <a:latin typeface="微软雅黑" panose="020B0503020204020204" charset="-122"/>
                        <a:ea typeface="微软雅黑" panose="020B0503020204020204" charset="-122"/>
                      </a:endParaRPr>
                    </a:p>
                  </a:txBody>
                  <a:tcPr anchor="ctr" anchorCtr="0"/>
                </a:tc>
                <a:tc>
                  <a:txBody>
                    <a:bodyPr/>
                    <a:p>
                      <a:pPr algn="l" fontAlgn="auto">
                        <a:lnSpc>
                          <a:spcPct val="150000"/>
                        </a:lnSpc>
                        <a:buNone/>
                      </a:pPr>
                      <a:r>
                        <a:rPr lang="zh-CN" altLang="en-US">
                          <a:latin typeface="微软雅黑" panose="020B0503020204020204" charset="-122"/>
                          <a:ea typeface="微软雅黑" panose="020B0503020204020204" charset="-122"/>
                        </a:rPr>
                        <a:t>集场内主板、科创板、创业板和场外新三板、区域性股权交易市场为一体的</a:t>
                      </a:r>
                      <a:r>
                        <a:rPr lang="zh-CN" altLang="en-US">
                          <a:solidFill>
                            <a:srgbClr val="FF0000"/>
                          </a:solidFill>
                          <a:latin typeface="微软雅黑" panose="020B0503020204020204" charset="-122"/>
                          <a:ea typeface="微软雅黑" panose="020B0503020204020204" charset="-122"/>
                        </a:rPr>
                        <a:t>多层次股权市场体系</a:t>
                      </a:r>
                      <a:endParaRPr lang="zh-CN" altLang="en-US">
                        <a:solidFill>
                          <a:srgbClr val="FF0000"/>
                        </a:solidFill>
                        <a:latin typeface="微软雅黑" panose="020B0503020204020204" charset="-122"/>
                        <a:ea typeface="微软雅黑" panose="020B0503020204020204" charset="-122"/>
                      </a:endParaRPr>
                    </a:p>
                  </a:txBody>
                  <a:tcPr anchor="ctr" anchorCtr="0"/>
                </a:tc>
              </a:tr>
              <a:tr h="502920">
                <a:tc>
                  <a:txBody>
                    <a:bodyPr/>
                    <a:p>
                      <a:pPr algn="ctr" fontAlgn="auto">
                        <a:lnSpc>
                          <a:spcPct val="150000"/>
                        </a:lnSpc>
                        <a:buNone/>
                      </a:pPr>
                      <a:r>
                        <a:rPr lang="zh-CN" altLang="en-US">
                          <a:latin typeface="微软雅黑" panose="020B0503020204020204" charset="-122"/>
                          <a:ea typeface="微软雅黑" panose="020B0503020204020204" charset="-122"/>
                        </a:rPr>
                        <a:t>保险市场</a:t>
                      </a:r>
                      <a:endParaRPr lang="zh-CN" altLang="en-US">
                        <a:latin typeface="微软雅黑" panose="020B0503020204020204" charset="-122"/>
                        <a:ea typeface="微软雅黑" panose="020B0503020204020204" charset="-122"/>
                      </a:endParaRPr>
                    </a:p>
                  </a:txBody>
                  <a:tcPr anchor="ctr" anchorCtr="0"/>
                </a:tc>
                <a:tc>
                  <a:txBody>
                    <a:bodyPr/>
                    <a:p>
                      <a:pPr algn="l" fontAlgn="auto">
                        <a:lnSpc>
                          <a:spcPct val="150000"/>
                        </a:lnSpc>
                        <a:buNone/>
                      </a:pPr>
                      <a:r>
                        <a:rPr lang="zh-CN" altLang="en-US">
                          <a:latin typeface="微软雅黑" panose="020B0503020204020204" charset="-122"/>
                          <a:ea typeface="微软雅黑" panose="020B0503020204020204" charset="-122"/>
                        </a:rPr>
                        <a:t>功能相对健全、覆盖居民生活广泛、风险分担机制健全的</a:t>
                      </a:r>
                      <a:r>
                        <a:rPr lang="zh-CN" altLang="en-US">
                          <a:solidFill>
                            <a:srgbClr val="FF0000"/>
                          </a:solidFill>
                          <a:latin typeface="微软雅黑" panose="020B0503020204020204" charset="-122"/>
                          <a:ea typeface="微软雅黑" panose="020B0503020204020204" charset="-122"/>
                        </a:rPr>
                        <a:t>保险市场体系</a:t>
                      </a:r>
                      <a:endParaRPr lang="zh-CN" altLang="en-US">
                        <a:solidFill>
                          <a:srgbClr val="FF0000"/>
                        </a:solidFill>
                        <a:latin typeface="微软雅黑" panose="020B0503020204020204" charset="-122"/>
                        <a:ea typeface="微软雅黑" panose="020B0503020204020204" charset="-122"/>
                      </a:endParaRPr>
                    </a:p>
                  </a:txBody>
                  <a:tcPr anchor="ctr" anchorCtr="0"/>
                </a:tc>
              </a:tr>
              <a:tr h="502920">
                <a:tc>
                  <a:txBody>
                    <a:bodyPr/>
                    <a:p>
                      <a:pPr algn="ctr" fontAlgn="auto">
                        <a:lnSpc>
                          <a:spcPct val="150000"/>
                        </a:lnSpc>
                        <a:buNone/>
                      </a:pPr>
                      <a:r>
                        <a:rPr lang="zh-CN" altLang="en-US">
                          <a:latin typeface="微软雅黑" panose="020B0503020204020204" charset="-122"/>
                          <a:ea typeface="微软雅黑" panose="020B0503020204020204" charset="-122"/>
                        </a:rPr>
                        <a:t>货币市场</a:t>
                      </a:r>
                      <a:endParaRPr lang="zh-CN" altLang="en-US">
                        <a:latin typeface="微软雅黑" panose="020B0503020204020204" charset="-122"/>
                        <a:ea typeface="微软雅黑" panose="020B0503020204020204" charset="-122"/>
                      </a:endParaRPr>
                    </a:p>
                  </a:txBody>
                  <a:tcPr anchor="ctr" anchorCtr="0"/>
                </a:tc>
                <a:tc>
                  <a:txBody>
                    <a:bodyPr/>
                    <a:p>
                      <a:pPr algn="l" fontAlgn="auto">
                        <a:lnSpc>
                          <a:spcPct val="150000"/>
                        </a:lnSpc>
                        <a:buNone/>
                      </a:pPr>
                      <a:r>
                        <a:rPr lang="zh-CN" altLang="en-US">
                          <a:latin typeface="微软雅黑" panose="020B0503020204020204" charset="-122"/>
                          <a:ea typeface="微软雅黑" panose="020B0503020204020204" charset="-122"/>
                        </a:rPr>
                        <a:t>以同业拆借市场为核心，并有票据市场、回购市场等</a:t>
                      </a:r>
                      <a:r>
                        <a:rPr lang="zh-CN" altLang="en-US">
                          <a:solidFill>
                            <a:srgbClr val="FF0000"/>
                          </a:solidFill>
                          <a:latin typeface="微软雅黑" panose="020B0503020204020204" charset="-122"/>
                          <a:ea typeface="微软雅黑" panose="020B0503020204020204" charset="-122"/>
                        </a:rPr>
                        <a:t>多元化的货币市场体系</a:t>
                      </a:r>
                      <a:endParaRPr lang="zh-CN" altLang="en-US">
                        <a:solidFill>
                          <a:srgbClr val="FF0000"/>
                        </a:solidFill>
                        <a:latin typeface="微软雅黑" panose="020B0503020204020204" charset="-122"/>
                        <a:ea typeface="微软雅黑" panose="020B0503020204020204" charset="-122"/>
                      </a:endParaRPr>
                    </a:p>
                  </a:txBody>
                  <a:tcPr anchor="ctr" anchorCtr="0"/>
                </a:tc>
              </a:tr>
              <a:tr h="502920">
                <a:tc>
                  <a:txBody>
                    <a:bodyPr/>
                    <a:p>
                      <a:pPr algn="ctr" fontAlgn="auto">
                        <a:lnSpc>
                          <a:spcPct val="150000"/>
                        </a:lnSpc>
                        <a:buNone/>
                      </a:pPr>
                      <a:r>
                        <a:rPr lang="zh-CN" altLang="en-US">
                          <a:latin typeface="微软雅黑" panose="020B0503020204020204" charset="-122"/>
                          <a:ea typeface="微软雅黑" panose="020B0503020204020204" charset="-122"/>
                        </a:rPr>
                        <a:t>外汇市场</a:t>
                      </a:r>
                      <a:endParaRPr lang="zh-CN" altLang="en-US">
                        <a:latin typeface="微软雅黑" panose="020B0503020204020204" charset="-122"/>
                        <a:ea typeface="微软雅黑" panose="020B0503020204020204" charset="-122"/>
                      </a:endParaRPr>
                    </a:p>
                  </a:txBody>
                  <a:tcPr anchor="ctr" anchorCtr="0"/>
                </a:tc>
                <a:tc>
                  <a:txBody>
                    <a:bodyPr/>
                    <a:p>
                      <a:pPr algn="l" fontAlgn="auto">
                        <a:lnSpc>
                          <a:spcPct val="150000"/>
                        </a:lnSpc>
                        <a:buNone/>
                      </a:pPr>
                      <a:r>
                        <a:rPr lang="zh-CN" altLang="en-US">
                          <a:latin typeface="微软雅黑" panose="020B0503020204020204" charset="-122"/>
                          <a:ea typeface="微软雅黑" panose="020B0503020204020204" charset="-122"/>
                        </a:rPr>
                        <a:t>实行银行结售汇制度，建立了全国统一的</a:t>
                      </a:r>
                      <a:r>
                        <a:rPr lang="zh-CN" altLang="en-US">
                          <a:solidFill>
                            <a:srgbClr val="FF0000"/>
                          </a:solidFill>
                          <a:latin typeface="微软雅黑" panose="020B0503020204020204" charset="-122"/>
                          <a:ea typeface="微软雅黑" panose="020B0503020204020204" charset="-122"/>
                        </a:rPr>
                        <a:t>银行间外汇市场</a:t>
                      </a:r>
                      <a:endParaRPr lang="zh-CN" altLang="en-US">
                        <a:solidFill>
                          <a:srgbClr val="FF0000"/>
                        </a:solidFill>
                        <a:latin typeface="微软雅黑" panose="020B0503020204020204" charset="-122"/>
                        <a:ea typeface="微软雅黑" panose="020B0503020204020204" charset="-122"/>
                      </a:endParaRPr>
                    </a:p>
                  </a:txBody>
                  <a:tcPr anchor="ctr" anchorCtr="0"/>
                </a:tc>
              </a:tr>
            </a:tbl>
          </a:graphicData>
        </a:graphic>
      </p:graphicFrame>
      <p:sp>
        <p:nvSpPr>
          <p:cNvPr id="4" name="Freeform 66"/>
          <p:cNvSpPr>
            <a:spLocks noEditPoints="1"/>
          </p:cNvSpPr>
          <p:nvPr/>
        </p:nvSpPr>
        <p:spPr bwMode="auto">
          <a:xfrm>
            <a:off x="1278224" y="1700673"/>
            <a:ext cx="341974" cy="208186"/>
          </a:xfrm>
          <a:custGeom>
            <a:avLst/>
            <a:gdLst>
              <a:gd name="T0" fmla="*/ 184 w 184"/>
              <a:gd name="T1" fmla="*/ 0 h 112"/>
              <a:gd name="T2" fmla="*/ 0 w 184"/>
              <a:gd name="T3" fmla="*/ 0 h 112"/>
              <a:gd name="T4" fmla="*/ 0 w 184"/>
              <a:gd name="T5" fmla="*/ 112 h 112"/>
              <a:gd name="T6" fmla="*/ 184 w 184"/>
              <a:gd name="T7" fmla="*/ 112 h 112"/>
              <a:gd name="T8" fmla="*/ 184 w 184"/>
              <a:gd name="T9" fmla="*/ 0 h 112"/>
              <a:gd name="T10" fmla="*/ 176 w 184"/>
              <a:gd name="T11" fmla="*/ 102 h 112"/>
              <a:gd name="T12" fmla="*/ 8 w 184"/>
              <a:gd name="T13" fmla="*/ 102 h 112"/>
              <a:gd name="T14" fmla="*/ 8 w 184"/>
              <a:gd name="T15" fmla="*/ 8 h 112"/>
              <a:gd name="T16" fmla="*/ 176 w 184"/>
              <a:gd name="T17" fmla="*/ 8 h 112"/>
              <a:gd name="T18" fmla="*/ 176 w 184"/>
              <a:gd name="T19" fmla="*/ 10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2">
                <a:moveTo>
                  <a:pt x="184" y="0"/>
                </a:moveTo>
                <a:lnTo>
                  <a:pt x="0" y="0"/>
                </a:lnTo>
                <a:lnTo>
                  <a:pt x="0" y="112"/>
                </a:lnTo>
                <a:lnTo>
                  <a:pt x="184" y="112"/>
                </a:lnTo>
                <a:lnTo>
                  <a:pt x="184" y="0"/>
                </a:lnTo>
                <a:close/>
                <a:moveTo>
                  <a:pt x="176" y="102"/>
                </a:moveTo>
                <a:lnTo>
                  <a:pt x="8" y="102"/>
                </a:lnTo>
                <a:lnTo>
                  <a:pt x="8" y="8"/>
                </a:lnTo>
                <a:lnTo>
                  <a:pt x="176" y="8"/>
                </a:lnTo>
                <a:lnTo>
                  <a:pt x="176" y="102"/>
                </a:lnTo>
                <a:close/>
              </a:path>
            </a:pathLst>
          </a:custGeom>
          <a:solidFill>
            <a:schemeClr val="bg1"/>
          </a:solidFill>
          <a:ln>
            <a:noFill/>
          </a:ln>
        </p:spPr>
        <p:txBody>
          <a:bodyPr vert="horz" wrap="square" lIns="121883" tIns="60941" rIns="121883" bIns="60941" numCol="1" anchor="t" anchorCtr="0" compatLnSpc="1"/>
          <a:p>
            <a:pPr defTabSz="1219200"/>
            <a:endParaRPr lang="en-US" sz="1600">
              <a:solidFill>
                <a:prstClr val="black"/>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 name="Freeform 5"/>
          <p:cNvSpPr>
            <a:spLocks noEditPoints="1"/>
          </p:cNvSpPr>
          <p:nvPr/>
        </p:nvSpPr>
        <p:spPr bwMode="auto">
          <a:xfrm>
            <a:off x="1258392" y="972735"/>
            <a:ext cx="381803" cy="310725"/>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p>
            <a:pPr defTabSz="1219200"/>
            <a:endParaRPr lang="en-US" sz="1600">
              <a:solidFill>
                <a:prstClr val="black"/>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文本框 6"/>
          <p:cNvSpPr txBox="1"/>
          <p:nvPr/>
        </p:nvSpPr>
        <p:spPr>
          <a:xfrm>
            <a:off x="1015365" y="888365"/>
            <a:ext cx="9413875" cy="1476375"/>
          </a:xfrm>
          <a:prstGeom prst="rect">
            <a:avLst/>
          </a:prstGeom>
          <a:noFill/>
        </p:spPr>
        <p:txBody>
          <a:bodyPr wrap="square" rtlCol="0">
            <a:spAutoFit/>
          </a:bodyPr>
          <a:p>
            <a:pPr>
              <a:lnSpc>
                <a:spcPct val="150000"/>
              </a:lnSpc>
            </a:pPr>
            <a:r>
              <a:rPr lang="zh-CN" altLang="en-US" sz="2000" dirty="0">
                <a:latin typeface="微软雅黑" panose="020B0503020204020204" charset="-122"/>
                <a:ea typeface="微软雅黑" panose="020B0503020204020204" charset="-122"/>
                <a:cs typeface="+mn-ea"/>
                <a:sym typeface="字魂59号-创粗黑" panose="00000500000000000000" pitchFamily="2" charset="-122"/>
              </a:rPr>
              <a:t>✓</a:t>
            </a:r>
            <a:r>
              <a:rPr lang="zh-CN" altLang="en-US" sz="2000">
                <a:latin typeface="微软雅黑" panose="020B0503020204020204" charset="-122"/>
                <a:ea typeface="微软雅黑" panose="020B0503020204020204" charset="-122"/>
              </a:rPr>
              <a:t>金融体系日益成熟，金融市场发展规模和基础设施达到全球领先水平；</a:t>
            </a:r>
            <a:endParaRPr lang="zh-CN" altLang="en-US" sz="2000">
              <a:latin typeface="微软雅黑" panose="020B0503020204020204" charset="-122"/>
              <a:ea typeface="微软雅黑" panose="020B0503020204020204" charset="-122"/>
            </a:endParaRPr>
          </a:p>
          <a:p>
            <a:pPr>
              <a:lnSpc>
                <a:spcPct val="150000"/>
              </a:lnSpc>
            </a:pPr>
            <a:r>
              <a:rPr lang="zh-CN" altLang="en-US" sz="2000" dirty="0">
                <a:latin typeface="微软雅黑" panose="020B0503020204020204" charset="-122"/>
                <a:ea typeface="微软雅黑" panose="020B0503020204020204" charset="-122"/>
                <a:cs typeface="+mn-ea"/>
                <a:sym typeface="字魂59号-创粗黑" panose="00000500000000000000" pitchFamily="2" charset="-122"/>
              </a:rPr>
              <a:t>✓</a:t>
            </a:r>
            <a:r>
              <a:rPr lang="zh-CN" altLang="en-US" sz="2000">
                <a:latin typeface="微软雅黑" panose="020B0503020204020204" charset="-122"/>
                <a:ea typeface="微软雅黑" panose="020B0503020204020204" charset="-122"/>
              </a:rPr>
              <a:t>监管体系逐步完善，风险得到明显遏制；</a:t>
            </a:r>
            <a:endParaRPr lang="zh-CN" altLang="en-US" sz="2000">
              <a:latin typeface="微软雅黑" panose="020B0503020204020204" charset="-122"/>
              <a:ea typeface="微软雅黑" panose="020B0503020204020204" charset="-122"/>
            </a:endParaRPr>
          </a:p>
          <a:p>
            <a:pPr>
              <a:lnSpc>
                <a:spcPct val="150000"/>
              </a:lnSpc>
            </a:pPr>
            <a:r>
              <a:rPr lang="zh-CN" altLang="en-US" sz="2000" dirty="0">
                <a:latin typeface="微软雅黑" panose="020B0503020204020204" charset="-122"/>
                <a:ea typeface="微软雅黑" panose="020B0503020204020204" charset="-122"/>
                <a:cs typeface="+mn-ea"/>
                <a:sym typeface="字魂59号-创粗黑" panose="00000500000000000000" pitchFamily="2" charset="-122"/>
              </a:rPr>
              <a:t>✓</a:t>
            </a:r>
            <a:r>
              <a:rPr lang="zh-CN" altLang="en-US" sz="2000">
                <a:latin typeface="微软雅黑" panose="020B0503020204020204" charset="-122"/>
                <a:ea typeface="微软雅黑" panose="020B0503020204020204" charset="-122"/>
              </a:rPr>
              <a:t>金融开放水平逐步提升，人民币国际化进程也在逐步加快。</a:t>
            </a:r>
            <a:endParaRPr lang="zh-CN" altLang="en-US" sz="200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p:stCondLst>
                              <p:cond delay="500"/>
                            </p:stCondLst>
                            <p:childTnLst>
                              <p:par>
                                <p:cTn id="9" presetID="1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plus(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a:off x="0" y="68580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607156" y="182115"/>
            <a:ext cx="3885565" cy="521970"/>
          </a:xfrm>
          <a:prstGeom prst="rect">
            <a:avLst/>
          </a:prstGeom>
        </p:spPr>
        <p:txBody>
          <a:bodyPr wrap="none">
            <a:spAutoFit/>
          </a:bodyPr>
          <a:p>
            <a:pPr lvl="0" algn="ctr"/>
            <a:r>
              <a:rPr lang="en-US" altLang="zh-CN" sz="2800" dirty="0">
                <a:solidFill>
                  <a:srgbClr val="FF9618"/>
                </a:solidFill>
                <a:latin typeface="微软雅黑" panose="020B0503020204020204" charset="-122"/>
                <a:ea typeface="微软雅黑" panose="020B0503020204020204" charset="-122"/>
                <a:sym typeface="+mn-ea"/>
              </a:rPr>
              <a:t>1.5</a:t>
            </a:r>
            <a:r>
              <a:rPr lang="zh-CN" altLang="en-US" sz="2800" dirty="0">
                <a:solidFill>
                  <a:srgbClr val="FF9618"/>
                </a:solidFill>
                <a:latin typeface="微软雅黑" panose="020B0503020204020204" charset="-122"/>
                <a:ea typeface="微软雅黑" panose="020B0503020204020204" charset="-122"/>
                <a:sym typeface="+mn-ea"/>
              </a:rPr>
              <a:t>金融行业</a:t>
            </a:r>
            <a:r>
              <a:rPr lang="zh-CN" altLang="en-US" sz="2800" dirty="0">
                <a:solidFill>
                  <a:srgbClr val="FF9618"/>
                </a:solidFill>
                <a:latin typeface="微软雅黑" panose="020B0503020204020204" charset="-122"/>
                <a:ea typeface="微软雅黑" panose="020B0503020204020204" charset="-122"/>
                <a:sym typeface="+mn-ea"/>
              </a:rPr>
              <a:t>面临的挑战</a:t>
            </a:r>
            <a:endParaRPr lang="zh-CN" altLang="en-US" sz="2800" dirty="0">
              <a:solidFill>
                <a:srgbClr val="FF9618"/>
              </a:solidFill>
              <a:latin typeface="微软雅黑" panose="020B0503020204020204" charset="-122"/>
              <a:ea typeface="微软雅黑" panose="020B0503020204020204" charset="-122"/>
              <a:sym typeface="+mn-ea"/>
            </a:endParaRPr>
          </a:p>
        </p:txBody>
      </p:sp>
      <p:grpSp>
        <p:nvGrpSpPr>
          <p:cNvPr id="38" name="组合 7"/>
          <p:cNvGrpSpPr/>
          <p:nvPr/>
        </p:nvGrpSpPr>
        <p:grpSpPr>
          <a:xfrm>
            <a:off x="5573119" y="1943444"/>
            <a:ext cx="1174751" cy="1189567"/>
            <a:chOff x="4305571" y="1566670"/>
            <a:chExt cx="881063" cy="892175"/>
          </a:xfrm>
          <a:solidFill>
            <a:srgbClr val="7E397A"/>
          </a:solidFill>
        </p:grpSpPr>
        <p:sp>
          <p:nvSpPr>
            <p:cNvPr id="39" name="Freeform 17"/>
            <p:cNvSpPr>
              <a:spLocks noEditPoints="1"/>
            </p:cNvSpPr>
            <p:nvPr/>
          </p:nvSpPr>
          <p:spPr bwMode="auto">
            <a:xfrm>
              <a:off x="4305571" y="1566670"/>
              <a:ext cx="881063" cy="892175"/>
            </a:xfrm>
            <a:custGeom>
              <a:avLst/>
              <a:gdLst>
                <a:gd name="T0" fmla="*/ 54 w 94"/>
                <a:gd name="T1" fmla="*/ 95 h 95"/>
                <a:gd name="T2" fmla="*/ 56 w 94"/>
                <a:gd name="T3" fmla="*/ 82 h 95"/>
                <a:gd name="T4" fmla="*/ 65 w 94"/>
                <a:gd name="T5" fmla="*/ 78 h 95"/>
                <a:gd name="T6" fmla="*/ 75 w 94"/>
                <a:gd name="T7" fmla="*/ 86 h 95"/>
                <a:gd name="T8" fmla="*/ 85 w 94"/>
                <a:gd name="T9" fmla="*/ 76 h 95"/>
                <a:gd name="T10" fmla="*/ 78 w 94"/>
                <a:gd name="T11" fmla="*/ 66 h 95"/>
                <a:gd name="T12" fmla="*/ 82 w 94"/>
                <a:gd name="T13" fmla="*/ 56 h 95"/>
                <a:gd name="T14" fmla="*/ 94 w 94"/>
                <a:gd name="T15" fmla="*/ 54 h 95"/>
                <a:gd name="T16" fmla="*/ 94 w 94"/>
                <a:gd name="T17" fmla="*/ 41 h 95"/>
                <a:gd name="T18" fmla="*/ 82 w 94"/>
                <a:gd name="T19" fmla="*/ 38 h 95"/>
                <a:gd name="T20" fmla="*/ 81 w 94"/>
                <a:gd name="T21" fmla="*/ 37 h 95"/>
                <a:gd name="T22" fmla="*/ 81 w 94"/>
                <a:gd name="T23" fmla="*/ 37 h 95"/>
                <a:gd name="T24" fmla="*/ 80 w 94"/>
                <a:gd name="T25" fmla="*/ 34 h 95"/>
                <a:gd name="T26" fmla="*/ 79 w 94"/>
                <a:gd name="T27" fmla="*/ 32 h 95"/>
                <a:gd name="T28" fmla="*/ 79 w 94"/>
                <a:gd name="T29" fmla="*/ 32 h 95"/>
                <a:gd name="T30" fmla="*/ 78 w 94"/>
                <a:gd name="T31" fmla="*/ 29 h 95"/>
                <a:gd name="T32" fmla="*/ 85 w 94"/>
                <a:gd name="T33" fmla="*/ 19 h 95"/>
                <a:gd name="T34" fmla="*/ 75 w 94"/>
                <a:gd name="T35" fmla="*/ 9 h 95"/>
                <a:gd name="T36" fmla="*/ 65 w 94"/>
                <a:gd name="T37" fmla="*/ 16 h 95"/>
                <a:gd name="T38" fmla="*/ 56 w 94"/>
                <a:gd name="T39" fmla="*/ 13 h 95"/>
                <a:gd name="T40" fmla="*/ 54 w 94"/>
                <a:gd name="T41" fmla="*/ 0 h 95"/>
                <a:gd name="T42" fmla="*/ 40 w 94"/>
                <a:gd name="T43" fmla="*/ 0 h 95"/>
                <a:gd name="T44" fmla="*/ 38 w 94"/>
                <a:gd name="T45" fmla="*/ 13 h 95"/>
                <a:gd name="T46" fmla="*/ 29 w 94"/>
                <a:gd name="T47" fmla="*/ 16 h 95"/>
                <a:gd name="T48" fmla="*/ 18 w 94"/>
                <a:gd name="T49" fmla="*/ 9 h 95"/>
                <a:gd name="T50" fmla="*/ 9 w 94"/>
                <a:gd name="T51" fmla="*/ 19 h 95"/>
                <a:gd name="T52" fmla="*/ 16 w 94"/>
                <a:gd name="T53" fmla="*/ 29 h 95"/>
                <a:gd name="T54" fmla="*/ 12 w 94"/>
                <a:gd name="T55" fmla="*/ 38 h 95"/>
                <a:gd name="T56" fmla="*/ 0 w 94"/>
                <a:gd name="T57" fmla="*/ 41 h 95"/>
                <a:gd name="T58" fmla="*/ 0 w 94"/>
                <a:gd name="T59" fmla="*/ 54 h 95"/>
                <a:gd name="T60" fmla="*/ 12 w 94"/>
                <a:gd name="T61" fmla="*/ 56 h 95"/>
                <a:gd name="T62" fmla="*/ 16 w 94"/>
                <a:gd name="T63" fmla="*/ 66 h 95"/>
                <a:gd name="T64" fmla="*/ 9 w 94"/>
                <a:gd name="T65" fmla="*/ 76 h 95"/>
                <a:gd name="T66" fmla="*/ 18 w 94"/>
                <a:gd name="T67" fmla="*/ 86 h 95"/>
                <a:gd name="T68" fmla="*/ 29 w 94"/>
                <a:gd name="T69" fmla="*/ 78 h 95"/>
                <a:gd name="T70" fmla="*/ 38 w 94"/>
                <a:gd name="T71" fmla="*/ 82 h 95"/>
                <a:gd name="T72" fmla="*/ 40 w 94"/>
                <a:gd name="T73" fmla="*/ 95 h 95"/>
                <a:gd name="T74" fmla="*/ 54 w 94"/>
                <a:gd name="T75" fmla="*/ 95 h 95"/>
                <a:gd name="T76" fmla="*/ 72 w 94"/>
                <a:gd name="T77" fmla="*/ 44 h 95"/>
                <a:gd name="T78" fmla="*/ 50 w 94"/>
                <a:gd name="T79" fmla="*/ 72 h 95"/>
                <a:gd name="T80" fmla="*/ 22 w 94"/>
                <a:gd name="T81" fmla="*/ 51 h 95"/>
                <a:gd name="T82" fmla="*/ 44 w 94"/>
                <a:gd name="T83" fmla="*/ 22 h 95"/>
                <a:gd name="T84" fmla="*/ 55 w 94"/>
                <a:gd name="T85" fmla="*/ 24 h 95"/>
                <a:gd name="T86" fmla="*/ 55 w 94"/>
                <a:gd name="T87" fmla="*/ 24 h 95"/>
                <a:gd name="T88" fmla="*/ 65 w 94"/>
                <a:gd name="T89" fmla="*/ 30 h 95"/>
                <a:gd name="T90" fmla="*/ 69 w 94"/>
                <a:gd name="T91" fmla="*/ 35 h 95"/>
                <a:gd name="T92" fmla="*/ 72 w 94"/>
                <a:gd name="T93"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5">
                  <a:moveTo>
                    <a:pt x="54" y="95"/>
                  </a:moveTo>
                  <a:cubicBezTo>
                    <a:pt x="56" y="82"/>
                    <a:pt x="56" y="82"/>
                    <a:pt x="56" y="82"/>
                  </a:cubicBezTo>
                  <a:cubicBezTo>
                    <a:pt x="65" y="78"/>
                    <a:pt x="65" y="78"/>
                    <a:pt x="65" y="78"/>
                  </a:cubicBezTo>
                  <a:cubicBezTo>
                    <a:pt x="75" y="86"/>
                    <a:pt x="75" y="86"/>
                    <a:pt x="75" y="86"/>
                  </a:cubicBezTo>
                  <a:cubicBezTo>
                    <a:pt x="85" y="76"/>
                    <a:pt x="85" y="76"/>
                    <a:pt x="85" y="76"/>
                  </a:cubicBezTo>
                  <a:cubicBezTo>
                    <a:pt x="78" y="66"/>
                    <a:pt x="78" y="66"/>
                    <a:pt x="78" y="66"/>
                  </a:cubicBezTo>
                  <a:cubicBezTo>
                    <a:pt x="82" y="56"/>
                    <a:pt x="82" y="56"/>
                    <a:pt x="82" y="56"/>
                  </a:cubicBezTo>
                  <a:cubicBezTo>
                    <a:pt x="94" y="54"/>
                    <a:pt x="94" y="54"/>
                    <a:pt x="94" y="54"/>
                  </a:cubicBezTo>
                  <a:cubicBezTo>
                    <a:pt x="94" y="41"/>
                    <a:pt x="94" y="41"/>
                    <a:pt x="94" y="41"/>
                  </a:cubicBezTo>
                  <a:cubicBezTo>
                    <a:pt x="82" y="38"/>
                    <a:pt x="82" y="38"/>
                    <a:pt x="82" y="38"/>
                  </a:cubicBezTo>
                  <a:cubicBezTo>
                    <a:pt x="81" y="37"/>
                    <a:pt x="81" y="37"/>
                    <a:pt x="81" y="37"/>
                  </a:cubicBezTo>
                  <a:cubicBezTo>
                    <a:pt x="81" y="37"/>
                    <a:pt x="81" y="37"/>
                    <a:pt x="81" y="37"/>
                  </a:cubicBezTo>
                  <a:cubicBezTo>
                    <a:pt x="80" y="34"/>
                    <a:pt x="80" y="34"/>
                    <a:pt x="80" y="34"/>
                  </a:cubicBezTo>
                  <a:cubicBezTo>
                    <a:pt x="79" y="32"/>
                    <a:pt x="79" y="32"/>
                    <a:pt x="79" y="32"/>
                  </a:cubicBezTo>
                  <a:cubicBezTo>
                    <a:pt x="79" y="32"/>
                    <a:pt x="79" y="32"/>
                    <a:pt x="79" y="32"/>
                  </a:cubicBezTo>
                  <a:cubicBezTo>
                    <a:pt x="78" y="29"/>
                    <a:pt x="78" y="29"/>
                    <a:pt x="78" y="29"/>
                  </a:cubicBezTo>
                  <a:cubicBezTo>
                    <a:pt x="85" y="19"/>
                    <a:pt x="85" y="19"/>
                    <a:pt x="85" y="19"/>
                  </a:cubicBezTo>
                  <a:cubicBezTo>
                    <a:pt x="75" y="9"/>
                    <a:pt x="75" y="9"/>
                    <a:pt x="75" y="9"/>
                  </a:cubicBezTo>
                  <a:cubicBezTo>
                    <a:pt x="65" y="16"/>
                    <a:pt x="65" y="16"/>
                    <a:pt x="65" y="16"/>
                  </a:cubicBezTo>
                  <a:cubicBezTo>
                    <a:pt x="56" y="13"/>
                    <a:pt x="56" y="13"/>
                    <a:pt x="56" y="13"/>
                  </a:cubicBezTo>
                  <a:cubicBezTo>
                    <a:pt x="54" y="0"/>
                    <a:pt x="54" y="0"/>
                    <a:pt x="54" y="0"/>
                  </a:cubicBezTo>
                  <a:cubicBezTo>
                    <a:pt x="40" y="0"/>
                    <a:pt x="40" y="0"/>
                    <a:pt x="40" y="0"/>
                  </a:cubicBezTo>
                  <a:cubicBezTo>
                    <a:pt x="38" y="13"/>
                    <a:pt x="38" y="13"/>
                    <a:pt x="38" y="13"/>
                  </a:cubicBezTo>
                  <a:cubicBezTo>
                    <a:pt x="29" y="16"/>
                    <a:pt x="29" y="16"/>
                    <a:pt x="29" y="16"/>
                  </a:cubicBezTo>
                  <a:cubicBezTo>
                    <a:pt x="18" y="9"/>
                    <a:pt x="18" y="9"/>
                    <a:pt x="18" y="9"/>
                  </a:cubicBezTo>
                  <a:cubicBezTo>
                    <a:pt x="9" y="19"/>
                    <a:pt x="9" y="19"/>
                    <a:pt x="9" y="19"/>
                  </a:cubicBezTo>
                  <a:cubicBezTo>
                    <a:pt x="16" y="29"/>
                    <a:pt x="16" y="29"/>
                    <a:pt x="16" y="29"/>
                  </a:cubicBezTo>
                  <a:cubicBezTo>
                    <a:pt x="12" y="38"/>
                    <a:pt x="12" y="38"/>
                    <a:pt x="12" y="38"/>
                  </a:cubicBezTo>
                  <a:cubicBezTo>
                    <a:pt x="0" y="41"/>
                    <a:pt x="0" y="41"/>
                    <a:pt x="0" y="41"/>
                  </a:cubicBezTo>
                  <a:cubicBezTo>
                    <a:pt x="0" y="54"/>
                    <a:pt x="0" y="54"/>
                    <a:pt x="0" y="54"/>
                  </a:cubicBezTo>
                  <a:cubicBezTo>
                    <a:pt x="12" y="56"/>
                    <a:pt x="12" y="56"/>
                    <a:pt x="12" y="56"/>
                  </a:cubicBezTo>
                  <a:cubicBezTo>
                    <a:pt x="16" y="66"/>
                    <a:pt x="16" y="66"/>
                    <a:pt x="16" y="66"/>
                  </a:cubicBezTo>
                  <a:cubicBezTo>
                    <a:pt x="9" y="76"/>
                    <a:pt x="9" y="76"/>
                    <a:pt x="9" y="76"/>
                  </a:cubicBezTo>
                  <a:cubicBezTo>
                    <a:pt x="18" y="86"/>
                    <a:pt x="18" y="86"/>
                    <a:pt x="18" y="86"/>
                  </a:cubicBezTo>
                  <a:cubicBezTo>
                    <a:pt x="29" y="78"/>
                    <a:pt x="29" y="78"/>
                    <a:pt x="29" y="78"/>
                  </a:cubicBezTo>
                  <a:cubicBezTo>
                    <a:pt x="38" y="82"/>
                    <a:pt x="38" y="82"/>
                    <a:pt x="38" y="82"/>
                  </a:cubicBezTo>
                  <a:cubicBezTo>
                    <a:pt x="40" y="95"/>
                    <a:pt x="40" y="95"/>
                    <a:pt x="40" y="95"/>
                  </a:cubicBezTo>
                  <a:cubicBezTo>
                    <a:pt x="54" y="95"/>
                    <a:pt x="54" y="95"/>
                    <a:pt x="54" y="95"/>
                  </a:cubicBezTo>
                  <a:close/>
                  <a:moveTo>
                    <a:pt x="72" y="44"/>
                  </a:moveTo>
                  <a:cubicBezTo>
                    <a:pt x="74" y="58"/>
                    <a:pt x="64" y="71"/>
                    <a:pt x="50" y="72"/>
                  </a:cubicBezTo>
                  <a:cubicBezTo>
                    <a:pt x="37" y="74"/>
                    <a:pt x="24" y="65"/>
                    <a:pt x="22" y="51"/>
                  </a:cubicBezTo>
                  <a:cubicBezTo>
                    <a:pt x="20" y="37"/>
                    <a:pt x="30" y="24"/>
                    <a:pt x="44" y="22"/>
                  </a:cubicBezTo>
                  <a:cubicBezTo>
                    <a:pt x="48" y="22"/>
                    <a:pt x="52" y="22"/>
                    <a:pt x="55" y="24"/>
                  </a:cubicBezTo>
                  <a:cubicBezTo>
                    <a:pt x="55" y="24"/>
                    <a:pt x="55" y="24"/>
                    <a:pt x="55" y="24"/>
                  </a:cubicBezTo>
                  <a:cubicBezTo>
                    <a:pt x="59" y="25"/>
                    <a:pt x="62" y="27"/>
                    <a:pt x="65" y="30"/>
                  </a:cubicBezTo>
                  <a:cubicBezTo>
                    <a:pt x="66" y="31"/>
                    <a:pt x="68" y="33"/>
                    <a:pt x="69" y="35"/>
                  </a:cubicBezTo>
                  <a:cubicBezTo>
                    <a:pt x="70" y="38"/>
                    <a:pt x="72" y="41"/>
                    <a:pt x="72" y="44"/>
                  </a:cubicBezTo>
                  <a:close/>
                </a:path>
              </a:pathLst>
            </a:custGeom>
            <a:solidFill>
              <a:srgbClr val="4A6C90"/>
            </a:solidFill>
            <a:ln>
              <a:noFill/>
            </a:ln>
          </p:spPr>
          <p:txBody>
            <a:bodyPr rot="0" spcFirstLastPara="0" vert="horz" wrap="square" lIns="91440" tIns="45720" rIns="91440" bIns="45720" numCol="1" spcCol="0" rtlCol="0" fromWordArt="0" anchor="ctr" anchorCtr="0" forceAA="0" compatLnSpc="1">
              <a:noAutofit/>
            </a:bodyPr>
            <a:p>
              <a:pPr lvl="0" algn="ctr" fontAlgn="ctr">
                <a:lnSpc>
                  <a:spcPct val="150000"/>
                </a:lnSpc>
                <a:buClrTx/>
                <a:buSzTx/>
                <a:buFontTx/>
              </a:pPr>
              <a:endParaRPr lang="en-US" b="1">
                <a:solidFill>
                  <a:schemeClr val="bg1"/>
                </a:solidFill>
                <a:latin typeface="微软雅黑" panose="020B0503020204020204" charset="-122"/>
                <a:ea typeface="微软雅黑" panose="020B0503020204020204" charset="-122"/>
                <a:sym typeface="字魂59号-创粗黑" panose="00000500000000000000" pitchFamily="2" charset="-122"/>
              </a:endParaRPr>
            </a:p>
          </p:txBody>
        </p:sp>
        <p:sp>
          <p:nvSpPr>
            <p:cNvPr id="40" name="Freeform 18"/>
            <p:cNvSpPr>
              <a:spLocks noEditPoints="1"/>
            </p:cNvSpPr>
            <p:nvPr/>
          </p:nvSpPr>
          <p:spPr bwMode="auto">
            <a:xfrm>
              <a:off x="4605608" y="1839720"/>
              <a:ext cx="280988" cy="327025"/>
            </a:xfrm>
            <a:custGeom>
              <a:avLst/>
              <a:gdLst>
                <a:gd name="T0" fmla="*/ 15 w 30"/>
                <a:gd name="T1" fmla="*/ 0 h 35"/>
                <a:gd name="T2" fmla="*/ 23 w 30"/>
                <a:gd name="T3" fmla="*/ 8 h 35"/>
                <a:gd name="T4" fmla="*/ 15 w 30"/>
                <a:gd name="T5" fmla="*/ 16 h 35"/>
                <a:gd name="T6" fmla="*/ 7 w 30"/>
                <a:gd name="T7" fmla="*/ 8 h 35"/>
                <a:gd name="T8" fmla="*/ 15 w 30"/>
                <a:gd name="T9" fmla="*/ 0 h 35"/>
                <a:gd name="T10" fmla="*/ 6 w 30"/>
                <a:gd name="T11" fmla="*/ 18 h 35"/>
                <a:gd name="T12" fmla="*/ 10 w 30"/>
                <a:gd name="T13" fmla="*/ 18 h 35"/>
                <a:gd name="T14" fmla="*/ 13 w 30"/>
                <a:gd name="T15" fmla="*/ 24 h 35"/>
                <a:gd name="T16" fmla="*/ 17 w 30"/>
                <a:gd name="T17" fmla="*/ 24 h 35"/>
                <a:gd name="T18" fmla="*/ 20 w 30"/>
                <a:gd name="T19" fmla="*/ 18 h 35"/>
                <a:gd name="T20" fmla="*/ 24 w 30"/>
                <a:gd name="T21" fmla="*/ 18 h 35"/>
                <a:gd name="T22" fmla="*/ 30 w 30"/>
                <a:gd name="T23" fmla="*/ 25 h 35"/>
                <a:gd name="T24" fmla="*/ 30 w 30"/>
                <a:gd name="T25" fmla="*/ 35 h 35"/>
                <a:gd name="T26" fmla="*/ 0 w 30"/>
                <a:gd name="T27" fmla="*/ 35 h 35"/>
                <a:gd name="T28" fmla="*/ 0 w 30"/>
                <a:gd name="T29" fmla="*/ 25 h 35"/>
                <a:gd name="T30" fmla="*/ 6 w 30"/>
                <a:gd name="T31"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5">
                  <a:moveTo>
                    <a:pt x="15" y="0"/>
                  </a:moveTo>
                  <a:cubicBezTo>
                    <a:pt x="20" y="0"/>
                    <a:pt x="23" y="3"/>
                    <a:pt x="23" y="8"/>
                  </a:cubicBezTo>
                  <a:cubicBezTo>
                    <a:pt x="23" y="13"/>
                    <a:pt x="20" y="16"/>
                    <a:pt x="15" y="16"/>
                  </a:cubicBezTo>
                  <a:cubicBezTo>
                    <a:pt x="10" y="16"/>
                    <a:pt x="7" y="13"/>
                    <a:pt x="7" y="8"/>
                  </a:cubicBezTo>
                  <a:cubicBezTo>
                    <a:pt x="7" y="3"/>
                    <a:pt x="10" y="0"/>
                    <a:pt x="15" y="0"/>
                  </a:cubicBezTo>
                  <a:close/>
                  <a:moveTo>
                    <a:pt x="6" y="18"/>
                  </a:moveTo>
                  <a:cubicBezTo>
                    <a:pt x="10" y="18"/>
                    <a:pt x="10" y="18"/>
                    <a:pt x="10" y="18"/>
                  </a:cubicBezTo>
                  <a:cubicBezTo>
                    <a:pt x="13" y="24"/>
                    <a:pt x="13" y="24"/>
                    <a:pt x="13" y="24"/>
                  </a:cubicBezTo>
                  <a:cubicBezTo>
                    <a:pt x="14" y="26"/>
                    <a:pt x="16" y="26"/>
                    <a:pt x="17" y="24"/>
                  </a:cubicBezTo>
                  <a:cubicBezTo>
                    <a:pt x="20" y="18"/>
                    <a:pt x="20" y="18"/>
                    <a:pt x="20" y="18"/>
                  </a:cubicBezTo>
                  <a:cubicBezTo>
                    <a:pt x="24" y="18"/>
                    <a:pt x="24" y="18"/>
                    <a:pt x="24" y="18"/>
                  </a:cubicBezTo>
                  <a:cubicBezTo>
                    <a:pt x="27" y="18"/>
                    <a:pt x="30" y="21"/>
                    <a:pt x="30" y="25"/>
                  </a:cubicBezTo>
                  <a:cubicBezTo>
                    <a:pt x="30" y="35"/>
                    <a:pt x="30" y="35"/>
                    <a:pt x="30" y="35"/>
                  </a:cubicBezTo>
                  <a:cubicBezTo>
                    <a:pt x="25" y="35"/>
                    <a:pt x="5" y="35"/>
                    <a:pt x="0" y="35"/>
                  </a:cubicBezTo>
                  <a:cubicBezTo>
                    <a:pt x="0" y="25"/>
                    <a:pt x="0" y="25"/>
                    <a:pt x="0" y="25"/>
                  </a:cubicBezTo>
                  <a:cubicBezTo>
                    <a:pt x="0" y="21"/>
                    <a:pt x="3" y="18"/>
                    <a:pt x="6" y="18"/>
                  </a:cubicBezTo>
                  <a:close/>
                </a:path>
              </a:pathLst>
            </a:custGeom>
            <a:solidFill>
              <a:srgbClr val="4A6C90"/>
            </a:solidFill>
            <a:ln>
              <a:noFill/>
            </a:ln>
          </p:spPr>
          <p:txBody>
            <a:bodyPr rot="0" spcFirstLastPara="0" vert="horz" wrap="square" lIns="91440" tIns="45720" rIns="91440" bIns="45720" numCol="1" spcCol="0" rtlCol="0" fromWordArt="0" anchor="ctr" anchorCtr="0" forceAA="0" compatLnSpc="1">
              <a:noAutofit/>
            </a:bodyPr>
            <a:p>
              <a:pPr lvl="0" algn="ctr" fontAlgn="ctr">
                <a:lnSpc>
                  <a:spcPct val="150000"/>
                </a:lnSpc>
                <a:buClrTx/>
                <a:buSzTx/>
                <a:buFontTx/>
              </a:pPr>
              <a:endParaRPr lang="en-US" b="1">
                <a:solidFill>
                  <a:schemeClr val="bg1"/>
                </a:solidFill>
                <a:latin typeface="微软雅黑" panose="020B0503020204020204" charset="-122"/>
                <a:ea typeface="微软雅黑" panose="020B0503020204020204" charset="-122"/>
                <a:sym typeface="字魂59号-创粗黑" panose="00000500000000000000" pitchFamily="2" charset="-122"/>
              </a:endParaRPr>
            </a:p>
          </p:txBody>
        </p:sp>
      </p:grpSp>
      <p:grpSp>
        <p:nvGrpSpPr>
          <p:cNvPr id="41" name="组合 10"/>
          <p:cNvGrpSpPr/>
          <p:nvPr/>
        </p:nvGrpSpPr>
        <p:grpSpPr>
          <a:xfrm>
            <a:off x="4340501" y="2893829"/>
            <a:ext cx="1949451" cy="1951567"/>
            <a:chOff x="3381108" y="2279458"/>
            <a:chExt cx="1462088" cy="1463675"/>
          </a:xfrm>
          <a:solidFill>
            <a:srgbClr val="39337A"/>
          </a:solidFill>
        </p:grpSpPr>
        <p:sp>
          <p:nvSpPr>
            <p:cNvPr id="42" name="Freeform 19"/>
            <p:cNvSpPr>
              <a:spLocks noEditPoints="1"/>
            </p:cNvSpPr>
            <p:nvPr/>
          </p:nvSpPr>
          <p:spPr bwMode="auto">
            <a:xfrm>
              <a:off x="3381108" y="2279458"/>
              <a:ext cx="1462088" cy="1463675"/>
            </a:xfrm>
            <a:custGeom>
              <a:avLst/>
              <a:gdLst>
                <a:gd name="T0" fmla="*/ 89 w 156"/>
                <a:gd name="T1" fmla="*/ 156 h 156"/>
                <a:gd name="T2" fmla="*/ 93 w 156"/>
                <a:gd name="T3" fmla="*/ 135 h 156"/>
                <a:gd name="T4" fmla="*/ 108 w 156"/>
                <a:gd name="T5" fmla="*/ 129 h 156"/>
                <a:gd name="T6" fmla="*/ 125 w 156"/>
                <a:gd name="T7" fmla="*/ 141 h 156"/>
                <a:gd name="T8" fmla="*/ 141 w 156"/>
                <a:gd name="T9" fmla="*/ 125 h 156"/>
                <a:gd name="T10" fmla="*/ 129 w 156"/>
                <a:gd name="T11" fmla="*/ 108 h 156"/>
                <a:gd name="T12" fmla="*/ 135 w 156"/>
                <a:gd name="T13" fmla="*/ 93 h 156"/>
                <a:gd name="T14" fmla="*/ 156 w 156"/>
                <a:gd name="T15" fmla="*/ 89 h 156"/>
                <a:gd name="T16" fmla="*/ 156 w 156"/>
                <a:gd name="T17" fmla="*/ 67 h 156"/>
                <a:gd name="T18" fmla="*/ 135 w 156"/>
                <a:gd name="T19" fmla="*/ 63 h 156"/>
                <a:gd name="T20" fmla="*/ 135 w 156"/>
                <a:gd name="T21" fmla="*/ 62 h 156"/>
                <a:gd name="T22" fmla="*/ 135 w 156"/>
                <a:gd name="T23" fmla="*/ 62 h 156"/>
                <a:gd name="T24" fmla="*/ 132 w 156"/>
                <a:gd name="T25" fmla="*/ 56 h 156"/>
                <a:gd name="T26" fmla="*/ 131 w 156"/>
                <a:gd name="T27" fmla="*/ 53 h 156"/>
                <a:gd name="T28" fmla="*/ 131 w 156"/>
                <a:gd name="T29" fmla="*/ 53 h 156"/>
                <a:gd name="T30" fmla="*/ 129 w 156"/>
                <a:gd name="T31" fmla="*/ 48 h 156"/>
                <a:gd name="T32" fmla="*/ 141 w 156"/>
                <a:gd name="T33" fmla="*/ 31 h 156"/>
                <a:gd name="T34" fmla="*/ 125 w 156"/>
                <a:gd name="T35" fmla="*/ 15 h 156"/>
                <a:gd name="T36" fmla="*/ 108 w 156"/>
                <a:gd name="T37" fmla="*/ 27 h 156"/>
                <a:gd name="T38" fmla="*/ 93 w 156"/>
                <a:gd name="T39" fmla="*/ 21 h 156"/>
                <a:gd name="T40" fmla="*/ 89 w 156"/>
                <a:gd name="T41" fmla="*/ 0 h 156"/>
                <a:gd name="T42" fmla="*/ 67 w 156"/>
                <a:gd name="T43" fmla="*/ 0 h 156"/>
                <a:gd name="T44" fmla="*/ 63 w 156"/>
                <a:gd name="T45" fmla="*/ 21 h 156"/>
                <a:gd name="T46" fmla="*/ 48 w 156"/>
                <a:gd name="T47" fmla="*/ 27 h 156"/>
                <a:gd name="T48" fmla="*/ 31 w 156"/>
                <a:gd name="T49" fmla="*/ 15 h 156"/>
                <a:gd name="T50" fmla="*/ 15 w 156"/>
                <a:gd name="T51" fmla="*/ 31 h 156"/>
                <a:gd name="T52" fmla="*/ 27 w 156"/>
                <a:gd name="T53" fmla="*/ 48 h 156"/>
                <a:gd name="T54" fmla="*/ 21 w 156"/>
                <a:gd name="T55" fmla="*/ 63 h 156"/>
                <a:gd name="T56" fmla="*/ 0 w 156"/>
                <a:gd name="T57" fmla="*/ 67 h 156"/>
                <a:gd name="T58" fmla="*/ 0 w 156"/>
                <a:gd name="T59" fmla="*/ 89 h 156"/>
                <a:gd name="T60" fmla="*/ 21 w 156"/>
                <a:gd name="T61" fmla="*/ 93 h 156"/>
                <a:gd name="T62" fmla="*/ 27 w 156"/>
                <a:gd name="T63" fmla="*/ 108 h 156"/>
                <a:gd name="T64" fmla="*/ 15 w 156"/>
                <a:gd name="T65" fmla="*/ 125 h 156"/>
                <a:gd name="T66" fmla="*/ 31 w 156"/>
                <a:gd name="T67" fmla="*/ 141 h 156"/>
                <a:gd name="T68" fmla="*/ 48 w 156"/>
                <a:gd name="T69" fmla="*/ 129 h 156"/>
                <a:gd name="T70" fmla="*/ 63 w 156"/>
                <a:gd name="T71" fmla="*/ 135 h 156"/>
                <a:gd name="T72" fmla="*/ 67 w 156"/>
                <a:gd name="T73" fmla="*/ 156 h 156"/>
                <a:gd name="T74" fmla="*/ 89 w 156"/>
                <a:gd name="T75" fmla="*/ 156 h 156"/>
                <a:gd name="T76" fmla="*/ 119 w 156"/>
                <a:gd name="T77" fmla="*/ 72 h 156"/>
                <a:gd name="T78" fmla="*/ 84 w 156"/>
                <a:gd name="T79" fmla="*/ 119 h 156"/>
                <a:gd name="T80" fmla="*/ 37 w 156"/>
                <a:gd name="T81" fmla="*/ 84 h 156"/>
                <a:gd name="T82" fmla="*/ 72 w 156"/>
                <a:gd name="T83" fmla="*/ 37 h 156"/>
                <a:gd name="T84" fmla="*/ 92 w 156"/>
                <a:gd name="T85" fmla="*/ 39 h 156"/>
                <a:gd name="T86" fmla="*/ 92 w 156"/>
                <a:gd name="T87" fmla="*/ 39 h 156"/>
                <a:gd name="T88" fmla="*/ 107 w 156"/>
                <a:gd name="T89" fmla="*/ 49 h 156"/>
                <a:gd name="T90" fmla="*/ 114 w 156"/>
                <a:gd name="T91" fmla="*/ 57 h 156"/>
                <a:gd name="T92" fmla="*/ 119 w 156"/>
                <a:gd name="T93" fmla="*/ 7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6" h="156">
                  <a:moveTo>
                    <a:pt x="89" y="156"/>
                  </a:moveTo>
                  <a:cubicBezTo>
                    <a:pt x="93" y="135"/>
                    <a:pt x="93" y="135"/>
                    <a:pt x="93" y="135"/>
                  </a:cubicBezTo>
                  <a:cubicBezTo>
                    <a:pt x="108" y="129"/>
                    <a:pt x="108" y="129"/>
                    <a:pt x="108" y="129"/>
                  </a:cubicBezTo>
                  <a:cubicBezTo>
                    <a:pt x="125" y="141"/>
                    <a:pt x="125" y="141"/>
                    <a:pt x="125" y="141"/>
                  </a:cubicBezTo>
                  <a:cubicBezTo>
                    <a:pt x="141" y="125"/>
                    <a:pt x="141" y="125"/>
                    <a:pt x="141" y="125"/>
                  </a:cubicBezTo>
                  <a:cubicBezTo>
                    <a:pt x="129" y="108"/>
                    <a:pt x="129" y="108"/>
                    <a:pt x="129" y="108"/>
                  </a:cubicBezTo>
                  <a:cubicBezTo>
                    <a:pt x="135" y="93"/>
                    <a:pt x="135" y="93"/>
                    <a:pt x="135" y="93"/>
                  </a:cubicBezTo>
                  <a:cubicBezTo>
                    <a:pt x="156" y="89"/>
                    <a:pt x="156" y="89"/>
                    <a:pt x="156" y="89"/>
                  </a:cubicBezTo>
                  <a:cubicBezTo>
                    <a:pt x="156" y="67"/>
                    <a:pt x="156" y="67"/>
                    <a:pt x="156" y="67"/>
                  </a:cubicBezTo>
                  <a:cubicBezTo>
                    <a:pt x="135" y="63"/>
                    <a:pt x="135" y="63"/>
                    <a:pt x="135" y="63"/>
                  </a:cubicBezTo>
                  <a:cubicBezTo>
                    <a:pt x="135" y="62"/>
                    <a:pt x="135" y="62"/>
                    <a:pt x="135" y="62"/>
                  </a:cubicBezTo>
                  <a:cubicBezTo>
                    <a:pt x="135" y="62"/>
                    <a:pt x="135" y="62"/>
                    <a:pt x="135" y="62"/>
                  </a:cubicBezTo>
                  <a:cubicBezTo>
                    <a:pt x="132" y="56"/>
                    <a:pt x="132" y="56"/>
                    <a:pt x="132" y="56"/>
                  </a:cubicBezTo>
                  <a:cubicBezTo>
                    <a:pt x="131" y="53"/>
                    <a:pt x="131" y="53"/>
                    <a:pt x="131" y="53"/>
                  </a:cubicBezTo>
                  <a:cubicBezTo>
                    <a:pt x="131" y="53"/>
                    <a:pt x="131" y="53"/>
                    <a:pt x="131" y="53"/>
                  </a:cubicBezTo>
                  <a:cubicBezTo>
                    <a:pt x="129" y="48"/>
                    <a:pt x="129" y="48"/>
                    <a:pt x="129" y="48"/>
                  </a:cubicBezTo>
                  <a:cubicBezTo>
                    <a:pt x="141" y="31"/>
                    <a:pt x="141" y="31"/>
                    <a:pt x="141" y="31"/>
                  </a:cubicBezTo>
                  <a:cubicBezTo>
                    <a:pt x="125" y="15"/>
                    <a:pt x="125" y="15"/>
                    <a:pt x="125" y="15"/>
                  </a:cubicBezTo>
                  <a:cubicBezTo>
                    <a:pt x="108" y="27"/>
                    <a:pt x="108" y="27"/>
                    <a:pt x="108" y="27"/>
                  </a:cubicBezTo>
                  <a:cubicBezTo>
                    <a:pt x="93" y="21"/>
                    <a:pt x="93" y="21"/>
                    <a:pt x="93" y="21"/>
                  </a:cubicBezTo>
                  <a:cubicBezTo>
                    <a:pt x="89" y="0"/>
                    <a:pt x="89" y="0"/>
                    <a:pt x="89" y="0"/>
                  </a:cubicBezTo>
                  <a:cubicBezTo>
                    <a:pt x="67" y="0"/>
                    <a:pt x="67" y="0"/>
                    <a:pt x="67" y="0"/>
                  </a:cubicBezTo>
                  <a:cubicBezTo>
                    <a:pt x="63" y="21"/>
                    <a:pt x="63" y="21"/>
                    <a:pt x="63" y="21"/>
                  </a:cubicBezTo>
                  <a:cubicBezTo>
                    <a:pt x="48" y="27"/>
                    <a:pt x="48" y="27"/>
                    <a:pt x="48" y="27"/>
                  </a:cubicBezTo>
                  <a:cubicBezTo>
                    <a:pt x="31" y="15"/>
                    <a:pt x="31" y="15"/>
                    <a:pt x="31" y="15"/>
                  </a:cubicBezTo>
                  <a:cubicBezTo>
                    <a:pt x="15" y="31"/>
                    <a:pt x="15" y="31"/>
                    <a:pt x="15" y="31"/>
                  </a:cubicBezTo>
                  <a:cubicBezTo>
                    <a:pt x="27" y="48"/>
                    <a:pt x="27" y="48"/>
                    <a:pt x="27" y="48"/>
                  </a:cubicBezTo>
                  <a:cubicBezTo>
                    <a:pt x="21" y="63"/>
                    <a:pt x="21" y="63"/>
                    <a:pt x="21" y="63"/>
                  </a:cubicBezTo>
                  <a:cubicBezTo>
                    <a:pt x="0" y="67"/>
                    <a:pt x="0" y="67"/>
                    <a:pt x="0" y="67"/>
                  </a:cubicBezTo>
                  <a:cubicBezTo>
                    <a:pt x="0" y="89"/>
                    <a:pt x="0" y="89"/>
                    <a:pt x="0" y="89"/>
                  </a:cubicBezTo>
                  <a:cubicBezTo>
                    <a:pt x="21" y="93"/>
                    <a:pt x="21" y="93"/>
                    <a:pt x="21" y="93"/>
                  </a:cubicBezTo>
                  <a:cubicBezTo>
                    <a:pt x="27" y="108"/>
                    <a:pt x="27" y="108"/>
                    <a:pt x="27" y="108"/>
                  </a:cubicBezTo>
                  <a:cubicBezTo>
                    <a:pt x="15" y="125"/>
                    <a:pt x="15" y="125"/>
                    <a:pt x="15" y="125"/>
                  </a:cubicBezTo>
                  <a:cubicBezTo>
                    <a:pt x="31" y="141"/>
                    <a:pt x="31" y="141"/>
                    <a:pt x="31" y="141"/>
                  </a:cubicBezTo>
                  <a:cubicBezTo>
                    <a:pt x="48" y="129"/>
                    <a:pt x="48" y="129"/>
                    <a:pt x="48" y="129"/>
                  </a:cubicBezTo>
                  <a:cubicBezTo>
                    <a:pt x="63" y="135"/>
                    <a:pt x="63" y="135"/>
                    <a:pt x="63" y="135"/>
                  </a:cubicBezTo>
                  <a:cubicBezTo>
                    <a:pt x="67" y="156"/>
                    <a:pt x="67" y="156"/>
                    <a:pt x="67" y="156"/>
                  </a:cubicBezTo>
                  <a:cubicBezTo>
                    <a:pt x="89" y="156"/>
                    <a:pt x="89" y="156"/>
                    <a:pt x="89" y="156"/>
                  </a:cubicBezTo>
                  <a:close/>
                  <a:moveTo>
                    <a:pt x="119" y="72"/>
                  </a:moveTo>
                  <a:cubicBezTo>
                    <a:pt x="122" y="95"/>
                    <a:pt x="106" y="116"/>
                    <a:pt x="84" y="119"/>
                  </a:cubicBezTo>
                  <a:cubicBezTo>
                    <a:pt x="61" y="122"/>
                    <a:pt x="40" y="106"/>
                    <a:pt x="37" y="84"/>
                  </a:cubicBezTo>
                  <a:cubicBezTo>
                    <a:pt x="34" y="61"/>
                    <a:pt x="50" y="40"/>
                    <a:pt x="72" y="37"/>
                  </a:cubicBezTo>
                  <a:cubicBezTo>
                    <a:pt x="79" y="36"/>
                    <a:pt x="86" y="37"/>
                    <a:pt x="92" y="39"/>
                  </a:cubicBezTo>
                  <a:cubicBezTo>
                    <a:pt x="92" y="39"/>
                    <a:pt x="92" y="39"/>
                    <a:pt x="92" y="39"/>
                  </a:cubicBezTo>
                  <a:cubicBezTo>
                    <a:pt x="98" y="41"/>
                    <a:pt x="103" y="44"/>
                    <a:pt x="107" y="49"/>
                  </a:cubicBezTo>
                  <a:cubicBezTo>
                    <a:pt x="110" y="51"/>
                    <a:pt x="112" y="54"/>
                    <a:pt x="114" y="57"/>
                  </a:cubicBezTo>
                  <a:cubicBezTo>
                    <a:pt x="117" y="62"/>
                    <a:pt x="119" y="67"/>
                    <a:pt x="119" y="72"/>
                  </a:cubicBezTo>
                  <a:close/>
                </a:path>
              </a:pathLst>
            </a:custGeom>
            <a:grpFill/>
            <a:ln>
              <a:noFill/>
            </a:ln>
          </p:spPr>
          <p:txBody>
            <a:bodyPr vert="horz" wrap="square" lIns="121920" tIns="60960" rIns="121920" bIns="60960" numCol="1" anchor="t" anchorCtr="0" compatLnSpc="1"/>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tx1">
                    <a:lumMod val="85000"/>
                    <a:lumOff val="15000"/>
                  </a:scheme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Freeform 20"/>
            <p:cNvSpPr>
              <a:spLocks noEditPoints="1"/>
            </p:cNvSpPr>
            <p:nvPr/>
          </p:nvSpPr>
          <p:spPr bwMode="auto">
            <a:xfrm>
              <a:off x="3877996" y="2720783"/>
              <a:ext cx="468313" cy="544512"/>
            </a:xfrm>
            <a:custGeom>
              <a:avLst/>
              <a:gdLst>
                <a:gd name="T0" fmla="*/ 25 w 50"/>
                <a:gd name="T1" fmla="*/ 0 h 58"/>
                <a:gd name="T2" fmla="*/ 39 w 50"/>
                <a:gd name="T3" fmla="*/ 14 h 58"/>
                <a:gd name="T4" fmla="*/ 25 w 50"/>
                <a:gd name="T5" fmla="*/ 28 h 58"/>
                <a:gd name="T6" fmla="*/ 11 w 50"/>
                <a:gd name="T7" fmla="*/ 14 h 58"/>
                <a:gd name="T8" fmla="*/ 25 w 50"/>
                <a:gd name="T9" fmla="*/ 0 h 58"/>
                <a:gd name="T10" fmla="*/ 10 w 50"/>
                <a:gd name="T11" fmla="*/ 31 h 58"/>
                <a:gd name="T12" fmla="*/ 16 w 50"/>
                <a:gd name="T13" fmla="*/ 31 h 58"/>
                <a:gd name="T14" fmla="*/ 22 w 50"/>
                <a:gd name="T15" fmla="*/ 40 h 58"/>
                <a:gd name="T16" fmla="*/ 28 w 50"/>
                <a:gd name="T17" fmla="*/ 40 h 58"/>
                <a:gd name="T18" fmla="*/ 34 w 50"/>
                <a:gd name="T19" fmla="*/ 31 h 58"/>
                <a:gd name="T20" fmla="*/ 40 w 50"/>
                <a:gd name="T21" fmla="*/ 31 h 58"/>
                <a:gd name="T22" fmla="*/ 50 w 50"/>
                <a:gd name="T23" fmla="*/ 41 h 58"/>
                <a:gd name="T24" fmla="*/ 50 w 50"/>
                <a:gd name="T25" fmla="*/ 58 h 58"/>
                <a:gd name="T26" fmla="*/ 0 w 50"/>
                <a:gd name="T27" fmla="*/ 58 h 58"/>
                <a:gd name="T28" fmla="*/ 0 w 50"/>
                <a:gd name="T29" fmla="*/ 41 h 58"/>
                <a:gd name="T30" fmla="*/ 10 w 50"/>
                <a:gd name="T31"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58">
                  <a:moveTo>
                    <a:pt x="25" y="0"/>
                  </a:moveTo>
                  <a:cubicBezTo>
                    <a:pt x="33" y="0"/>
                    <a:pt x="39" y="6"/>
                    <a:pt x="39" y="14"/>
                  </a:cubicBezTo>
                  <a:cubicBezTo>
                    <a:pt x="39" y="21"/>
                    <a:pt x="33" y="28"/>
                    <a:pt x="25" y="28"/>
                  </a:cubicBezTo>
                  <a:cubicBezTo>
                    <a:pt x="17" y="28"/>
                    <a:pt x="11" y="21"/>
                    <a:pt x="11" y="14"/>
                  </a:cubicBezTo>
                  <a:cubicBezTo>
                    <a:pt x="11" y="6"/>
                    <a:pt x="17" y="0"/>
                    <a:pt x="25" y="0"/>
                  </a:cubicBezTo>
                  <a:close/>
                  <a:moveTo>
                    <a:pt x="10" y="31"/>
                  </a:moveTo>
                  <a:cubicBezTo>
                    <a:pt x="16" y="31"/>
                    <a:pt x="16" y="31"/>
                    <a:pt x="16" y="31"/>
                  </a:cubicBezTo>
                  <a:cubicBezTo>
                    <a:pt x="22" y="40"/>
                    <a:pt x="22" y="40"/>
                    <a:pt x="22" y="40"/>
                  </a:cubicBezTo>
                  <a:cubicBezTo>
                    <a:pt x="24" y="43"/>
                    <a:pt x="26" y="43"/>
                    <a:pt x="28" y="40"/>
                  </a:cubicBezTo>
                  <a:cubicBezTo>
                    <a:pt x="34" y="31"/>
                    <a:pt x="34" y="31"/>
                    <a:pt x="34" y="31"/>
                  </a:cubicBezTo>
                  <a:cubicBezTo>
                    <a:pt x="40" y="31"/>
                    <a:pt x="40" y="31"/>
                    <a:pt x="40" y="31"/>
                  </a:cubicBezTo>
                  <a:cubicBezTo>
                    <a:pt x="45" y="31"/>
                    <a:pt x="50" y="36"/>
                    <a:pt x="50" y="41"/>
                  </a:cubicBezTo>
                  <a:cubicBezTo>
                    <a:pt x="50" y="58"/>
                    <a:pt x="50" y="58"/>
                    <a:pt x="50" y="58"/>
                  </a:cubicBezTo>
                  <a:cubicBezTo>
                    <a:pt x="42" y="58"/>
                    <a:pt x="8" y="58"/>
                    <a:pt x="0" y="58"/>
                  </a:cubicBezTo>
                  <a:cubicBezTo>
                    <a:pt x="0" y="41"/>
                    <a:pt x="0" y="41"/>
                    <a:pt x="0" y="41"/>
                  </a:cubicBezTo>
                  <a:cubicBezTo>
                    <a:pt x="0" y="36"/>
                    <a:pt x="5" y="31"/>
                    <a:pt x="10" y="31"/>
                  </a:cubicBezTo>
                  <a:close/>
                </a:path>
              </a:pathLst>
            </a:custGeom>
            <a:grpFill/>
            <a:ln>
              <a:noFill/>
            </a:ln>
          </p:spPr>
          <p:txBody>
            <a:bodyPr vert="horz" wrap="square" lIns="121920" tIns="60960" rIns="121920" bIns="60960" numCol="1" anchor="t" anchorCtr="0" compatLnSpc="1"/>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tx1">
                    <a:lumMod val="85000"/>
                    <a:lumOff val="15000"/>
                  </a:scheme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4" name="组合 4"/>
          <p:cNvGrpSpPr/>
          <p:nvPr/>
        </p:nvGrpSpPr>
        <p:grpSpPr>
          <a:xfrm>
            <a:off x="5573119" y="4621028"/>
            <a:ext cx="1187451" cy="1174749"/>
            <a:chOff x="4305571" y="3574858"/>
            <a:chExt cx="890588" cy="881062"/>
          </a:xfrm>
          <a:solidFill>
            <a:schemeClr val="accent2"/>
          </a:solidFill>
        </p:grpSpPr>
        <p:sp>
          <p:nvSpPr>
            <p:cNvPr id="45" name="Freeform 15"/>
            <p:cNvSpPr>
              <a:spLocks noEditPoints="1"/>
            </p:cNvSpPr>
            <p:nvPr/>
          </p:nvSpPr>
          <p:spPr bwMode="auto">
            <a:xfrm>
              <a:off x="4305571" y="3574858"/>
              <a:ext cx="890588" cy="881062"/>
            </a:xfrm>
            <a:custGeom>
              <a:avLst/>
              <a:gdLst>
                <a:gd name="T0" fmla="*/ 54 w 95"/>
                <a:gd name="T1" fmla="*/ 94 h 94"/>
                <a:gd name="T2" fmla="*/ 56 w 95"/>
                <a:gd name="T3" fmla="*/ 81 h 94"/>
                <a:gd name="T4" fmla="*/ 66 w 95"/>
                <a:gd name="T5" fmla="*/ 78 h 94"/>
                <a:gd name="T6" fmla="*/ 76 w 95"/>
                <a:gd name="T7" fmla="*/ 85 h 94"/>
                <a:gd name="T8" fmla="*/ 86 w 95"/>
                <a:gd name="T9" fmla="*/ 75 h 94"/>
                <a:gd name="T10" fmla="*/ 78 w 95"/>
                <a:gd name="T11" fmla="*/ 65 h 94"/>
                <a:gd name="T12" fmla="*/ 82 w 95"/>
                <a:gd name="T13" fmla="*/ 56 h 94"/>
                <a:gd name="T14" fmla="*/ 95 w 95"/>
                <a:gd name="T15" fmla="*/ 54 h 94"/>
                <a:gd name="T16" fmla="*/ 95 w 95"/>
                <a:gd name="T17" fmla="*/ 40 h 94"/>
                <a:gd name="T18" fmla="*/ 82 w 95"/>
                <a:gd name="T19" fmla="*/ 38 h 94"/>
                <a:gd name="T20" fmla="*/ 82 w 95"/>
                <a:gd name="T21" fmla="*/ 37 h 94"/>
                <a:gd name="T22" fmla="*/ 82 w 95"/>
                <a:gd name="T23" fmla="*/ 37 h 94"/>
                <a:gd name="T24" fmla="*/ 80 w 95"/>
                <a:gd name="T25" fmla="*/ 33 h 94"/>
                <a:gd name="T26" fmla="*/ 80 w 95"/>
                <a:gd name="T27" fmla="*/ 31 h 94"/>
                <a:gd name="T28" fmla="*/ 80 w 95"/>
                <a:gd name="T29" fmla="*/ 31 h 94"/>
                <a:gd name="T30" fmla="*/ 78 w 95"/>
                <a:gd name="T31" fmla="*/ 29 h 94"/>
                <a:gd name="T32" fmla="*/ 86 w 95"/>
                <a:gd name="T33" fmla="*/ 18 h 94"/>
                <a:gd name="T34" fmla="*/ 76 w 95"/>
                <a:gd name="T35" fmla="*/ 9 h 94"/>
                <a:gd name="T36" fmla="*/ 66 w 95"/>
                <a:gd name="T37" fmla="*/ 16 h 94"/>
                <a:gd name="T38" fmla="*/ 56 w 95"/>
                <a:gd name="T39" fmla="*/ 12 h 94"/>
                <a:gd name="T40" fmla="*/ 54 w 95"/>
                <a:gd name="T41" fmla="*/ 0 h 94"/>
                <a:gd name="T42" fmla="*/ 41 w 95"/>
                <a:gd name="T43" fmla="*/ 0 h 94"/>
                <a:gd name="T44" fmla="*/ 38 w 95"/>
                <a:gd name="T45" fmla="*/ 12 h 94"/>
                <a:gd name="T46" fmla="*/ 29 w 95"/>
                <a:gd name="T47" fmla="*/ 16 h 94"/>
                <a:gd name="T48" fmla="*/ 19 w 95"/>
                <a:gd name="T49" fmla="*/ 9 h 94"/>
                <a:gd name="T50" fmla="*/ 9 w 95"/>
                <a:gd name="T51" fmla="*/ 18 h 94"/>
                <a:gd name="T52" fmla="*/ 17 w 95"/>
                <a:gd name="T53" fmla="*/ 29 h 94"/>
                <a:gd name="T54" fmla="*/ 13 w 95"/>
                <a:gd name="T55" fmla="*/ 38 h 94"/>
                <a:gd name="T56" fmla="*/ 0 w 95"/>
                <a:gd name="T57" fmla="*/ 40 h 94"/>
                <a:gd name="T58" fmla="*/ 0 w 95"/>
                <a:gd name="T59" fmla="*/ 54 h 94"/>
                <a:gd name="T60" fmla="*/ 13 w 95"/>
                <a:gd name="T61" fmla="*/ 56 h 94"/>
                <a:gd name="T62" fmla="*/ 16 w 95"/>
                <a:gd name="T63" fmla="*/ 65 h 94"/>
                <a:gd name="T64" fmla="*/ 9 w 95"/>
                <a:gd name="T65" fmla="*/ 75 h 94"/>
                <a:gd name="T66" fmla="*/ 19 w 95"/>
                <a:gd name="T67" fmla="*/ 85 h 94"/>
                <a:gd name="T68" fmla="*/ 29 w 95"/>
                <a:gd name="T69" fmla="*/ 78 h 94"/>
                <a:gd name="T70" fmla="*/ 38 w 95"/>
                <a:gd name="T71" fmla="*/ 82 h 94"/>
                <a:gd name="T72" fmla="*/ 41 w 95"/>
                <a:gd name="T73" fmla="*/ 94 h 94"/>
                <a:gd name="T74" fmla="*/ 54 w 95"/>
                <a:gd name="T75" fmla="*/ 94 h 94"/>
                <a:gd name="T76" fmla="*/ 72 w 95"/>
                <a:gd name="T77" fmla="*/ 43 h 94"/>
                <a:gd name="T78" fmla="*/ 51 w 95"/>
                <a:gd name="T79" fmla="*/ 72 h 94"/>
                <a:gd name="T80" fmla="*/ 22 w 95"/>
                <a:gd name="T81" fmla="*/ 50 h 94"/>
                <a:gd name="T82" fmla="*/ 44 w 95"/>
                <a:gd name="T83" fmla="*/ 22 h 94"/>
                <a:gd name="T84" fmla="*/ 56 w 95"/>
                <a:gd name="T85" fmla="*/ 23 h 94"/>
                <a:gd name="T86" fmla="*/ 56 w 95"/>
                <a:gd name="T87" fmla="*/ 23 h 94"/>
                <a:gd name="T88" fmla="*/ 65 w 95"/>
                <a:gd name="T89" fmla="*/ 29 h 94"/>
                <a:gd name="T90" fmla="*/ 69 w 95"/>
                <a:gd name="T91" fmla="*/ 34 h 94"/>
                <a:gd name="T92" fmla="*/ 72 w 95"/>
                <a:gd name="T93" fmla="*/ 4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 h="94">
                  <a:moveTo>
                    <a:pt x="54" y="94"/>
                  </a:moveTo>
                  <a:cubicBezTo>
                    <a:pt x="56" y="81"/>
                    <a:pt x="56" y="81"/>
                    <a:pt x="56" y="81"/>
                  </a:cubicBezTo>
                  <a:cubicBezTo>
                    <a:pt x="66" y="78"/>
                    <a:pt x="66" y="78"/>
                    <a:pt x="66" y="78"/>
                  </a:cubicBezTo>
                  <a:cubicBezTo>
                    <a:pt x="76" y="85"/>
                    <a:pt x="76" y="85"/>
                    <a:pt x="76" y="85"/>
                  </a:cubicBezTo>
                  <a:cubicBezTo>
                    <a:pt x="86" y="75"/>
                    <a:pt x="86" y="75"/>
                    <a:pt x="86" y="75"/>
                  </a:cubicBezTo>
                  <a:cubicBezTo>
                    <a:pt x="78" y="65"/>
                    <a:pt x="78" y="65"/>
                    <a:pt x="78" y="65"/>
                  </a:cubicBezTo>
                  <a:cubicBezTo>
                    <a:pt x="82" y="56"/>
                    <a:pt x="82" y="56"/>
                    <a:pt x="82" y="56"/>
                  </a:cubicBezTo>
                  <a:cubicBezTo>
                    <a:pt x="95" y="54"/>
                    <a:pt x="95" y="54"/>
                    <a:pt x="95" y="54"/>
                  </a:cubicBezTo>
                  <a:cubicBezTo>
                    <a:pt x="95" y="40"/>
                    <a:pt x="95" y="40"/>
                    <a:pt x="95" y="40"/>
                  </a:cubicBezTo>
                  <a:cubicBezTo>
                    <a:pt x="82" y="38"/>
                    <a:pt x="82" y="38"/>
                    <a:pt x="82" y="38"/>
                  </a:cubicBezTo>
                  <a:cubicBezTo>
                    <a:pt x="82" y="37"/>
                    <a:pt x="82" y="37"/>
                    <a:pt x="82" y="37"/>
                  </a:cubicBezTo>
                  <a:cubicBezTo>
                    <a:pt x="82" y="37"/>
                    <a:pt x="82" y="37"/>
                    <a:pt x="82" y="37"/>
                  </a:cubicBezTo>
                  <a:cubicBezTo>
                    <a:pt x="80" y="33"/>
                    <a:pt x="80" y="33"/>
                    <a:pt x="80" y="33"/>
                  </a:cubicBezTo>
                  <a:cubicBezTo>
                    <a:pt x="80" y="31"/>
                    <a:pt x="80" y="31"/>
                    <a:pt x="80" y="31"/>
                  </a:cubicBezTo>
                  <a:cubicBezTo>
                    <a:pt x="80" y="31"/>
                    <a:pt x="80" y="31"/>
                    <a:pt x="80" y="31"/>
                  </a:cubicBezTo>
                  <a:cubicBezTo>
                    <a:pt x="78" y="29"/>
                    <a:pt x="78" y="29"/>
                    <a:pt x="78" y="29"/>
                  </a:cubicBezTo>
                  <a:cubicBezTo>
                    <a:pt x="86" y="18"/>
                    <a:pt x="86" y="18"/>
                    <a:pt x="86" y="18"/>
                  </a:cubicBezTo>
                  <a:cubicBezTo>
                    <a:pt x="76" y="9"/>
                    <a:pt x="76" y="9"/>
                    <a:pt x="76" y="9"/>
                  </a:cubicBezTo>
                  <a:cubicBezTo>
                    <a:pt x="66" y="16"/>
                    <a:pt x="66" y="16"/>
                    <a:pt x="66" y="16"/>
                  </a:cubicBezTo>
                  <a:cubicBezTo>
                    <a:pt x="56" y="12"/>
                    <a:pt x="56" y="12"/>
                    <a:pt x="56" y="12"/>
                  </a:cubicBezTo>
                  <a:cubicBezTo>
                    <a:pt x="54" y="0"/>
                    <a:pt x="54" y="0"/>
                    <a:pt x="54" y="0"/>
                  </a:cubicBezTo>
                  <a:cubicBezTo>
                    <a:pt x="41" y="0"/>
                    <a:pt x="41" y="0"/>
                    <a:pt x="41" y="0"/>
                  </a:cubicBezTo>
                  <a:cubicBezTo>
                    <a:pt x="38" y="12"/>
                    <a:pt x="38" y="12"/>
                    <a:pt x="38" y="12"/>
                  </a:cubicBezTo>
                  <a:cubicBezTo>
                    <a:pt x="29" y="16"/>
                    <a:pt x="29" y="16"/>
                    <a:pt x="29" y="16"/>
                  </a:cubicBezTo>
                  <a:cubicBezTo>
                    <a:pt x="19" y="9"/>
                    <a:pt x="19" y="9"/>
                    <a:pt x="19" y="9"/>
                  </a:cubicBezTo>
                  <a:cubicBezTo>
                    <a:pt x="9" y="18"/>
                    <a:pt x="9" y="18"/>
                    <a:pt x="9" y="18"/>
                  </a:cubicBezTo>
                  <a:cubicBezTo>
                    <a:pt x="17" y="29"/>
                    <a:pt x="17" y="29"/>
                    <a:pt x="17" y="29"/>
                  </a:cubicBezTo>
                  <a:cubicBezTo>
                    <a:pt x="13" y="38"/>
                    <a:pt x="13" y="38"/>
                    <a:pt x="13" y="38"/>
                  </a:cubicBezTo>
                  <a:cubicBezTo>
                    <a:pt x="0" y="40"/>
                    <a:pt x="0" y="40"/>
                    <a:pt x="0" y="40"/>
                  </a:cubicBezTo>
                  <a:cubicBezTo>
                    <a:pt x="0" y="54"/>
                    <a:pt x="0" y="54"/>
                    <a:pt x="0" y="54"/>
                  </a:cubicBezTo>
                  <a:cubicBezTo>
                    <a:pt x="13" y="56"/>
                    <a:pt x="13" y="56"/>
                    <a:pt x="13" y="56"/>
                  </a:cubicBezTo>
                  <a:cubicBezTo>
                    <a:pt x="16" y="65"/>
                    <a:pt x="16" y="65"/>
                    <a:pt x="16" y="65"/>
                  </a:cubicBezTo>
                  <a:cubicBezTo>
                    <a:pt x="9" y="75"/>
                    <a:pt x="9" y="75"/>
                    <a:pt x="9" y="75"/>
                  </a:cubicBezTo>
                  <a:cubicBezTo>
                    <a:pt x="19" y="85"/>
                    <a:pt x="19" y="85"/>
                    <a:pt x="19" y="85"/>
                  </a:cubicBezTo>
                  <a:cubicBezTo>
                    <a:pt x="29" y="78"/>
                    <a:pt x="29" y="78"/>
                    <a:pt x="29" y="78"/>
                  </a:cubicBezTo>
                  <a:cubicBezTo>
                    <a:pt x="38" y="82"/>
                    <a:pt x="38" y="82"/>
                    <a:pt x="38" y="82"/>
                  </a:cubicBezTo>
                  <a:cubicBezTo>
                    <a:pt x="41" y="94"/>
                    <a:pt x="41" y="94"/>
                    <a:pt x="41" y="94"/>
                  </a:cubicBezTo>
                  <a:cubicBezTo>
                    <a:pt x="54" y="94"/>
                    <a:pt x="54" y="94"/>
                    <a:pt x="54" y="94"/>
                  </a:cubicBezTo>
                  <a:close/>
                  <a:moveTo>
                    <a:pt x="72" y="43"/>
                  </a:moveTo>
                  <a:cubicBezTo>
                    <a:pt x="74" y="57"/>
                    <a:pt x="65" y="70"/>
                    <a:pt x="51" y="72"/>
                  </a:cubicBezTo>
                  <a:cubicBezTo>
                    <a:pt x="37" y="74"/>
                    <a:pt x="24" y="64"/>
                    <a:pt x="22" y="50"/>
                  </a:cubicBezTo>
                  <a:cubicBezTo>
                    <a:pt x="21" y="36"/>
                    <a:pt x="30" y="24"/>
                    <a:pt x="44" y="22"/>
                  </a:cubicBezTo>
                  <a:cubicBezTo>
                    <a:pt x="48" y="21"/>
                    <a:pt x="52" y="22"/>
                    <a:pt x="56" y="23"/>
                  </a:cubicBezTo>
                  <a:cubicBezTo>
                    <a:pt x="56" y="23"/>
                    <a:pt x="56" y="23"/>
                    <a:pt x="56" y="23"/>
                  </a:cubicBezTo>
                  <a:cubicBezTo>
                    <a:pt x="59" y="24"/>
                    <a:pt x="63" y="26"/>
                    <a:pt x="65" y="29"/>
                  </a:cubicBezTo>
                  <a:cubicBezTo>
                    <a:pt x="67" y="30"/>
                    <a:pt x="68" y="32"/>
                    <a:pt x="69" y="34"/>
                  </a:cubicBezTo>
                  <a:cubicBezTo>
                    <a:pt x="71" y="37"/>
                    <a:pt x="72" y="40"/>
                    <a:pt x="72" y="43"/>
                  </a:cubicBezTo>
                  <a:close/>
                </a:path>
              </a:pathLst>
            </a:custGeom>
            <a:grpFill/>
            <a:ln>
              <a:noFill/>
            </a:ln>
          </p:spPr>
          <p:txBody>
            <a:bodyPr vert="horz" wrap="square" lIns="121920" tIns="60960" rIns="121920" bIns="60960" numCol="1" anchor="t" anchorCtr="0" compatLnSpc="1"/>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tx1">
                    <a:lumMod val="85000"/>
                    <a:lumOff val="15000"/>
                  </a:scheme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Freeform 16"/>
            <p:cNvSpPr>
              <a:spLocks noEditPoints="1"/>
            </p:cNvSpPr>
            <p:nvPr/>
          </p:nvSpPr>
          <p:spPr bwMode="auto">
            <a:xfrm>
              <a:off x="4605608" y="3836795"/>
              <a:ext cx="290513" cy="328612"/>
            </a:xfrm>
            <a:custGeom>
              <a:avLst/>
              <a:gdLst>
                <a:gd name="T0" fmla="*/ 15 w 31"/>
                <a:gd name="T1" fmla="*/ 0 h 35"/>
                <a:gd name="T2" fmla="*/ 24 w 31"/>
                <a:gd name="T3" fmla="*/ 8 h 35"/>
                <a:gd name="T4" fmla="*/ 15 w 31"/>
                <a:gd name="T5" fmla="*/ 17 h 35"/>
                <a:gd name="T6" fmla="*/ 7 w 31"/>
                <a:gd name="T7" fmla="*/ 8 h 35"/>
                <a:gd name="T8" fmla="*/ 15 w 31"/>
                <a:gd name="T9" fmla="*/ 0 h 35"/>
                <a:gd name="T10" fmla="*/ 6 w 31"/>
                <a:gd name="T11" fmla="*/ 19 h 35"/>
                <a:gd name="T12" fmla="*/ 10 w 31"/>
                <a:gd name="T13" fmla="*/ 19 h 35"/>
                <a:gd name="T14" fmla="*/ 14 w 31"/>
                <a:gd name="T15" fmla="*/ 24 h 35"/>
                <a:gd name="T16" fmla="*/ 17 w 31"/>
                <a:gd name="T17" fmla="*/ 24 h 35"/>
                <a:gd name="T18" fmla="*/ 21 w 31"/>
                <a:gd name="T19" fmla="*/ 19 h 35"/>
                <a:gd name="T20" fmla="*/ 24 w 31"/>
                <a:gd name="T21" fmla="*/ 19 h 35"/>
                <a:gd name="T22" fmla="*/ 31 w 31"/>
                <a:gd name="T23" fmla="*/ 25 h 35"/>
                <a:gd name="T24" fmla="*/ 31 w 31"/>
                <a:gd name="T25" fmla="*/ 35 h 35"/>
                <a:gd name="T26" fmla="*/ 0 w 31"/>
                <a:gd name="T27" fmla="*/ 35 h 35"/>
                <a:gd name="T28" fmla="*/ 0 w 31"/>
                <a:gd name="T29" fmla="*/ 25 h 35"/>
                <a:gd name="T30" fmla="*/ 6 w 31"/>
                <a:gd name="T31"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15" y="0"/>
                  </a:moveTo>
                  <a:cubicBezTo>
                    <a:pt x="20" y="0"/>
                    <a:pt x="24" y="4"/>
                    <a:pt x="24" y="8"/>
                  </a:cubicBezTo>
                  <a:cubicBezTo>
                    <a:pt x="24" y="13"/>
                    <a:pt x="20" y="17"/>
                    <a:pt x="15" y="17"/>
                  </a:cubicBezTo>
                  <a:cubicBezTo>
                    <a:pt x="11" y="17"/>
                    <a:pt x="7" y="13"/>
                    <a:pt x="7" y="8"/>
                  </a:cubicBezTo>
                  <a:cubicBezTo>
                    <a:pt x="7" y="4"/>
                    <a:pt x="11" y="0"/>
                    <a:pt x="15" y="0"/>
                  </a:cubicBezTo>
                  <a:close/>
                  <a:moveTo>
                    <a:pt x="6" y="19"/>
                  </a:moveTo>
                  <a:cubicBezTo>
                    <a:pt x="10" y="19"/>
                    <a:pt x="10" y="19"/>
                    <a:pt x="10" y="19"/>
                  </a:cubicBezTo>
                  <a:cubicBezTo>
                    <a:pt x="14" y="24"/>
                    <a:pt x="14" y="24"/>
                    <a:pt x="14" y="24"/>
                  </a:cubicBezTo>
                  <a:cubicBezTo>
                    <a:pt x="15" y="26"/>
                    <a:pt x="16" y="26"/>
                    <a:pt x="17" y="24"/>
                  </a:cubicBezTo>
                  <a:cubicBezTo>
                    <a:pt x="21" y="19"/>
                    <a:pt x="21" y="19"/>
                    <a:pt x="21" y="19"/>
                  </a:cubicBezTo>
                  <a:cubicBezTo>
                    <a:pt x="24" y="19"/>
                    <a:pt x="24" y="19"/>
                    <a:pt x="24" y="19"/>
                  </a:cubicBezTo>
                  <a:cubicBezTo>
                    <a:pt x="28" y="19"/>
                    <a:pt x="31" y="21"/>
                    <a:pt x="31" y="25"/>
                  </a:cubicBezTo>
                  <a:cubicBezTo>
                    <a:pt x="31" y="35"/>
                    <a:pt x="31" y="35"/>
                    <a:pt x="31" y="35"/>
                  </a:cubicBezTo>
                  <a:cubicBezTo>
                    <a:pt x="26" y="35"/>
                    <a:pt x="5" y="35"/>
                    <a:pt x="0" y="35"/>
                  </a:cubicBezTo>
                  <a:cubicBezTo>
                    <a:pt x="0" y="25"/>
                    <a:pt x="0" y="25"/>
                    <a:pt x="0" y="25"/>
                  </a:cubicBezTo>
                  <a:cubicBezTo>
                    <a:pt x="0" y="21"/>
                    <a:pt x="3" y="19"/>
                    <a:pt x="6" y="19"/>
                  </a:cubicBezTo>
                  <a:close/>
                </a:path>
              </a:pathLst>
            </a:custGeom>
            <a:grpFill/>
            <a:ln>
              <a:noFill/>
            </a:ln>
          </p:spPr>
          <p:txBody>
            <a:bodyPr vert="horz" wrap="square" lIns="121920" tIns="60960" rIns="121920" bIns="60960" numCol="1" anchor="t" anchorCtr="0" compatLnSpc="1"/>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tx1">
                    <a:lumMod val="85000"/>
                    <a:lumOff val="15000"/>
                  </a:scheme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任意多边形 46"/>
          <p:cNvSpPr/>
          <p:nvPr/>
        </p:nvSpPr>
        <p:spPr>
          <a:xfrm>
            <a:off x="6665595" y="2743200"/>
            <a:ext cx="4194175" cy="277495"/>
          </a:xfrm>
          <a:custGeom>
            <a:avLst/>
            <a:gdLst>
              <a:gd name="connsiteX0" fmla="*/ 0 w 3575098"/>
              <a:gd name="connsiteY0" fmla="*/ 0 h 226882"/>
              <a:gd name="connsiteX1" fmla="*/ 226882 w 3575098"/>
              <a:gd name="connsiteY1" fmla="*/ 226882 h 226882"/>
              <a:gd name="connsiteX2" fmla="*/ 3575098 w 3575098"/>
              <a:gd name="connsiteY2" fmla="*/ 226882 h 226882"/>
            </a:gdLst>
            <a:ahLst/>
            <a:cxnLst>
              <a:cxn ang="0">
                <a:pos x="connsiteX0" y="connsiteY0"/>
              </a:cxn>
              <a:cxn ang="0">
                <a:pos x="connsiteX1" y="connsiteY1"/>
              </a:cxn>
              <a:cxn ang="0">
                <a:pos x="connsiteX2" y="connsiteY2"/>
              </a:cxn>
            </a:cxnLst>
            <a:rect l="l" t="t" r="r" b="b"/>
            <a:pathLst>
              <a:path w="3575098" h="226882">
                <a:moveTo>
                  <a:pt x="0" y="0"/>
                </a:moveTo>
                <a:lnTo>
                  <a:pt x="226882" y="226882"/>
                </a:lnTo>
                <a:lnTo>
                  <a:pt x="3575098" y="226882"/>
                </a:lnTo>
              </a:path>
            </a:pathLst>
          </a:cu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121908" tIns="60952" rIns="121908" bIns="60952" rtlCol="0" anchor="ctr"/>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tx1">
                  <a:lumMod val="85000"/>
                  <a:lumOff val="15000"/>
                </a:scheme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 name="任意多边形 47"/>
          <p:cNvSpPr/>
          <p:nvPr/>
        </p:nvSpPr>
        <p:spPr>
          <a:xfrm flipH="1">
            <a:off x="695959" y="4149118"/>
            <a:ext cx="3838036" cy="340864"/>
          </a:xfrm>
          <a:custGeom>
            <a:avLst/>
            <a:gdLst>
              <a:gd name="connsiteX0" fmla="*/ 0 w 3575098"/>
              <a:gd name="connsiteY0" fmla="*/ 0 h 226882"/>
              <a:gd name="connsiteX1" fmla="*/ 226882 w 3575098"/>
              <a:gd name="connsiteY1" fmla="*/ 226882 h 226882"/>
              <a:gd name="connsiteX2" fmla="*/ 3575098 w 3575098"/>
              <a:gd name="connsiteY2" fmla="*/ 226882 h 226882"/>
            </a:gdLst>
            <a:ahLst/>
            <a:cxnLst>
              <a:cxn ang="0">
                <a:pos x="connsiteX0" y="connsiteY0"/>
              </a:cxn>
              <a:cxn ang="0">
                <a:pos x="connsiteX1" y="connsiteY1"/>
              </a:cxn>
              <a:cxn ang="0">
                <a:pos x="connsiteX2" y="connsiteY2"/>
              </a:cxn>
            </a:cxnLst>
            <a:rect l="l" t="t" r="r" b="b"/>
            <a:pathLst>
              <a:path w="3575098" h="226882">
                <a:moveTo>
                  <a:pt x="0" y="0"/>
                </a:moveTo>
                <a:lnTo>
                  <a:pt x="226882" y="226882"/>
                </a:lnTo>
                <a:lnTo>
                  <a:pt x="3575098" y="226882"/>
                </a:lnTo>
              </a:path>
            </a:pathLst>
          </a:cu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121908" tIns="60952" rIns="121908" bIns="60952" rtlCol="0" anchor="ctr"/>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tx1">
                  <a:lumMod val="85000"/>
                  <a:lumOff val="15000"/>
                </a:scheme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任意多边形 48"/>
          <p:cNvSpPr/>
          <p:nvPr/>
        </p:nvSpPr>
        <p:spPr>
          <a:xfrm>
            <a:off x="6666230" y="5640705"/>
            <a:ext cx="4193540" cy="302895"/>
          </a:xfrm>
          <a:custGeom>
            <a:avLst/>
            <a:gdLst>
              <a:gd name="connsiteX0" fmla="*/ 0 w 3575098"/>
              <a:gd name="connsiteY0" fmla="*/ 0 h 226882"/>
              <a:gd name="connsiteX1" fmla="*/ 226882 w 3575098"/>
              <a:gd name="connsiteY1" fmla="*/ 226882 h 226882"/>
              <a:gd name="connsiteX2" fmla="*/ 3575098 w 3575098"/>
              <a:gd name="connsiteY2" fmla="*/ 226882 h 226882"/>
            </a:gdLst>
            <a:ahLst/>
            <a:cxnLst>
              <a:cxn ang="0">
                <a:pos x="connsiteX0" y="connsiteY0"/>
              </a:cxn>
              <a:cxn ang="0">
                <a:pos x="connsiteX1" y="connsiteY1"/>
              </a:cxn>
              <a:cxn ang="0">
                <a:pos x="connsiteX2" y="connsiteY2"/>
              </a:cxn>
            </a:cxnLst>
            <a:rect l="l" t="t" r="r" b="b"/>
            <a:pathLst>
              <a:path w="3575098" h="226882">
                <a:moveTo>
                  <a:pt x="0" y="0"/>
                </a:moveTo>
                <a:lnTo>
                  <a:pt x="226882" y="226882"/>
                </a:lnTo>
                <a:lnTo>
                  <a:pt x="3575098" y="226882"/>
                </a:lnTo>
              </a:path>
            </a:pathLst>
          </a:cu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121908" tIns="60952" rIns="121908" bIns="60952" rtlCol="0" anchor="ctr"/>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3200" b="0" i="0" u="none" strike="noStrike" kern="1200" cap="none" spc="0" normalizeH="0" baseline="0" noProof="0">
              <a:ln>
                <a:noFill/>
              </a:ln>
              <a:solidFill>
                <a:schemeClr val="tx1">
                  <a:lumMod val="85000"/>
                  <a:lumOff val="15000"/>
                </a:scheme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TextBox 54"/>
          <p:cNvSpPr txBox="1"/>
          <p:nvPr/>
        </p:nvSpPr>
        <p:spPr>
          <a:xfrm>
            <a:off x="7943363" y="904424"/>
            <a:ext cx="2274570" cy="582295"/>
          </a:xfrm>
          <a:prstGeom prst="rect">
            <a:avLst/>
          </a:prstGeom>
          <a:noFill/>
        </p:spPr>
        <p:txBody>
          <a:bodyPr wrap="none" lIns="121908" tIns="60952" rIns="121908" bIns="60952"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字魂59号-创粗黑" panose="00000500000000000000" pitchFamily="2" charset="-122"/>
              </a:rPr>
              <a:t>金融风险仍需警惕</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字魂59号-创粗黑" panose="00000500000000000000" pitchFamily="2" charset="-122"/>
            </a:endParaRPr>
          </a:p>
        </p:txBody>
      </p:sp>
      <p:sp>
        <p:nvSpPr>
          <p:cNvPr id="51" name="矩形 50"/>
          <p:cNvSpPr/>
          <p:nvPr/>
        </p:nvSpPr>
        <p:spPr>
          <a:xfrm>
            <a:off x="7028815" y="1423035"/>
            <a:ext cx="3740150" cy="1597660"/>
          </a:xfrm>
          <a:prstGeom prst="rect">
            <a:avLst/>
          </a:prstGeom>
        </p:spPr>
        <p:txBody>
          <a:bodyPr wrap="square" lIns="121908" tIns="60952" rIns="121908" bIns="60952">
            <a:spAutoFit/>
          </a:bodyPr>
          <a:p>
            <a:pPr lvl="0" indent="421005" algn="just" fontAlgn="auto">
              <a:lnSpc>
                <a:spcPct val="150000"/>
              </a:lnSpc>
              <a:defRPr/>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字魂59号-创粗黑" panose="00000500000000000000" pitchFamily="2" charset="-122"/>
              </a:rPr>
              <a:t>积极应对不良资产反弹、严密防范影子银行、整治各类非法公开发行证券行为、防范金融衍生品投资风险、警惕各种“庞氏骗局”。</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字魂59号-创粗黑" panose="00000500000000000000" pitchFamily="2" charset="-122"/>
            </a:endParaRPr>
          </a:p>
        </p:txBody>
      </p:sp>
      <p:sp>
        <p:nvSpPr>
          <p:cNvPr id="52" name="TextBox 3"/>
          <p:cNvSpPr txBox="1"/>
          <p:nvPr/>
        </p:nvSpPr>
        <p:spPr>
          <a:xfrm>
            <a:off x="1387475" y="2307590"/>
            <a:ext cx="2454275" cy="1043940"/>
          </a:xfrm>
          <a:prstGeom prst="rect">
            <a:avLst/>
          </a:prstGeom>
          <a:noFill/>
        </p:spPr>
        <p:txBody>
          <a:bodyPr wrap="square" lIns="121908" tIns="60952" rIns="121908" bIns="60952" rtlCol="0">
            <a:sp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字魂59号-创粗黑" panose="00000500000000000000" pitchFamily="2" charset="-122"/>
              </a:rPr>
              <a:t>我国的金融体系仍以间接融资为主</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字魂59号-创粗黑" panose="00000500000000000000" pitchFamily="2" charset="-122"/>
            </a:endParaRPr>
          </a:p>
        </p:txBody>
      </p:sp>
      <p:sp>
        <p:nvSpPr>
          <p:cNvPr id="53" name="矩形 52"/>
          <p:cNvSpPr/>
          <p:nvPr/>
        </p:nvSpPr>
        <p:spPr>
          <a:xfrm>
            <a:off x="639445" y="3231515"/>
            <a:ext cx="3755390" cy="1228090"/>
          </a:xfrm>
          <a:prstGeom prst="rect">
            <a:avLst/>
          </a:prstGeom>
        </p:spPr>
        <p:txBody>
          <a:bodyPr wrap="square" lIns="121908" tIns="60952" rIns="121908" bIns="60952">
            <a:spAutoFit/>
          </a:bodyPr>
          <a:p>
            <a:pPr lvl="0" indent="421005" algn="l" fontAlgn="auto">
              <a:lnSpc>
                <a:spcPct val="150000"/>
              </a:lnSpc>
              <a:defRPr/>
            </a:pPr>
            <a:r>
              <a:rPr lang="zh-CN" altLang="en-US" sz="1600" dirty="0">
                <a:solidFill>
                  <a:schemeClr val="tx1"/>
                </a:solidFill>
                <a:latin typeface="微软雅黑" panose="020B0503020204020204" charset="-122"/>
                <a:ea typeface="微软雅黑" panose="020B0503020204020204" charset="-122"/>
                <a:cs typeface="+mn-ea"/>
                <a:sym typeface="字魂59号-创粗黑" panose="00000500000000000000" pitchFamily="2" charset="-122"/>
              </a:rPr>
              <a:t>银行依然占据主导地位，当前直接融资占比仍不能满足经济高质量发展要求，服务实体和民生的方式仍待优化。</a:t>
            </a:r>
            <a:endParaRPr lang="zh-CN" altLang="en-US" sz="1600" dirty="0">
              <a:solidFill>
                <a:schemeClr val="tx1"/>
              </a:solidFill>
              <a:latin typeface="微软雅黑" panose="020B0503020204020204" charset="-122"/>
              <a:ea typeface="微软雅黑" panose="020B0503020204020204" charset="-122"/>
              <a:cs typeface="+mn-ea"/>
              <a:sym typeface="字魂59号-创粗黑" panose="00000500000000000000" pitchFamily="2" charset="-122"/>
            </a:endParaRPr>
          </a:p>
        </p:txBody>
      </p:sp>
      <p:sp>
        <p:nvSpPr>
          <p:cNvPr id="54" name="矩形 53"/>
          <p:cNvSpPr/>
          <p:nvPr/>
        </p:nvSpPr>
        <p:spPr>
          <a:xfrm>
            <a:off x="7028815" y="3976370"/>
            <a:ext cx="3903345" cy="1967230"/>
          </a:xfrm>
          <a:prstGeom prst="rect">
            <a:avLst/>
          </a:prstGeom>
        </p:spPr>
        <p:txBody>
          <a:bodyPr wrap="square" lIns="121908" tIns="60952" rIns="121908" bIns="60952">
            <a:spAutoFit/>
          </a:bodyPr>
          <a:p>
            <a:pPr lvl="0" indent="421005" algn="just" fontAlgn="auto">
              <a:lnSpc>
                <a:spcPct val="150000"/>
              </a:lnSpc>
              <a:defRPr/>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字魂59号-创粗黑" panose="00000500000000000000" pitchFamily="2" charset="-122"/>
              </a:rPr>
              <a:t>我国综合国力的提升和资本市场不断开放，贸易摩擦和政治摩擦有向“金融战”演进的风险，全球资本流动对于我国金融业发展带来了更多的不确定性，风险也更具隐蔽性。</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字魂59号-创粗黑" panose="00000500000000000000" pitchFamily="2" charset="-122"/>
            </a:endParaRPr>
          </a:p>
        </p:txBody>
      </p:sp>
      <p:sp>
        <p:nvSpPr>
          <p:cNvPr id="55" name="TextBox 54"/>
          <p:cNvSpPr txBox="1"/>
          <p:nvPr/>
        </p:nvSpPr>
        <p:spPr>
          <a:xfrm>
            <a:off x="7943363" y="3351359"/>
            <a:ext cx="2274570" cy="582295"/>
          </a:xfrm>
          <a:prstGeom prst="rect">
            <a:avLst/>
          </a:prstGeom>
          <a:noFill/>
        </p:spPr>
        <p:txBody>
          <a:bodyPr wrap="none" lIns="121908" tIns="60952" rIns="121908" bIns="60952"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字魂59号-创粗黑" panose="00000500000000000000" pitchFamily="2" charset="-122"/>
              </a:rPr>
              <a:t>外部挑战愈加复杂</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字魂59号-创粗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to="" calcmode="lin" valueType="num">
                                      <p:cBhvr>
                                        <p:cTn id="7" dur="1" fill="hold"/>
                                        <p:tgtEl>
                                          <p:spTgt spid="41"/>
                                        </p:tgtEl>
                                      </p:cBhvr>
                                    </p:anim>
                                  </p:childTnLst>
                                </p:cTn>
                              </p:par>
                              <p:par>
                                <p:cTn id="8" presetID="24"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 to="" calcmode="lin" valueType="num">
                                      <p:cBhvr>
                                        <p:cTn id="10" dur="1" fill="hold"/>
                                        <p:tgtEl>
                                          <p:spTgt spid="38"/>
                                        </p:tgtEl>
                                      </p:cBhvr>
                                    </p:anim>
                                  </p:childTnLst>
                                </p:cTn>
                              </p:par>
                              <p:par>
                                <p:cTn id="11" presetID="2" presetClass="entr" presetSubtype="4"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par>
                          <p:cTn id="15" fill="hold">
                            <p:stCondLst>
                              <p:cond delay="0"/>
                            </p:stCondLst>
                            <p:childTnLst>
                              <p:par>
                                <p:cTn id="16" presetID="2" presetClass="entr" presetSubtype="4"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ppt_x"/>
                                          </p:val>
                                        </p:tav>
                                        <p:tav tm="100000">
                                          <p:val>
                                            <p:strVal val="#ppt_x"/>
                                          </p:val>
                                        </p:tav>
                                      </p:tavLst>
                                    </p:anim>
                                    <p:anim calcmode="lin" valueType="num">
                                      <p:cBhvr additive="base">
                                        <p:cTn id="19" dur="500" fill="hold"/>
                                        <p:tgtEl>
                                          <p:spTgt spid="48"/>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ppt_x"/>
                                          </p:val>
                                        </p:tav>
                                        <p:tav tm="100000">
                                          <p:val>
                                            <p:strVal val="#ppt_x"/>
                                          </p:val>
                                        </p:tav>
                                      </p:tavLst>
                                    </p:anim>
                                    <p:anim calcmode="lin" valueType="num">
                                      <p:cBhvr additive="base">
                                        <p:cTn id="29" dur="500" fill="hold"/>
                                        <p:tgtEl>
                                          <p:spTgt spid="53"/>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ppt_x"/>
                                          </p:val>
                                        </p:tav>
                                        <p:tav tm="100000">
                                          <p:val>
                                            <p:strVal val="#ppt_x"/>
                                          </p:val>
                                        </p:tav>
                                      </p:tavLst>
                                    </p:anim>
                                    <p:anim calcmode="lin" valueType="num">
                                      <p:cBhvr additive="base">
                                        <p:cTn id="39" dur="500" fill="hold"/>
                                        <p:tgtEl>
                                          <p:spTgt spid="50"/>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2" presetClass="entr" presetSubtype="4"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childTnLst>
                          </p:cTn>
                        </p:par>
                        <p:par>
                          <p:cTn id="45" fill="hold">
                            <p:stCondLst>
                              <p:cond delay="3000"/>
                            </p:stCondLst>
                            <p:childTnLst>
                              <p:par>
                                <p:cTn id="46" presetID="2" presetClass="entr" presetSubtype="4" fill="hold" grpId="0" nodeType="after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additive="base">
                                        <p:cTn id="48" dur="500" fill="hold"/>
                                        <p:tgtEl>
                                          <p:spTgt spid="49"/>
                                        </p:tgtEl>
                                        <p:attrNameLst>
                                          <p:attrName>ppt_x</p:attrName>
                                        </p:attrNameLst>
                                      </p:cBhvr>
                                      <p:tavLst>
                                        <p:tav tm="0">
                                          <p:val>
                                            <p:strVal val="#ppt_x"/>
                                          </p:val>
                                        </p:tav>
                                        <p:tav tm="100000">
                                          <p:val>
                                            <p:strVal val="#ppt_x"/>
                                          </p:val>
                                        </p:tav>
                                      </p:tavLst>
                                    </p:anim>
                                    <p:anim calcmode="lin" valueType="num">
                                      <p:cBhvr additive="base">
                                        <p:cTn id="49" dur="500" fill="hold"/>
                                        <p:tgtEl>
                                          <p:spTgt spid="49"/>
                                        </p:tgtEl>
                                        <p:attrNameLst>
                                          <p:attrName>ppt_y</p:attrName>
                                        </p:attrNameLst>
                                      </p:cBhvr>
                                      <p:tavLst>
                                        <p:tav tm="0">
                                          <p:val>
                                            <p:strVal val="1+#ppt_h/2"/>
                                          </p:val>
                                        </p:tav>
                                        <p:tav tm="100000">
                                          <p:val>
                                            <p:strVal val="#ppt_y"/>
                                          </p:val>
                                        </p:tav>
                                      </p:tavLst>
                                    </p:anim>
                                  </p:childTnLst>
                                </p:cTn>
                              </p:par>
                            </p:childTnLst>
                          </p:cTn>
                        </p:par>
                        <p:par>
                          <p:cTn id="50" fill="hold">
                            <p:stCondLst>
                              <p:cond delay="3500"/>
                            </p:stCondLst>
                            <p:childTnLst>
                              <p:par>
                                <p:cTn id="51" presetID="2" presetClass="entr" presetSubtype="4"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ppt_x"/>
                                          </p:val>
                                        </p:tav>
                                        <p:tav tm="100000">
                                          <p:val>
                                            <p:strVal val="#ppt_x"/>
                                          </p:val>
                                        </p:tav>
                                      </p:tavLst>
                                    </p:anim>
                                    <p:anim calcmode="lin" valueType="num">
                                      <p:cBhvr additive="base">
                                        <p:cTn id="54" dur="500" fill="hold"/>
                                        <p:tgtEl>
                                          <p:spTgt spid="55"/>
                                        </p:tgtEl>
                                        <p:attrNameLst>
                                          <p:attrName>ppt_y</p:attrName>
                                        </p:attrNameLst>
                                      </p:cBhvr>
                                      <p:tavLst>
                                        <p:tav tm="0">
                                          <p:val>
                                            <p:strVal val="1+#ppt_h/2"/>
                                          </p:val>
                                        </p:tav>
                                        <p:tav tm="100000">
                                          <p:val>
                                            <p:strVal val="#ppt_y"/>
                                          </p:val>
                                        </p:tav>
                                      </p:tavLst>
                                    </p:anim>
                                  </p:childTnLst>
                                </p:cTn>
                              </p:par>
                            </p:childTnLst>
                          </p:cTn>
                        </p:par>
                        <p:par>
                          <p:cTn id="55" fill="hold">
                            <p:stCondLst>
                              <p:cond delay="4000"/>
                            </p:stCondLst>
                            <p:childTnLst>
                              <p:par>
                                <p:cTn id="56" presetID="2" presetClass="entr" presetSubtype="4" fill="hold" grpId="0" nodeType="afterEffect">
                                  <p:stCondLst>
                                    <p:cond delay="0"/>
                                  </p:stCondLst>
                                  <p:childTnLst>
                                    <p:set>
                                      <p:cBhvr>
                                        <p:cTn id="57" dur="1" fill="hold">
                                          <p:stCondLst>
                                            <p:cond delay="0"/>
                                          </p:stCondLst>
                                        </p:cTn>
                                        <p:tgtEl>
                                          <p:spTgt spid="54"/>
                                        </p:tgtEl>
                                        <p:attrNameLst>
                                          <p:attrName>style.visibility</p:attrName>
                                        </p:attrNameLst>
                                      </p:cBhvr>
                                      <p:to>
                                        <p:strVal val="visible"/>
                                      </p:to>
                                    </p:set>
                                    <p:anim calcmode="lin" valueType="num">
                                      <p:cBhvr additive="base">
                                        <p:cTn id="58" dur="500" fill="hold"/>
                                        <p:tgtEl>
                                          <p:spTgt spid="54"/>
                                        </p:tgtEl>
                                        <p:attrNameLst>
                                          <p:attrName>ppt_x</p:attrName>
                                        </p:attrNameLst>
                                      </p:cBhvr>
                                      <p:tavLst>
                                        <p:tav tm="0">
                                          <p:val>
                                            <p:strVal val="#ppt_x"/>
                                          </p:val>
                                        </p:tav>
                                        <p:tav tm="100000">
                                          <p:val>
                                            <p:strVal val="#ppt_x"/>
                                          </p:val>
                                        </p:tav>
                                      </p:tavLst>
                                    </p:anim>
                                    <p:anim calcmode="lin" valueType="num">
                                      <p:cBhvr additive="base">
                                        <p:cTn id="5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P spid="48" grpId="1" animBg="1"/>
      <p:bldP spid="52" grpId="0"/>
      <p:bldP spid="52" grpId="1"/>
      <p:bldP spid="53" grpId="0"/>
      <p:bldP spid="53" grpId="1"/>
      <p:bldP spid="47" grpId="0" bldLvl="0" animBg="1"/>
      <p:bldP spid="47" grpId="1" animBg="1"/>
      <p:bldP spid="50" grpId="0"/>
      <p:bldP spid="50" grpId="1"/>
      <p:bldP spid="51" grpId="0"/>
      <p:bldP spid="51" grpId="1"/>
      <p:bldP spid="49" grpId="0" bldLvl="0" animBg="1"/>
      <p:bldP spid="49" grpId="1" animBg="1"/>
      <p:bldP spid="55" grpId="0"/>
      <p:bldP spid="55" grpId="1"/>
      <p:bldP spid="54" grpId="0"/>
      <p:bldP spid="54" grpId="1"/>
    </p:bldLst>
  </p:timing>
</p:sld>
</file>

<file path=ppt/tags/tag1.xml><?xml version="1.0" encoding="utf-8"?>
<p:tagLst xmlns:p="http://schemas.openxmlformats.org/presentationml/2006/main">
  <p:tag name="KSO_WM_UNIT_PLACING_PICTURE_USER_VIEWPORT" val="{&quot;height&quot;:4331,&quot;width&quot;:6496}"/>
</p:tagLst>
</file>

<file path=ppt/tags/tag10.xml><?xml version="1.0" encoding="utf-8"?>
<p:tagLst xmlns:p="http://schemas.openxmlformats.org/presentationml/2006/main">
  <p:tag name="PA" val="v5.1.2"/>
</p:tagLst>
</file>

<file path=ppt/tags/tag11.xml><?xml version="1.0" encoding="utf-8"?>
<p:tagLst xmlns:p="http://schemas.openxmlformats.org/presentationml/2006/main">
  <p:tag name="KSO_WM_UNIT_PLACING_PICTURE_USER_VIEWPORT" val="{&quot;height&quot;:4723,&quot;width&quot;:4723}"/>
</p:tagLst>
</file>

<file path=ppt/tags/tag12.xml><?xml version="1.0" encoding="utf-8"?>
<p:tagLst xmlns:p="http://schemas.openxmlformats.org/presentationml/2006/main">
  <p:tag name="PA" val="v5.2.2"/>
</p:tagLst>
</file>

<file path=ppt/tags/tag13.xml><?xml version="1.0" encoding="utf-8"?>
<p:tagLst xmlns:p="http://schemas.openxmlformats.org/presentationml/2006/main">
  <p:tag name="PA" val="v5.2.2"/>
</p:tagLst>
</file>

<file path=ppt/tags/tag14.xml><?xml version="1.0" encoding="utf-8"?>
<p:tagLst xmlns:p="http://schemas.openxmlformats.org/presentationml/2006/main">
  <p:tag name="PA" val="v5.2.2"/>
</p:tagLst>
</file>

<file path=ppt/tags/tag15.xml><?xml version="1.0" encoding="utf-8"?>
<p:tagLst xmlns:p="http://schemas.openxmlformats.org/presentationml/2006/main">
  <p:tag name="PA" val="v5.2.2"/>
</p:tagLst>
</file>

<file path=ppt/tags/tag16.xml><?xml version="1.0" encoding="utf-8"?>
<p:tagLst xmlns:p="http://schemas.openxmlformats.org/presentationml/2006/main">
  <p:tag name="PA" val="v5.2.2"/>
</p:tagLst>
</file>

<file path=ppt/tags/tag17.xml><?xml version="1.0" encoding="utf-8"?>
<p:tagLst xmlns:p="http://schemas.openxmlformats.org/presentationml/2006/main">
  <p:tag name="PA" val="v5.2.2"/>
</p:tagLst>
</file>

<file path=ppt/tags/tag18.xml><?xml version="1.0" encoding="utf-8"?>
<p:tagLst xmlns:p="http://schemas.openxmlformats.org/presentationml/2006/main">
  <p:tag name="PA" val="v5.2.2"/>
</p:tagLst>
</file>

<file path=ppt/tags/tag19.xml><?xml version="1.0" encoding="utf-8"?>
<p:tagLst xmlns:p="http://schemas.openxmlformats.org/presentationml/2006/main">
  <p:tag name="PA" val="v5.2.2"/>
</p:tagLst>
</file>

<file path=ppt/tags/tag2.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0.xml><?xml version="1.0" encoding="utf-8"?>
<p:tagLst xmlns:p="http://schemas.openxmlformats.org/presentationml/2006/main">
  <p:tag name="PA" val="v5.2.2"/>
</p:tagLst>
</file>

<file path=ppt/tags/tag21.xml><?xml version="1.0" encoding="utf-8"?>
<p:tagLst xmlns:p="http://schemas.openxmlformats.org/presentationml/2006/main">
  <p:tag name="PA" val="v5.2.2"/>
</p:tagLst>
</file>

<file path=ppt/tags/tag22.xml><?xml version="1.0" encoding="utf-8"?>
<p:tagLst xmlns:p="http://schemas.openxmlformats.org/presentationml/2006/main">
  <p:tag name="PA" val="v5.2.2"/>
</p:tagLst>
</file>

<file path=ppt/tags/tag23.xml><?xml version="1.0" encoding="utf-8"?>
<p:tagLst xmlns:p="http://schemas.openxmlformats.org/presentationml/2006/main">
  <p:tag name="KSO_WM_UNIT_PLACING_PICTURE_USER_VIEWPORT" val="{&quot;height&quot;:5370,&quot;width&quot;:4590.932283464567}"/>
</p:tagLst>
</file>

<file path=ppt/tags/tag24.xml><?xml version="1.0" encoding="utf-8"?>
<p:tagLst xmlns:p="http://schemas.openxmlformats.org/presentationml/2006/main">
  <p:tag name="KSO_WM_UNIT_PLACING_PICTURE_USER_VIEWPORT" val="{&quot;height&quot;:822,&quot;width&quot;:5559}"/>
</p:tagLst>
</file>

<file path=ppt/tags/tag25.xml><?xml version="1.0" encoding="utf-8"?>
<p:tagLst xmlns:p="http://schemas.openxmlformats.org/presentationml/2006/main">
  <p:tag name="KSO_WM_UNIT_PLACING_PICTURE_USER_VIEWPORT" val="{&quot;height&quot;:4387,&quot;width&quot;:4387}"/>
</p:tagLst>
</file>

<file path=ppt/tags/tag26.xml><?xml version="1.0" encoding="utf-8"?>
<p:tagLst xmlns:p="http://schemas.openxmlformats.org/presentationml/2006/main">
  <p:tag name="KSO_WM_UNIT_PLACING_PICTURE_USER_VIEWPORT" val="{&quot;height&quot;:4201,&quot;width&quot;:4201}"/>
</p:tagLst>
</file>

<file path=ppt/tags/tag27.xml><?xml version="1.0" encoding="utf-8"?>
<p:tagLst xmlns:p="http://schemas.openxmlformats.org/presentationml/2006/main">
  <p:tag name="KSO_WM_UNIT_PLACING_PICTURE_USER_VIEWPORT" val="{&quot;height&quot;:3146.228346456693,&quot;width&quot;:3743.6141732283463}"/>
</p:tagLst>
</file>

<file path=ppt/tags/tag28.xml><?xml version="1.0" encoding="utf-8"?>
<p:tagLst xmlns:p="http://schemas.openxmlformats.org/presentationml/2006/main">
  <p:tag name="KSO_WM_UNIT_PLACING_PICTURE_USER_VIEWPORT" val="{&quot;height&quot;:4331,&quot;width&quot;:6496}"/>
</p:tagLst>
</file>

<file path=ppt/tags/tag29.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198907_3*q_h_a*1_1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3.xml><?xml version="1.0" encoding="utf-8"?>
<p:tagLst xmlns:p="http://schemas.openxmlformats.org/presentationml/2006/main">
  <p:tag name="KSO_WM_UNIT_PLACING_PICTURE_USER_VIEWPORT" val="{&quot;height&quot;:4331,&quot;width&quot;:6496}"/>
</p:tagLst>
</file>

<file path=ppt/tags/tag30.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98907_3*q_h_f*1_1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31.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4_1"/>
  <p:tag name="KSO_WM_UNIT_ID" val="diagram20198907_3*q_h_a*1_4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32.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198907_3*q_h_f*1_4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33.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98907_3*q_h_a*1_2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34.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198907_3*q_h_f*1_2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35.xml><?xml version="1.0" encoding="utf-8"?>
<p:tagLst xmlns:p="http://schemas.openxmlformats.org/presentationml/2006/main">
  <p:tag name="KSO_WM_UNIT_FILL_FORE_SCHEMECOLOR_INDEX" val="7"/>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198907_3*q_h_i*1_3_1"/>
  <p:tag name="KSO_WM_TEMPLATE_CATEGORY" val="diagram"/>
  <p:tag name="KSO_WM_TEMPLATE_INDEX" val="20198907"/>
  <p:tag name="KSO_WM_UNIT_LAYERLEVEL" val="1_1_1"/>
  <p:tag name="KSO_WM_TAG_VERSION" val="1.0"/>
  <p:tag name="KSO_WM_BEAUTIFY_FLAG" val="#wm#"/>
</p:tagLst>
</file>

<file path=ppt/tags/tag36.xml><?xml version="1.0" encoding="utf-8"?>
<p:tagLst xmlns:p="http://schemas.openxmlformats.org/presentationml/2006/main">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4"/>
  <p:tag name="KSO_WM_UNIT_ID" val="diagram20198907_3*q_h_i*1_1_4"/>
  <p:tag name="KSO_WM_TEMPLATE_CATEGORY" val="diagram"/>
  <p:tag name="KSO_WM_TEMPLATE_INDEX" val="20198907"/>
  <p:tag name="KSO_WM_UNIT_LAYERLEVEL" val="1_1_1"/>
  <p:tag name="KSO_WM_TAG_VERSION" val="1.0"/>
  <p:tag name="KSO_WM_BEAUTIFY_FLAG" val="#wm#"/>
</p:tagLst>
</file>

<file path=ppt/tags/tag37.xml><?xml version="1.0" encoding="utf-8"?>
<p:tagLst xmlns:p="http://schemas.openxmlformats.org/presentationml/2006/main">
  <p:tag name="KSO_WM_UNIT_FILL_FORE_SCHEMECOLOR_INDEX" val="6"/>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2_5"/>
  <p:tag name="KSO_WM_UNIT_ID" val="diagram20198907_3*q_h_i*1_2_5"/>
  <p:tag name="KSO_WM_TEMPLATE_CATEGORY" val="diagram"/>
  <p:tag name="KSO_WM_TEMPLATE_INDEX" val="20198907"/>
  <p:tag name="KSO_WM_UNIT_LAYERLEVEL" val="1_1_1"/>
  <p:tag name="KSO_WM_TAG_VERSION" val="1.0"/>
  <p:tag name="KSO_WM_BEAUTIFY_FLAG" val="#wm#"/>
</p:tagLst>
</file>

<file path=ppt/tags/tag38.xml><?xml version="1.0" encoding="utf-8"?>
<p:tagLst xmlns:p="http://schemas.openxmlformats.org/presentationml/2006/main">
  <p:tag name="KSO_WM_UNIT_FILL_FORE_SCHEMECOLOR_INDEX" val="8"/>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198907_3*q_h_i*1_4_2"/>
  <p:tag name="KSO_WM_TEMPLATE_CATEGORY" val="diagram"/>
  <p:tag name="KSO_WM_TEMPLATE_INDEX" val="20198907"/>
  <p:tag name="KSO_WM_UNIT_LAYERLEVEL" val="1_1_1"/>
  <p:tag name="KSO_WM_TAG_VERSION" val="1.0"/>
  <p:tag name="KSO_WM_BEAUTIFY_FLAG" val="#wm#"/>
</p:tagLst>
</file>

<file path=ppt/tags/tag39.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98907_3*q_h_i*1_1_1"/>
  <p:tag name="KSO_WM_TEMPLATE_CATEGORY" val="diagram"/>
  <p:tag name="KSO_WM_TEMPLATE_INDEX" val="20198907"/>
  <p:tag name="KSO_WM_UNIT_LAYERLEVEL" val="1_1_1"/>
  <p:tag name="KSO_WM_TAG_VERSION" val="1.0"/>
  <p:tag name="KSO_WM_BEAUTIFY_FLAG" val="#wm#"/>
</p:tagLst>
</file>

<file path=ppt/tags/tag4.xml><?xml version="1.0" encoding="utf-8"?>
<p:tagLst xmlns:p="http://schemas.openxmlformats.org/presentationml/2006/main">
  <p:tag name="KSO_WM_UNIT_PLACING_PICTURE_USER_VIEWPORT" val="{&quot;height&quot;:4414.629921259842,&quot;width&quot;:4349.047244094488}"/>
</p:tagLst>
</file>

<file path=ppt/tags/tag40.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98907_3*q_h_i*1_2_1"/>
  <p:tag name="KSO_WM_TEMPLATE_CATEGORY" val="diagram"/>
  <p:tag name="KSO_WM_TEMPLATE_INDEX" val="20198907"/>
  <p:tag name="KSO_WM_UNIT_LAYERLEVEL" val="1_1_1"/>
  <p:tag name="KSO_WM_TAG_VERSION" val="1.0"/>
  <p:tag name="KSO_WM_BEAUTIFY_FLAG" val="#wm#"/>
</p:tagLst>
</file>

<file path=ppt/tags/tag41.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198907_3*q_h_i*1_3_3"/>
  <p:tag name="KSO_WM_TEMPLATE_CATEGORY" val="diagram"/>
  <p:tag name="KSO_WM_TEMPLATE_INDEX" val="20198907"/>
  <p:tag name="KSO_WM_UNIT_LAYERLEVEL" val="1_1_1"/>
  <p:tag name="KSO_WM_TAG_VERSION" val="1.0"/>
  <p:tag name="KSO_WM_BEAUTIFY_FLAG" val="#wm#"/>
</p:tagLst>
</file>

<file path=ppt/tags/tag42.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ID" val="diagram20198907_3*q_h_i*1_4_1"/>
  <p:tag name="KSO_WM_TEMPLATE_CATEGORY" val="diagram"/>
  <p:tag name="KSO_WM_TEMPLATE_INDEX" val="20198907"/>
  <p:tag name="KSO_WM_UNIT_LAYERLEVEL" val="1_1_1"/>
  <p:tag name="KSO_WM_TAG_VERSION" val="1.0"/>
  <p:tag name="KSO_WM_BEAUTIFY_FLAG" val="#wm#"/>
</p:tagLst>
</file>

<file path=ppt/tags/tag43.xml><?xml version="1.0" encoding="utf-8"?>
<p:tagLst xmlns:p="http://schemas.openxmlformats.org/presentationml/2006/main">
  <p:tag name="KSO_WM_UNIT_FILL_FORE_SCHEMECOLOR_INDEX" val="7"/>
  <p:tag name="KSO_WM_UNIT_FILL_TYPE" val="1"/>
  <p:tag name="KSO_WM_UNIT_TEXT_FILL_FORE_SCHEMECOLOR_INDEX" val="13"/>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4"/>
  <p:tag name="KSO_WM_UNIT_ID" val="diagram20198907_3*q_h_i*1_4_4"/>
  <p:tag name="KSO_WM_TEMPLATE_CATEGORY" val="diagram"/>
  <p:tag name="KSO_WM_TEMPLATE_INDEX" val="20198907"/>
  <p:tag name="KSO_WM_UNIT_LAYERLEVEL" val="1_1_1"/>
  <p:tag name="KSO_WM_TAG_VERSION" val="1.0"/>
  <p:tag name="KSO_WM_BEAUTIFY_FLAG" val="#wm#"/>
</p:tagLst>
</file>

<file path=ppt/tags/tag44.xml><?xml version="1.0" encoding="utf-8"?>
<p:tagLst xmlns:p="http://schemas.openxmlformats.org/presentationml/2006/main">
  <p:tag name="KSO_WM_UNIT_FILL_FORE_SCHEMECOLOR_INDEX" val="5"/>
  <p:tag name="KSO_WM_UNI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198907_3*q_h_i*1_1_3"/>
  <p:tag name="KSO_WM_TEMPLATE_CATEGORY" val="diagram"/>
  <p:tag name="KSO_WM_TEMPLATE_INDEX" val="20198907"/>
  <p:tag name="KSO_WM_UNIT_LAYERLEVEL" val="1_1_1"/>
  <p:tag name="KSO_WM_TAG_VERSION" val="1.0"/>
  <p:tag name="KSO_WM_BEAUTIFY_FLAG" val="#wm#"/>
</p:tagLst>
</file>

<file path=ppt/tags/tag45.xml><?xml version="1.0" encoding="utf-8"?>
<p:tagLst xmlns:p="http://schemas.openxmlformats.org/presentationml/2006/main">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98907_3*q_h_i*1_1_2"/>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46.xml><?xml version="1.0" encoding="utf-8"?>
<p:tagLst xmlns:p="http://schemas.openxmlformats.org/presentationml/2006/main">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3"/>
  <p:tag name="KSO_WM_UNIT_ID" val="diagram20198907_3*q_h_i*1_4_3"/>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98907_3*q_h_i*1_2_2"/>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198907_3*q_h_i*1_2_3"/>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4"/>
  <p:tag name="KSO_WM_UNIT_ID" val="diagram20198907_3*q_h_i*1_2_4"/>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5.xml><?xml version="1.0" encoding="utf-8"?>
<p:tagLst xmlns:p="http://schemas.openxmlformats.org/presentationml/2006/main">
  <p:tag name="KSO_WM_UNIT_PLACING_PICTURE_USER_VIEWPORT" val="{&quot;height&quot;:6701.1669291338585,&quot;width&quot;:5027.363779527559}"/>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5"/>
  <p:tag name="KSO_WM_UNIT_ID" val="diagram20198907_3*q_h_i*1_3_5"/>
  <p:tag name="KSO_WM_TEMPLATE_CATEGORY" val="diagram"/>
  <p:tag name="KSO_WM_TEMPLATE_INDEX" val="20198907"/>
  <p:tag name="KSO_WM_UNIT_LAYERLEVEL" val="1_1_1"/>
  <p:tag name="KSO_WM_TAG_VERSION" val="1.0"/>
  <p:tag name="KSO_WM_BEAUTIFY_FLAG" val="#wm#"/>
  <p:tag name="KSO_WM_UNIT_FILL_FORE_SCHEMECOLOR_INDEX" val="7"/>
  <p:tag name="KSO_WM_UNI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4"/>
  <p:tag name="KSO_WM_UNIT_ID" val="diagram20198907_3*q_h_i*1_3_4"/>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98907_3*q_h_i*1_3_2"/>
  <p:tag name="KSO_WM_TEMPLATE_CATEGORY" val="diagram"/>
  <p:tag name="KSO_WM_TEMPLATE_INDEX" val="20198907"/>
  <p:tag name="KSO_WM_UNIT_LAYERLEVEL" val="1_1_1"/>
  <p:tag name="KSO_WM_TAG_VERSION" val="1.0"/>
  <p:tag name="KSO_WM_BEAUTIFY_FLAG" val="#wm#"/>
  <p:tag name="KSO_WM_UNIT_FILL_FORE_SCHEMECOLOR_INDEX" val="14"/>
  <p:tag name="KSO_WM_UNIT_FILL_TYPE" val="1"/>
</p:tagLst>
</file>

<file path=ppt/tags/tag53.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198907_3*q_h_a*1_3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54.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198907_3*q_h_f*1_3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6"/>
  <p:tag name="KSO_WM_UNIT_ID" val="diagram20198907_3*q_h_i*1_2_6"/>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56.xml><?xml version="1.0" encoding="utf-8"?>
<p:tagLst xmlns:p="http://schemas.openxmlformats.org/presentationml/2006/main">
  <p:tag name="KSO_WM_UNIT_PLACING_PICTURE_USER_VIEWPORT" val="{&quot;height&quot;:4320,&quot;width&quot;:6480}"/>
</p:tagLst>
</file>

<file path=ppt/tags/tag57.xml><?xml version="1.0" encoding="utf-8"?>
<p:tagLst xmlns:p="http://schemas.openxmlformats.org/presentationml/2006/main">
  <p:tag name="POCKET_APPLY_TIME" val="2021年12月9日"/>
  <p:tag name="POCKET_APPLY_TYPE" val="Slide"/>
  <p:tag name="APPLYTYPE" val="Other"/>
  <p:tag name="APPLYORDER" val="5"/>
</p:tagLst>
</file>

<file path=ppt/tags/tag58.xml><?xml version="1.0" encoding="utf-8"?>
<p:tagLst xmlns:p="http://schemas.openxmlformats.org/presentationml/2006/main">
  <p:tag name="POCKET_APPLY_TIME" val="2021年12月9日"/>
  <p:tag name="POCKET_APPLY_TYPE" val="Slide"/>
  <p:tag name="APPLYTYPE" val="Other"/>
  <p:tag name="APPLYORDER" val="6"/>
</p:tagLst>
</file>

<file path=ppt/tags/tag59.xml><?xml version="1.0" encoding="utf-8"?>
<p:tagLst xmlns:p="http://schemas.openxmlformats.org/presentationml/2006/main">
  <p:tag name="POCKET_APPLY_TIME" val="2021年12月9日"/>
  <p:tag name="POCKET_APPLY_TYPE" val="Slide"/>
  <p:tag name="APPLYTYPE" val="Other"/>
  <p:tag name="APPLYORDER" val="5"/>
</p:tagLst>
</file>

<file path=ppt/tags/tag6.xml><?xml version="1.0" encoding="utf-8"?>
<p:tagLst xmlns:p="http://schemas.openxmlformats.org/presentationml/2006/main">
  <p:tag name="KSO_WM_UNIT_TABLE_BEAUTIFY" val="smartTable{5bfdc2de-a077-401d-b10b-5fdfb13c915b}"/>
  <p:tag name="TABLE_ENDDRAG_ORIGIN_RECT" val="764*298"/>
  <p:tag name="TABLE_ENDDRAG_RECT" val="99*183*764*298"/>
</p:tagLst>
</file>

<file path=ppt/tags/tag60.xml><?xml version="1.0" encoding="utf-8"?>
<p:tagLst xmlns:p="http://schemas.openxmlformats.org/presentationml/2006/main">
  <p:tag name="POCKET_APPLY_TIME" val="2021年12月9日"/>
  <p:tag name="POCKET_APPLY_TYPE" val="Slide"/>
  <p:tag name="APPLYTYPE" val="Other"/>
  <p:tag name="APPLYORDER" val="6"/>
</p:tagLst>
</file>

<file path=ppt/tags/tag61.xml><?xml version="1.0" encoding="utf-8"?>
<p:tagLst xmlns:p="http://schemas.openxmlformats.org/presentationml/2006/main">
  <p:tag name="POCKET_APPLY_TIME" val="2021年12月9日"/>
  <p:tag name="POCKET_APPLY_TYPE" val="Slide"/>
  <p:tag name="APPLYTYPE" val="Other"/>
  <p:tag name="APPLYORDER" val="5"/>
</p:tagLst>
</file>

<file path=ppt/tags/tag62.xml><?xml version="1.0" encoding="utf-8"?>
<p:tagLst xmlns:p="http://schemas.openxmlformats.org/presentationml/2006/main">
  <p:tag name="POCKET_APPLY_TIME" val="2021年12月9日"/>
  <p:tag name="POCKET_APPLY_TYPE" val="Slide"/>
  <p:tag name="APPLYTYPE" val="Other"/>
  <p:tag name="APPLYORDER" val="6"/>
</p:tagLst>
</file>

<file path=ppt/tags/tag63.xml><?xml version="1.0" encoding="utf-8"?>
<p:tagLst xmlns:p="http://schemas.openxmlformats.org/presentationml/2006/main">
  <p:tag name="COMMONDATA" val="eyJoZGlkIjoiYTliMDhlZmI5N2Q5NTIzNGJkMzZkYTk3NDY0Y2E5OWEifQ=="/>
  <p:tag name="KSO_WPP_MARK_KEY" val="37703f3f-62aa-4282-8cf3-10a7d10e0ed3"/>
</p:tagLst>
</file>

<file path=ppt/tags/tag7.xml><?xml version="1.0" encoding="utf-8"?>
<p:tagLst xmlns:p="http://schemas.openxmlformats.org/presentationml/2006/main">
  <p:tag name="KSO_WM_UNIT_PLACING_PICTURE_USER_VIEWPORT" val="{&quot;height&quot;:703.5637795275591,&quot;width&quot;:2445.3102362204722}"/>
</p:tagLst>
</file>

<file path=ppt/tags/tag8.xml><?xml version="1.0" encoding="utf-8"?>
<p:tagLst xmlns:p="http://schemas.openxmlformats.org/presentationml/2006/main">
  <p:tag name="KSO_WM_UNIT_PLACING_PICTURE_USER_VIEWPORT" val="{&quot;height&quot;:2849,&quot;width&quot;:9943}"/>
</p:tagLst>
</file>

<file path=ppt/tags/tag9.xml><?xml version="1.0" encoding="utf-8"?>
<p:tagLst xmlns:p="http://schemas.openxmlformats.org/presentationml/2006/main">
  <p:tag name="PA" val="v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5215</Words>
  <Application>WPS 演示</Application>
  <PresentationFormat>宽屏</PresentationFormat>
  <Paragraphs>682</Paragraphs>
  <Slides>37</Slides>
  <Notes>1</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37</vt:i4>
      </vt:variant>
    </vt:vector>
  </HeadingPairs>
  <TitlesOfParts>
    <vt:vector size="61" baseType="lpstr">
      <vt:lpstr>Arial</vt:lpstr>
      <vt:lpstr>宋体</vt:lpstr>
      <vt:lpstr>Wingdings</vt:lpstr>
      <vt:lpstr>微软雅黑</vt:lpstr>
      <vt:lpstr>Calibri</vt:lpstr>
      <vt:lpstr>方正兰亭黑_GBK</vt:lpstr>
      <vt:lpstr>黑体</vt:lpstr>
      <vt:lpstr>思源宋体 CN</vt:lpstr>
      <vt:lpstr>思源黑体 CN Light</vt:lpstr>
      <vt:lpstr>思源黑体 CN Bold</vt:lpstr>
      <vt:lpstr>仿宋_GB2312</vt:lpstr>
      <vt:lpstr>字魂59号-创粗黑</vt:lpstr>
      <vt:lpstr>Wingdings</vt:lpstr>
      <vt:lpstr>Arial Unicode MS</vt:lpstr>
      <vt:lpstr>Calibri Light</vt:lpstr>
      <vt:lpstr>思源黑体 CN Medium</vt:lpstr>
      <vt:lpstr>幼圆</vt:lpstr>
      <vt:lpstr>思源黑体 CN Normal</vt:lpstr>
      <vt:lpstr>思源黑体</vt:lpstr>
      <vt:lpstr>Gill Sans</vt:lpstr>
      <vt:lpstr>Calibri</vt:lpstr>
      <vt:lpstr>仿宋</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Whale-Jay</dc:creator>
  <cp:lastModifiedBy>WPS_290979378</cp:lastModifiedBy>
  <cp:revision>136</cp:revision>
  <dcterms:created xsi:type="dcterms:W3CDTF">2015-05-05T08:02:00Z</dcterms:created>
  <dcterms:modified xsi:type="dcterms:W3CDTF">2022-08-04T06:39:36Z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2052-11.1.0.12300</vt:lpwstr>
  </property>
  <property fmtid="{D5CDD505-2E9C-101B-9397-08002B2CF9AE}" pid="3" name="KSORubyTemplateID">
    <vt:lpwstr>2</vt:lpwstr>
  </property>
  <property fmtid="{D5CDD505-2E9C-101B-9397-08002B2CF9AE}" pid="4" name="ICV">
    <vt:lpwstr>FB3DA9FF6DEF4AB589DD9E56DF82E910</vt:lpwstr>
  </property>
</Properties>
</file>